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One cycle</c:v>
          </c:tx>
          <c:spPr>
            <a:ln w="28575">
              <a:solidFill>
                <a:srgbClr val="EFB42B"/>
              </a:solidFill>
              <a:prstDash val="solid"/>
            </a:ln>
          </c:spPr>
          <c:marker>
            <c:symbol val="circle"/>
            <c:size val="7"/>
            <c:spPr>
              <a:solidFill>
                <a:srgbClr val="EFB42B"/>
              </a:solidFill>
            </c:spPr>
          </c:marker>
          <c:xVal>
            <c:numLit>
              <c:formatCode>General</c:formatCode>
              <c:ptCount val="5"/>
              <c:pt idx="0">
                <c:v>0</c:v>
              </c:pt>
              <c:pt idx="1">
                <c:v>250</c:v>
              </c:pt>
              <c:pt idx="2">
                <c:v>500</c:v>
              </c:pt>
              <c:pt idx="3">
                <c:v>750</c:v>
              </c:pt>
              <c:pt idx="4">
                <c:v>1000</c:v>
              </c:pt>
            </c:numLit>
          </c:xVal>
          <c:yVal>
            <c:numLit>
              <c:formatCode>General</c:formatCode>
              <c:ptCount val="5"/>
              <c:pt idx="0">
                <c:v>0</c:v>
              </c:pt>
              <c:pt idx="1">
                <c:v>2</c:v>
              </c:pt>
              <c:pt idx="2">
                <c:v>0</c:v>
              </c:pt>
              <c:pt idx="3">
                <c:v>-2</c:v>
              </c:pt>
              <c:pt idx="4">
                <c:v>0</c:v>
              </c:pt>
            </c:numLit>
          </c:yVal>
          <c:smooth val="0"/>
          <c:extLst>
            <c:ext xmlns:c16="http://schemas.microsoft.com/office/drawing/2014/chart" uri="{C3380CC4-5D6E-409C-BE32-E72D297353CC}">
              <c16:uniqueId val="{00000000-A8A2-4155-90E8-9E79A870C669}"/>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Induced e.m.f. / V</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1"/>
      </c:valAx>
      <c:valAx>
        <c:axId val="48650112"/>
        <c:scaling>
          <c:orientation val="minMax"/>
        </c:scaling>
        <c:delete val="0"/>
        <c:axPos val="b"/>
        <c:title>
          <c:tx>
            <c:rich>
              <a:bodyPr/>
              <a:lstStyle/>
              <a:p>
                <a:r>
                  <a:t>Time / ms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50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A dark-green opening slide with the exact topic title “Electromagnetic effects”, an accent ring for group 4, and a single hook question.</a:t>
            </a:r>
          </a:p>
          <a:p>
            <a:r>
              <a:t>[Teacher cue]</a:t>
            </a:r>
          </a:p>
          <a:p>
            <a:r>
              <a:t>Ask the hook question before revealing any explanation. Listen for the vocabulary students already use, then connect their answers to syllabus section 4.5.</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An original 8-mark exam-style question occupies the main page, with a dark solve–pair–compare–justify sequence beside it.</a:t>
            </a:r>
          </a:p>
          <a:p>
            <a:r>
              <a:t>[Teacher cue]</a:t>
            </a:r>
          </a:p>
          <a:p>
            <a:r>
              <a:t>Give independent thinking time, then ask pairs to compare methods before answers. Listen for each command word: calculate, explain, state. Do not reveal the mark scheme until slide 11.</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a:p>
            <a:r>
              <a:t>[Quiz answers] 1. kinetic — Motor effect creates motion. 2. changing flux — Flux linkage must change. 3. greater than Np — Vs/Vp = Ns/Np. 4. quarter — Loss depends on current squared.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528FE-C1AC-B51B-362F-7A626B6E96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0BE1DA-1B6C-A2CE-B338-285AD38570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1B18EE-B940-566C-0E23-F0423995F455}"/>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The simple definition is stated in one sentence across the top of the slide. Below it a drawn diagram is labelled Vp/Vs = Np/Ns, Np = 1200, Ns = 200, 240 V a.c. in, 40 V a.c. out, changing flux, iron core, steady d.c. would give no output at all. A caption reads: Nothing crosses the gap but a changing magnetic field — and it must be changing, which is why transformers refuse steady d.c.</a:t>
            </a:r>
          </a:p>
          <a:p>
            <a:r>
              <a:t>[Teacher cue]</a:t>
            </a:r>
          </a:p>
          <a:p>
            <a:r>
              <a:t>Explain one core idea at a time. Ask students to restate each idea using one vocabulary word, then reveal the relevant equation only after its variables are named.</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p:txBody>
      </p:sp>
      <p:sp>
        <p:nvSpPr>
          <p:cNvPr id="4" name="Slide Number Placeholder 3">
            <a:extLst>
              <a:ext uri="{FF2B5EF4-FFF2-40B4-BE49-F238E27FC236}">
                <a16:creationId xmlns:a16="http://schemas.microsoft.com/office/drawing/2014/main" id="{457DED01-336F-3EFA-0A83-C7062A912432}"/>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563843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An editable line chart plots Induced e.m.f. in V against Time in s; Time is converted from seconds to milliseconds; Induced e.m.f. remains in V.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Ideal illustrative sinusoidal output; use editable points and a zero axis.</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a:p>
            <a:r>
              <a:t>[Quantitative visual] Values: One cycle: (0, 0), (0.25, 2), (0.5, 0), (0.75, -2), (1, 0). Data: illustrative lesson data. Scale: -2 to 2 V.</a:t>
            </a:r>
          </a:p>
          <a:p>
            <a:r>
              <a:t>Units: x uses s; y uses volts.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a:p>
            <a:r>
              <a:t>[Worked problem] Steps: 1) Vp/Vs = Np/Ns. 2) 240/Vs = 1200/200 = 6. 3) Vs = 240/6. Answer: Vs = 40 V; it is step-down.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a:p>
            <a:r>
              <a:t>[Worked problem] Steps: 1) At 20 A: 20²×4.0 = 1600 W. 2) At 2.0 A: 2.0²×4.0 = 16 W. 3) Check the direction, significant figures and physical meaning of the result. Answer: Loss falls from 1600 W to 16 W—a factor of 100.</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a:p>
            <a:r>
              <a:t>[Safety] Use low-voltage teacher demonstrations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https://giophysics.com/chapter-28</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Describe magnetic fields around current-carrying wires and solenoids and how current/turns/core affect electromagnet strength.; Describe force on a current-carrying conductor, determine direction where required, and explain a simple d.c. motor including split-ring action.; Describe electromagnetic induction and factors increasing induced e.m.f.; apply Lenz's-law direction reasoning (Supplement).; Explain an a.c. generator's construction/output and connect rotation to alternating e.m.f.; Explain transformer operation with changing flux and use Vp/Vs = Np/Ns; use ideal power relation (Supplement).; Explain high-voltage transmission through lower current and reduced I²R cable loss (Supplement calculation).</a:t>
            </a:r>
          </a:p>
          <a:p>
            <a:r>
              <a:t>[Safety]</a:t>
            </a:r>
          </a:p>
          <a:p>
            <a:r>
              <a:t>Use low-voltage teacher demonstrations only; no mains electricity is used in class.</a:t>
            </a:r>
          </a:p>
          <a:p>
            <a:r>
              <a:t>[Humor] The coil needs change, not just a magnet standing nearby looking important.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453073B3-5F28-4081-9673-4C80DCFFCB5B}"/>
              </a:ext>
            </a:extLst>
          </p:cNvPr>
          <p:cNvSpPr>
            <a:spLocks noGrp="1"/>
          </p:cNvSpPr>
          <p:nvPr/>
        </p:nvSpPr>
        <p:spPr>
          <a:xfrm>
            <a:off x="0" y="0"/>
            <a:ext cx="171450" cy="6858000"/>
          </a:xfrm>
          <a:prstGeom prst="rect">
            <a:avLst/>
          </a:prstGeom>
          <a:solidFill>
            <a:srgbClr val="EFB42B"/>
          </a:solidFill>
          <a:ln w="0">
            <a:noFill/>
            <a:prstDash val="solid"/>
          </a:ln>
        </p:spPr>
      </p:sp>
      <p:sp>
        <p:nvSpPr>
          <p:cNvPr id="2" name="title-eyebrow">
            <a:extLst>
              <a:ext uri="{FF2B5EF4-FFF2-40B4-BE49-F238E27FC236}">
                <a16:creationId xmlns:a16="http://schemas.microsoft.com/office/drawing/2014/main" id="{7C45D3B6-8BBB-4D88-B87E-AFFDAEF285D8}"/>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CAMBRIDGE IGCSE PHYSICS 0625 · SYLLABUS 4.5</a:t>
            </a:r>
          </a:p>
        </p:txBody>
      </p:sp>
      <p:sp>
        <p:nvSpPr>
          <p:cNvPr id="3" name="topic-title">
            <a:extLst>
              <a:ext uri="{FF2B5EF4-FFF2-40B4-BE49-F238E27FC236}">
                <a16:creationId xmlns:a16="http://schemas.microsoft.com/office/drawing/2014/main" id="{55399939-7908-4054-BD51-232A46DE98A1}"/>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Electromagnetic effects</a:t>
            </a:r>
          </a:p>
        </p:txBody>
      </p:sp>
      <p:sp>
        <p:nvSpPr>
          <p:cNvPr id="4" name="lesson-title">
            <a:extLst>
              <a:ext uri="{FF2B5EF4-FFF2-40B4-BE49-F238E27FC236}">
                <a16:creationId xmlns:a16="http://schemas.microsoft.com/office/drawing/2014/main" id="{34695473-29C3-41B8-8600-20C6BEAC7379}"/>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EFB42B"/>
                </a:solidFill>
              </a:defRPr>
            </a:pPr>
            <a:r>
              <a:rPr sz="2850" b="1" i="0">
                <a:solidFill>
                  <a:srgbClr val="EFB42B"/>
                </a:solidFill>
              </a:rPr>
              <a:t>Motor, Generator, Transformer</a:t>
            </a:r>
          </a:p>
        </p:txBody>
      </p:sp>
      <p:sp>
        <p:nvSpPr>
          <p:cNvPr id="5" name="lesson-hook">
            <a:extLst>
              <a:ext uri="{FF2B5EF4-FFF2-40B4-BE49-F238E27FC236}">
                <a16:creationId xmlns:a16="http://schemas.microsoft.com/office/drawing/2014/main" id="{E98D7316-20C0-476D-9F85-87E9367B7215}"/>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motor and generator contain similar ingredients. Why does one take electricity in while the other sends it out?</a:t>
            </a:r>
          </a:p>
        </p:txBody>
      </p:sp>
      <p:sp>
        <p:nvSpPr>
          <p:cNvPr id="6" name="topic-ring">
            <a:extLst>
              <a:ext uri="{FF2B5EF4-FFF2-40B4-BE49-F238E27FC236}">
                <a16:creationId xmlns:a16="http://schemas.microsoft.com/office/drawing/2014/main" id="{104E3147-4DF2-4879-B401-B5BBF0AE422E}"/>
              </a:ext>
            </a:extLst>
          </p:cNvPr>
          <p:cNvSpPr>
            <a:spLocks noGrp="1"/>
          </p:cNvSpPr>
          <p:nvPr/>
        </p:nvSpPr>
        <p:spPr>
          <a:xfrm>
            <a:off x="9477375" y="1190625"/>
            <a:ext cx="1952625" cy="1952625"/>
          </a:xfrm>
          <a:prstGeom prst="ellipse">
            <a:avLst/>
          </a:prstGeom>
          <a:solidFill>
            <a:srgbClr val="EFB42B"/>
          </a:solidFill>
          <a:ln w="0">
            <a:noFill/>
            <a:prstDash val="solid"/>
          </a:ln>
        </p:spPr>
      </p:sp>
      <p:sp>
        <p:nvSpPr>
          <p:cNvPr id="7" name="topic-ring-center">
            <a:extLst>
              <a:ext uri="{FF2B5EF4-FFF2-40B4-BE49-F238E27FC236}">
                <a16:creationId xmlns:a16="http://schemas.microsoft.com/office/drawing/2014/main" id="{67E5051C-6E96-4EC9-87BA-0DB525FBAEF3}"/>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11724BBA-759B-4AF4-ADA3-874E22FBEACD}"/>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EDITABLE · 45-MINUTE CLASSROOM LESSON · CORE + SUPPLEMENT</a:t>
            </a:r>
          </a:p>
        </p:txBody>
      </p:sp>
      <p:sp>
        <p:nvSpPr>
          <p:cNvPr id="9" name="group-label">
            <a:extLst>
              <a:ext uri="{FF2B5EF4-FFF2-40B4-BE49-F238E27FC236}">
                <a16:creationId xmlns:a16="http://schemas.microsoft.com/office/drawing/2014/main" id="{7089C3AC-21AA-443D-B61D-86C24F46814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10" name="page-number">
            <a:extLst>
              <a:ext uri="{FF2B5EF4-FFF2-40B4-BE49-F238E27FC236}">
                <a16:creationId xmlns:a16="http://schemas.microsoft.com/office/drawing/2014/main" id="{5221F52C-66C5-4D46-AEFE-7FAF8CFF8E6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1EE58F2E-C3E3-4FE6-9A7D-7180D53C7BF1}"/>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1399011A-C2A6-4A54-A48F-41BAC6FAD4B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4.5</a:t>
            </a:r>
          </a:p>
        </p:txBody>
      </p:sp>
    </p:spTree>
    <p:extLst>
      <p:ext uri="{BB962C8B-B14F-4D97-AF65-F5344CB8AC3E}">
        <p14:creationId xmlns:p14="http://schemas.microsoft.com/office/powerpoint/2010/main" val="2075369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E926000C-29E4-448C-AF6D-F8F4F1E3A83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3D8846B6-AD1C-4DFF-8379-2A4016917B7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73ADB304-6FF4-496B-9F2B-61921CF7A71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797834B-702A-4F41-9D31-72EA35E91D9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4.5</a:t>
            </a:r>
          </a:p>
        </p:txBody>
      </p:sp>
      <p:sp>
        <p:nvSpPr>
          <p:cNvPr id="5" name="slide-title">
            <a:extLst>
              <a:ext uri="{FF2B5EF4-FFF2-40B4-BE49-F238E27FC236}">
                <a16:creationId xmlns:a16="http://schemas.microsoft.com/office/drawing/2014/main" id="{FB1CE815-A82C-46D4-A4D6-FF0F690FE74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grid transformer</a:t>
            </a:r>
          </a:p>
        </p:txBody>
      </p:sp>
      <p:sp>
        <p:nvSpPr>
          <p:cNvPr id="6" name="exam-meta">
            <a:extLst>
              <a:ext uri="{FF2B5EF4-FFF2-40B4-BE49-F238E27FC236}">
                <a16:creationId xmlns:a16="http://schemas.microsoft.com/office/drawing/2014/main" id="{DDD183B1-25E8-4751-96B1-DD92E8E42448}"/>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Core + Supplement · 8 MARKS · CALCULATE · EXPLAIN · STATE</a:t>
            </a:r>
          </a:p>
        </p:txBody>
      </p:sp>
      <p:sp>
        <p:nvSpPr>
          <p:cNvPr id="7" name="exam-question-frame">
            <a:extLst>
              <a:ext uri="{FF2B5EF4-FFF2-40B4-BE49-F238E27FC236}">
                <a16:creationId xmlns:a16="http://schemas.microsoft.com/office/drawing/2014/main" id="{C98D9CA9-3AA7-4192-91F4-14835F3EED4D}"/>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B063AA4E-9836-4239-A4B7-F981053D0AE2}"/>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transformer raises 10 kV to 250 kV. Its primary has 800 turns. Calculate secondary turns. Explain why a.c. is required and why high voltage reduces cable loss for fixed transmitted power. State how to reverse motor force.</a:t>
            </a:r>
          </a:p>
        </p:txBody>
      </p:sp>
      <p:sp>
        <p:nvSpPr>
          <p:cNvPr id="9" name="exam-method-frame">
            <a:extLst>
              <a:ext uri="{FF2B5EF4-FFF2-40B4-BE49-F238E27FC236}">
                <a16:creationId xmlns:a16="http://schemas.microsoft.com/office/drawing/2014/main" id="{FACEE7F7-30AF-48EF-8AD3-CC34EE488B2E}"/>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8BEB046B-13AF-4C9A-88C2-24D59FDEEB73}"/>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F0320348-3E5B-4022-87BB-1FD45732FC79}"/>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297706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791816D2-7F86-4605-B502-289A34A44C1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7A233175-FFB3-4545-BC93-CD810BD707F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75BD5673-E5FF-409F-AA43-644BDB0E9D4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E128CD0-59A1-42CE-827F-15F8A736F75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4.5</a:t>
            </a:r>
          </a:p>
        </p:txBody>
      </p:sp>
      <p:sp>
        <p:nvSpPr>
          <p:cNvPr id="5" name="slide-title">
            <a:extLst>
              <a:ext uri="{FF2B5EF4-FFF2-40B4-BE49-F238E27FC236}">
                <a16:creationId xmlns:a16="http://schemas.microsoft.com/office/drawing/2014/main" id="{AD1954EC-76C2-448D-8F0E-813E1E391AC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0A8146FE-DC27-4BF0-9522-300BBB4D0E67}"/>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7F63A36A-7B17-4F40-AFD3-F6DDA74CF3B6}"/>
              </a:ext>
            </a:extLst>
          </p:cNvPr>
          <p:cNvSpPr>
            <a:spLocks noGrp="1"/>
          </p:cNvSpPr>
          <p:nvPr/>
        </p:nvSpPr>
        <p:spPr>
          <a:xfrm>
            <a:off x="666750" y="2266950"/>
            <a:ext cx="457200" cy="457200"/>
          </a:xfrm>
          <a:prstGeom prst="ellipse">
            <a:avLst/>
          </a:prstGeom>
          <a:solidFill>
            <a:srgbClr val="EFB42B"/>
          </a:solidFill>
          <a:ln w="0">
            <a:noFill/>
            <a:prstDash val="solid"/>
          </a:ln>
        </p:spPr>
      </p:sp>
      <p:sp>
        <p:nvSpPr>
          <p:cNvPr id="8" name="mark-number-text-1">
            <a:extLst>
              <a:ext uri="{FF2B5EF4-FFF2-40B4-BE49-F238E27FC236}">
                <a16:creationId xmlns:a16="http://schemas.microsoft.com/office/drawing/2014/main" id="{625E76CC-15D0-4E24-8929-84EA4788C1E9}"/>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B7D6019F-3410-4160-A14B-88C06177F41A}"/>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Vs/Vp = Ns/Np.</a:t>
            </a:r>
          </a:p>
        </p:txBody>
      </p:sp>
      <p:sp>
        <p:nvSpPr>
          <p:cNvPr id="10" name="mark-number-2">
            <a:extLst>
              <a:ext uri="{FF2B5EF4-FFF2-40B4-BE49-F238E27FC236}">
                <a16:creationId xmlns:a16="http://schemas.microsoft.com/office/drawing/2014/main" id="{2A913B2B-4AE5-41B8-8CAC-6AAC509AE3C1}"/>
              </a:ext>
            </a:extLst>
          </p:cNvPr>
          <p:cNvSpPr>
            <a:spLocks noGrp="1"/>
          </p:cNvSpPr>
          <p:nvPr/>
        </p:nvSpPr>
        <p:spPr>
          <a:xfrm>
            <a:off x="666750" y="3333750"/>
            <a:ext cx="457200" cy="457200"/>
          </a:xfrm>
          <a:prstGeom prst="ellipse">
            <a:avLst/>
          </a:prstGeom>
          <a:solidFill>
            <a:srgbClr val="EFB42B"/>
          </a:solidFill>
          <a:ln w="0">
            <a:noFill/>
            <a:prstDash val="solid"/>
          </a:ln>
        </p:spPr>
      </p:sp>
      <p:sp>
        <p:nvSpPr>
          <p:cNvPr id="11" name="mark-number-text-2">
            <a:extLst>
              <a:ext uri="{FF2B5EF4-FFF2-40B4-BE49-F238E27FC236}">
                <a16:creationId xmlns:a16="http://schemas.microsoft.com/office/drawing/2014/main" id="{B2504BDF-D2CB-45C6-8D70-A7FF26AD4017}"/>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096A6780-F42C-4389-A0E9-E775818302E1}"/>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Ns = 800×250/10 = 20 000 turns.</a:t>
            </a:r>
          </a:p>
        </p:txBody>
      </p:sp>
      <p:sp>
        <p:nvSpPr>
          <p:cNvPr id="13" name="mark-number-3">
            <a:extLst>
              <a:ext uri="{FF2B5EF4-FFF2-40B4-BE49-F238E27FC236}">
                <a16:creationId xmlns:a16="http://schemas.microsoft.com/office/drawing/2014/main" id="{FF58B235-3ABC-4DBF-95F5-83288861A46B}"/>
              </a:ext>
            </a:extLst>
          </p:cNvPr>
          <p:cNvSpPr>
            <a:spLocks noGrp="1"/>
          </p:cNvSpPr>
          <p:nvPr/>
        </p:nvSpPr>
        <p:spPr>
          <a:xfrm>
            <a:off x="666750" y="4400550"/>
            <a:ext cx="457200" cy="457200"/>
          </a:xfrm>
          <a:prstGeom prst="ellipse">
            <a:avLst/>
          </a:prstGeom>
          <a:solidFill>
            <a:srgbClr val="EFB42B"/>
          </a:solidFill>
          <a:ln w="0">
            <a:noFill/>
            <a:prstDash val="solid"/>
          </a:ln>
        </p:spPr>
      </p:sp>
      <p:sp>
        <p:nvSpPr>
          <p:cNvPr id="14" name="mark-number-text-3">
            <a:extLst>
              <a:ext uri="{FF2B5EF4-FFF2-40B4-BE49-F238E27FC236}">
                <a16:creationId xmlns:a16="http://schemas.microsoft.com/office/drawing/2014/main" id="{9C9703C9-968C-466D-AC02-37DF14820C8B}"/>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B7E40351-5771-4B38-8060-8AA4DCA21B03}"/>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A.c. produces changing current/field/flux.</a:t>
            </a:r>
          </a:p>
        </p:txBody>
      </p:sp>
      <p:sp>
        <p:nvSpPr>
          <p:cNvPr id="16" name="mark-number-4">
            <a:extLst>
              <a:ext uri="{FF2B5EF4-FFF2-40B4-BE49-F238E27FC236}">
                <a16:creationId xmlns:a16="http://schemas.microsoft.com/office/drawing/2014/main" id="{10D7EECC-EB1E-41BA-905E-92B701B0B324}"/>
              </a:ext>
            </a:extLst>
          </p:cNvPr>
          <p:cNvSpPr>
            <a:spLocks noGrp="1"/>
          </p:cNvSpPr>
          <p:nvPr/>
        </p:nvSpPr>
        <p:spPr>
          <a:xfrm>
            <a:off x="6191250" y="2266950"/>
            <a:ext cx="457200" cy="457200"/>
          </a:xfrm>
          <a:prstGeom prst="ellipse">
            <a:avLst/>
          </a:prstGeom>
          <a:solidFill>
            <a:srgbClr val="EFB42B"/>
          </a:solidFill>
          <a:ln w="0">
            <a:noFill/>
            <a:prstDash val="solid"/>
          </a:ln>
        </p:spPr>
      </p:sp>
      <p:sp>
        <p:nvSpPr>
          <p:cNvPr id="17" name="mark-number-text-4">
            <a:extLst>
              <a:ext uri="{FF2B5EF4-FFF2-40B4-BE49-F238E27FC236}">
                <a16:creationId xmlns:a16="http://schemas.microsoft.com/office/drawing/2014/main" id="{3B4507E8-4D2D-4DF5-A345-55916150B750}"/>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1EE9244F-0C7D-45B4-A911-B6D756AC2C04}"/>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For fixed power, higher V means lower I.</a:t>
            </a:r>
          </a:p>
        </p:txBody>
      </p:sp>
      <p:sp>
        <p:nvSpPr>
          <p:cNvPr id="19" name="mark-number-5">
            <a:extLst>
              <a:ext uri="{FF2B5EF4-FFF2-40B4-BE49-F238E27FC236}">
                <a16:creationId xmlns:a16="http://schemas.microsoft.com/office/drawing/2014/main" id="{2CCC1910-EAC6-4064-89A6-7419C2C555DD}"/>
              </a:ext>
            </a:extLst>
          </p:cNvPr>
          <p:cNvSpPr>
            <a:spLocks noGrp="1"/>
          </p:cNvSpPr>
          <p:nvPr/>
        </p:nvSpPr>
        <p:spPr>
          <a:xfrm>
            <a:off x="6191250" y="3333750"/>
            <a:ext cx="457200" cy="457200"/>
          </a:xfrm>
          <a:prstGeom prst="ellipse">
            <a:avLst/>
          </a:prstGeom>
          <a:solidFill>
            <a:srgbClr val="EFB42B"/>
          </a:solidFill>
          <a:ln w="0">
            <a:noFill/>
            <a:prstDash val="solid"/>
          </a:ln>
        </p:spPr>
      </p:sp>
      <p:sp>
        <p:nvSpPr>
          <p:cNvPr id="20" name="mark-number-text-5">
            <a:extLst>
              <a:ext uri="{FF2B5EF4-FFF2-40B4-BE49-F238E27FC236}">
                <a16:creationId xmlns:a16="http://schemas.microsoft.com/office/drawing/2014/main" id="{F10AD593-DEC5-4FCD-9E39-B95C5643338F}"/>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B4A032B9-3609-419F-AC71-C64245F99F10}"/>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Cable loss is I²R, so lower I greatly reduces loss.</a:t>
            </a:r>
          </a:p>
        </p:txBody>
      </p:sp>
      <p:sp>
        <p:nvSpPr>
          <p:cNvPr id="22" name="mark-number-6">
            <a:extLst>
              <a:ext uri="{FF2B5EF4-FFF2-40B4-BE49-F238E27FC236}">
                <a16:creationId xmlns:a16="http://schemas.microsoft.com/office/drawing/2014/main" id="{B24125D2-E65F-48D1-BA22-102847B25847}"/>
              </a:ext>
            </a:extLst>
          </p:cNvPr>
          <p:cNvSpPr>
            <a:spLocks noGrp="1"/>
          </p:cNvSpPr>
          <p:nvPr/>
        </p:nvSpPr>
        <p:spPr>
          <a:xfrm>
            <a:off x="6191250" y="4400550"/>
            <a:ext cx="457200" cy="457200"/>
          </a:xfrm>
          <a:prstGeom prst="ellipse">
            <a:avLst/>
          </a:prstGeom>
          <a:solidFill>
            <a:srgbClr val="EFB42B"/>
          </a:solidFill>
          <a:ln w="0">
            <a:noFill/>
            <a:prstDash val="solid"/>
          </a:ln>
        </p:spPr>
      </p:sp>
      <p:sp>
        <p:nvSpPr>
          <p:cNvPr id="23" name="mark-number-text-6">
            <a:extLst>
              <a:ext uri="{FF2B5EF4-FFF2-40B4-BE49-F238E27FC236}">
                <a16:creationId xmlns:a16="http://schemas.microsoft.com/office/drawing/2014/main" id="{F1288F11-2F46-481B-A55F-5A129AE91FA9}"/>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6</a:t>
            </a:r>
          </a:p>
        </p:txBody>
      </p:sp>
      <p:sp>
        <p:nvSpPr>
          <p:cNvPr id="24" name="mark-point-6">
            <a:extLst>
              <a:ext uri="{FF2B5EF4-FFF2-40B4-BE49-F238E27FC236}">
                <a16:creationId xmlns:a16="http://schemas.microsoft.com/office/drawing/2014/main" id="{CBC2A29D-D62D-4E7F-A720-67E1A450A036}"/>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Reverse current or magnetic field to reverse force.</a:t>
            </a:r>
          </a:p>
        </p:txBody>
      </p:sp>
      <p:sp>
        <p:nvSpPr>
          <p:cNvPr id="25" name="improvement-band">
            <a:extLst>
              <a:ext uri="{FF2B5EF4-FFF2-40B4-BE49-F238E27FC236}">
                <a16:creationId xmlns:a16="http://schemas.microsoft.com/office/drawing/2014/main" id="{B634C59D-886C-47FC-B9A9-681747E47A9D}"/>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74BB69C3-BA81-4D28-9EB6-792B17CCB435}"/>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1434477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E427E901-240B-4B54-8B8B-A245E4C7D22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97266355-3365-4143-B961-A189A152902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E9E8EAA4-4076-4A60-A901-61DF8B0C2E6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793528A-4F21-4C04-9BFB-07521280D2A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4.5</a:t>
            </a:r>
          </a:p>
        </p:txBody>
      </p:sp>
      <p:sp>
        <p:nvSpPr>
          <p:cNvPr id="5" name="slide-title">
            <a:extLst>
              <a:ext uri="{FF2B5EF4-FFF2-40B4-BE49-F238E27FC236}">
                <a16:creationId xmlns:a16="http://schemas.microsoft.com/office/drawing/2014/main" id="{5D5A8912-6F53-4D2C-AB05-A03DEC9442C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EEBDB36E-A5FE-4466-8B0E-1253D150C261}"/>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9D6CCFA7-F4BC-4438-8419-C0E27A7AC3BD}"/>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Q1</a:t>
            </a:r>
          </a:p>
        </p:txBody>
      </p:sp>
      <p:sp>
        <p:nvSpPr>
          <p:cNvPr id="8" name="quiz-question-1">
            <a:extLst>
              <a:ext uri="{FF2B5EF4-FFF2-40B4-BE49-F238E27FC236}">
                <a16:creationId xmlns:a16="http://schemas.microsoft.com/office/drawing/2014/main" id="{1638CA2F-5D5B-4F91-B000-62113E7B267B}"/>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Motor converts electrical mainly to?</a:t>
            </a:r>
          </a:p>
        </p:txBody>
      </p:sp>
      <p:sp>
        <p:nvSpPr>
          <p:cNvPr id="9" name="quiz-choices-1">
            <a:extLst>
              <a:ext uri="{FF2B5EF4-FFF2-40B4-BE49-F238E27FC236}">
                <a16:creationId xmlns:a16="http://schemas.microsoft.com/office/drawing/2014/main" id="{DEAB6774-CD70-4E50-8179-63769DC1AA77}"/>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kinetic · B nuclear · C chemical · D gravitational only</a:t>
            </a:r>
          </a:p>
        </p:txBody>
      </p:sp>
      <p:sp>
        <p:nvSpPr>
          <p:cNvPr id="10" name="rule-70-401">
            <a:extLst>
              <a:ext uri="{FF2B5EF4-FFF2-40B4-BE49-F238E27FC236}">
                <a16:creationId xmlns:a16="http://schemas.microsoft.com/office/drawing/2014/main" id="{13FC7396-D1FD-477E-ADC4-F492100D78C2}"/>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11EEA5C3-647B-4E28-AD2E-84E2AB8C6B93}"/>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Q2</a:t>
            </a:r>
          </a:p>
        </p:txBody>
      </p:sp>
      <p:sp>
        <p:nvSpPr>
          <p:cNvPr id="12" name="quiz-question-2">
            <a:extLst>
              <a:ext uri="{FF2B5EF4-FFF2-40B4-BE49-F238E27FC236}">
                <a16:creationId xmlns:a16="http://schemas.microsoft.com/office/drawing/2014/main" id="{C72F8B30-84E8-46F1-B1FF-0F3675877EBB}"/>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Induction needs?</a:t>
            </a:r>
          </a:p>
        </p:txBody>
      </p:sp>
      <p:sp>
        <p:nvSpPr>
          <p:cNvPr id="13" name="quiz-choices-2">
            <a:extLst>
              <a:ext uri="{FF2B5EF4-FFF2-40B4-BE49-F238E27FC236}">
                <a16:creationId xmlns:a16="http://schemas.microsoft.com/office/drawing/2014/main" id="{99B2DD18-8FAF-4CDB-AA17-6F0C0750BFCC}"/>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constant flux · B changing flux · C no field · D d.c. only</a:t>
            </a:r>
          </a:p>
        </p:txBody>
      </p:sp>
      <p:sp>
        <p:nvSpPr>
          <p:cNvPr id="14" name="rule-650-401">
            <a:extLst>
              <a:ext uri="{FF2B5EF4-FFF2-40B4-BE49-F238E27FC236}">
                <a16:creationId xmlns:a16="http://schemas.microsoft.com/office/drawing/2014/main" id="{C68B9FEE-BDC2-4A01-8B0F-F54C26365D6B}"/>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E859D0FB-CC14-4F5F-B9DC-23FA3FE7027F}"/>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Q3</a:t>
            </a:r>
          </a:p>
        </p:txBody>
      </p:sp>
      <p:sp>
        <p:nvSpPr>
          <p:cNvPr id="16" name="quiz-question-3">
            <a:extLst>
              <a:ext uri="{FF2B5EF4-FFF2-40B4-BE49-F238E27FC236}">
                <a16:creationId xmlns:a16="http://schemas.microsoft.com/office/drawing/2014/main" id="{8DA8ED8F-B255-417D-AAC4-6E29E0B3FE0D}"/>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Step-up transformer has Ns?</a:t>
            </a:r>
          </a:p>
        </p:txBody>
      </p:sp>
      <p:sp>
        <p:nvSpPr>
          <p:cNvPr id="17" name="quiz-choices-3">
            <a:extLst>
              <a:ext uri="{FF2B5EF4-FFF2-40B4-BE49-F238E27FC236}">
                <a16:creationId xmlns:a16="http://schemas.microsoft.com/office/drawing/2014/main" id="{A85E3F0F-15F1-4AB0-AE1B-5AB48DB0B221}"/>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less than Np · B greater than Np · C always equal · D zero</a:t>
            </a:r>
          </a:p>
        </p:txBody>
      </p:sp>
      <p:sp>
        <p:nvSpPr>
          <p:cNvPr id="18" name="rule-70-601">
            <a:extLst>
              <a:ext uri="{FF2B5EF4-FFF2-40B4-BE49-F238E27FC236}">
                <a16:creationId xmlns:a16="http://schemas.microsoft.com/office/drawing/2014/main" id="{DBB01476-2A42-46E0-A3D1-ADEF9E62C320}"/>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00159E9C-CC9E-4A0E-8EAD-FA6C99AC5C33}"/>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Q4 · SUPPLEMENT</a:t>
            </a:r>
          </a:p>
        </p:txBody>
      </p:sp>
      <p:sp>
        <p:nvSpPr>
          <p:cNvPr id="20" name="quiz-question-4">
            <a:extLst>
              <a:ext uri="{FF2B5EF4-FFF2-40B4-BE49-F238E27FC236}">
                <a16:creationId xmlns:a16="http://schemas.microsoft.com/office/drawing/2014/main" id="{97E51CE0-FFA8-4668-9019-F32D8F868C4A}"/>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Halve current: I²R loss becomes?</a:t>
            </a:r>
          </a:p>
        </p:txBody>
      </p:sp>
      <p:sp>
        <p:nvSpPr>
          <p:cNvPr id="21" name="quiz-choices-4">
            <a:extLst>
              <a:ext uri="{FF2B5EF4-FFF2-40B4-BE49-F238E27FC236}">
                <a16:creationId xmlns:a16="http://schemas.microsoft.com/office/drawing/2014/main" id="{39E84FC0-7F46-4E82-997F-189A5D2A9520}"/>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half · B quarter · C double · D four times</a:t>
            </a:r>
          </a:p>
        </p:txBody>
      </p:sp>
      <p:sp>
        <p:nvSpPr>
          <p:cNvPr id="22" name="rule-650-601">
            <a:extLst>
              <a:ext uri="{FF2B5EF4-FFF2-40B4-BE49-F238E27FC236}">
                <a16:creationId xmlns:a16="http://schemas.microsoft.com/office/drawing/2014/main" id="{5F9DDB63-356D-4795-8251-DB2DF27C9444}"/>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482707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CAADDDB2-DA44-4F42-8450-992025A9F99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544BC6E9-7D12-4C91-8591-EA94F628CCA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75E747B9-648D-4C70-B7CB-57E97B28E962}"/>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FFFA2C86-7FAE-4DAE-8998-778CD8A4E9A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4.5</a:t>
            </a:r>
          </a:p>
        </p:txBody>
      </p:sp>
      <p:sp>
        <p:nvSpPr>
          <p:cNvPr id="5" name="slide-title">
            <a:extLst>
              <a:ext uri="{FF2B5EF4-FFF2-40B4-BE49-F238E27FC236}">
                <a16:creationId xmlns:a16="http://schemas.microsoft.com/office/drawing/2014/main" id="{7A3F3F57-CF4F-4ED3-8190-4F5773D054E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A9618E70-DA6B-47B7-8F89-81BE7EB986D3}"/>
              </a:ext>
            </a:extLst>
          </p:cNvPr>
          <p:cNvSpPr>
            <a:spLocks noGrp="1"/>
          </p:cNvSpPr>
          <p:nvPr/>
        </p:nvSpPr>
        <p:spPr>
          <a:xfrm>
            <a:off x="714375" y="1714500"/>
            <a:ext cx="476250" cy="476250"/>
          </a:xfrm>
          <a:prstGeom prst="ellipse">
            <a:avLst/>
          </a:prstGeom>
          <a:solidFill>
            <a:srgbClr val="EFB42B"/>
          </a:solidFill>
          <a:ln w="0">
            <a:noFill/>
            <a:prstDash val="solid"/>
          </a:ln>
        </p:spPr>
      </p:sp>
      <p:sp>
        <p:nvSpPr>
          <p:cNvPr id="7" name="answer-number-text-1">
            <a:extLst>
              <a:ext uri="{FF2B5EF4-FFF2-40B4-BE49-F238E27FC236}">
                <a16:creationId xmlns:a16="http://schemas.microsoft.com/office/drawing/2014/main" id="{F08DAA0D-F82A-48B0-A0D7-DD6EA4CE6A96}"/>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88CCBCC4-AF8C-4295-BC79-3127C814185D}"/>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kinetic</a:t>
            </a:r>
          </a:p>
        </p:txBody>
      </p:sp>
      <p:sp>
        <p:nvSpPr>
          <p:cNvPr id="9" name="answer-reason-1">
            <a:extLst>
              <a:ext uri="{FF2B5EF4-FFF2-40B4-BE49-F238E27FC236}">
                <a16:creationId xmlns:a16="http://schemas.microsoft.com/office/drawing/2014/main" id="{94A33561-E979-47A8-AE61-4ADAEF14FD2A}"/>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Motor effect creates motion.</a:t>
            </a:r>
          </a:p>
        </p:txBody>
      </p:sp>
      <p:sp>
        <p:nvSpPr>
          <p:cNvPr id="10" name="rule-155-262">
            <a:extLst>
              <a:ext uri="{FF2B5EF4-FFF2-40B4-BE49-F238E27FC236}">
                <a16:creationId xmlns:a16="http://schemas.microsoft.com/office/drawing/2014/main" id="{EE64F1F6-D074-41ED-8FFE-508CB0BA1263}"/>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EF182D19-6AF4-40C4-A5CC-3DC7E18A418E}"/>
              </a:ext>
            </a:extLst>
          </p:cNvPr>
          <p:cNvSpPr>
            <a:spLocks noGrp="1"/>
          </p:cNvSpPr>
          <p:nvPr/>
        </p:nvSpPr>
        <p:spPr>
          <a:xfrm>
            <a:off x="714375" y="2695575"/>
            <a:ext cx="476250" cy="476250"/>
          </a:xfrm>
          <a:prstGeom prst="ellipse">
            <a:avLst/>
          </a:prstGeom>
          <a:solidFill>
            <a:srgbClr val="EFB42B"/>
          </a:solidFill>
          <a:ln w="0">
            <a:noFill/>
            <a:prstDash val="solid"/>
          </a:ln>
        </p:spPr>
      </p:sp>
      <p:sp>
        <p:nvSpPr>
          <p:cNvPr id="12" name="answer-number-text-2">
            <a:extLst>
              <a:ext uri="{FF2B5EF4-FFF2-40B4-BE49-F238E27FC236}">
                <a16:creationId xmlns:a16="http://schemas.microsoft.com/office/drawing/2014/main" id="{3B44D1F3-9C39-422C-9D23-750A61C2ACF4}"/>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6D7F8CE6-23EC-4604-B30A-E38F0344C6F2}"/>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changing flux</a:t>
            </a:r>
          </a:p>
        </p:txBody>
      </p:sp>
      <p:sp>
        <p:nvSpPr>
          <p:cNvPr id="14" name="answer-reason-2">
            <a:extLst>
              <a:ext uri="{FF2B5EF4-FFF2-40B4-BE49-F238E27FC236}">
                <a16:creationId xmlns:a16="http://schemas.microsoft.com/office/drawing/2014/main" id="{C683A87E-9BCE-4C23-9A8C-E91A755A561C}"/>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Flux linkage must change.</a:t>
            </a:r>
          </a:p>
        </p:txBody>
      </p:sp>
      <p:sp>
        <p:nvSpPr>
          <p:cNvPr id="15" name="rule-155-365">
            <a:extLst>
              <a:ext uri="{FF2B5EF4-FFF2-40B4-BE49-F238E27FC236}">
                <a16:creationId xmlns:a16="http://schemas.microsoft.com/office/drawing/2014/main" id="{C80E4F89-7F05-480C-93E6-EA0D46996396}"/>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D3AB3129-34C3-4E73-951D-86C2E64FFD1B}"/>
              </a:ext>
            </a:extLst>
          </p:cNvPr>
          <p:cNvSpPr>
            <a:spLocks noGrp="1"/>
          </p:cNvSpPr>
          <p:nvPr/>
        </p:nvSpPr>
        <p:spPr>
          <a:xfrm>
            <a:off x="714375" y="3676650"/>
            <a:ext cx="476250" cy="476250"/>
          </a:xfrm>
          <a:prstGeom prst="ellipse">
            <a:avLst/>
          </a:prstGeom>
          <a:solidFill>
            <a:srgbClr val="EFB42B"/>
          </a:solidFill>
          <a:ln w="0">
            <a:noFill/>
            <a:prstDash val="solid"/>
          </a:ln>
        </p:spPr>
      </p:sp>
      <p:sp>
        <p:nvSpPr>
          <p:cNvPr id="17" name="answer-number-text-3">
            <a:extLst>
              <a:ext uri="{FF2B5EF4-FFF2-40B4-BE49-F238E27FC236}">
                <a16:creationId xmlns:a16="http://schemas.microsoft.com/office/drawing/2014/main" id="{FAFBBA51-35D2-48B5-99EF-A540BFCE7A18}"/>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77B912FE-B634-4F23-BA48-0EDC142BFC7A}"/>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greater than Np</a:t>
            </a:r>
          </a:p>
        </p:txBody>
      </p:sp>
      <p:sp>
        <p:nvSpPr>
          <p:cNvPr id="19" name="answer-reason-3">
            <a:extLst>
              <a:ext uri="{FF2B5EF4-FFF2-40B4-BE49-F238E27FC236}">
                <a16:creationId xmlns:a16="http://schemas.microsoft.com/office/drawing/2014/main" id="{9AD245D7-AC71-417B-B138-BDF6DEC78376}"/>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Vs/Vp = Ns/Np.</a:t>
            </a:r>
          </a:p>
        </p:txBody>
      </p:sp>
      <p:sp>
        <p:nvSpPr>
          <p:cNvPr id="20" name="rule-155-468">
            <a:extLst>
              <a:ext uri="{FF2B5EF4-FFF2-40B4-BE49-F238E27FC236}">
                <a16:creationId xmlns:a16="http://schemas.microsoft.com/office/drawing/2014/main" id="{8C23F4CD-79F3-4F41-B8B4-D9814E466E27}"/>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9A6539EA-CE94-43B2-A3A6-AB44C48BD9BA}"/>
              </a:ext>
            </a:extLst>
          </p:cNvPr>
          <p:cNvSpPr>
            <a:spLocks noGrp="1"/>
          </p:cNvSpPr>
          <p:nvPr/>
        </p:nvSpPr>
        <p:spPr>
          <a:xfrm>
            <a:off x="714375" y="4657725"/>
            <a:ext cx="476250" cy="476250"/>
          </a:xfrm>
          <a:prstGeom prst="ellipse">
            <a:avLst/>
          </a:prstGeom>
          <a:solidFill>
            <a:srgbClr val="EFB42B"/>
          </a:solidFill>
          <a:ln w="0">
            <a:noFill/>
            <a:prstDash val="solid"/>
          </a:ln>
        </p:spPr>
      </p:sp>
      <p:sp>
        <p:nvSpPr>
          <p:cNvPr id="22" name="answer-number-text-4">
            <a:extLst>
              <a:ext uri="{FF2B5EF4-FFF2-40B4-BE49-F238E27FC236}">
                <a16:creationId xmlns:a16="http://schemas.microsoft.com/office/drawing/2014/main" id="{DFE1D8D3-C90B-43F3-B7A8-B6BCD5E03987}"/>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BCA41460-E02F-4DD6-A671-32C0FC070A8E}"/>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SUPPLEMENT · Answer: quarter</a:t>
            </a:r>
          </a:p>
        </p:txBody>
      </p:sp>
      <p:sp>
        <p:nvSpPr>
          <p:cNvPr id="24" name="answer-reason-4">
            <a:extLst>
              <a:ext uri="{FF2B5EF4-FFF2-40B4-BE49-F238E27FC236}">
                <a16:creationId xmlns:a16="http://schemas.microsoft.com/office/drawing/2014/main" id="{D25006B2-CC2E-46B8-B195-08C0E65A7503}"/>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Loss depends on current squared.</a:t>
            </a:r>
          </a:p>
        </p:txBody>
      </p:sp>
      <p:sp>
        <p:nvSpPr>
          <p:cNvPr id="25" name="exit-ticket">
            <a:extLst>
              <a:ext uri="{FF2B5EF4-FFF2-40B4-BE49-F238E27FC236}">
                <a16:creationId xmlns:a16="http://schemas.microsoft.com/office/drawing/2014/main" id="{D005C04A-D010-4D31-81CA-C93D51236E6B}"/>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EFB42B"/>
                </a:solidFill>
              </a:defRPr>
            </a:pPr>
            <a:r>
              <a:rPr sz="1875" b="1" i="0">
                <a:solidFill>
                  <a:srgbClr val="EFB42B"/>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516979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EBDB5E8D-4F08-49F9-A392-9DD7FEBAF19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835858DB-F4FF-4476-A84B-CE1DDEDFD50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D1F2859C-5A4E-459C-976D-3D96D1F930F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27CBE28-C3FD-448D-B189-BAC1B6D482F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4.5</a:t>
            </a:r>
          </a:p>
        </p:txBody>
      </p:sp>
      <p:sp>
        <p:nvSpPr>
          <p:cNvPr id="5" name="slide-title">
            <a:extLst>
              <a:ext uri="{FF2B5EF4-FFF2-40B4-BE49-F238E27FC236}">
                <a16:creationId xmlns:a16="http://schemas.microsoft.com/office/drawing/2014/main" id="{5084ABBA-54CE-4482-B2DD-6C5ED2D7F26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90A548E6-7940-4515-86C7-9D5DAA3D1F7F}"/>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D00486FF-2DB4-46B1-A51B-B3AFB12ADC72}"/>
              </a:ext>
            </a:extLst>
          </p:cNvPr>
          <p:cNvSpPr>
            <a:spLocks noGrp="1"/>
          </p:cNvSpPr>
          <p:nvPr/>
        </p:nvSpPr>
        <p:spPr>
          <a:xfrm>
            <a:off x="723900" y="2209800"/>
            <a:ext cx="495300" cy="495300"/>
          </a:xfrm>
          <a:prstGeom prst="ellipse">
            <a:avLst/>
          </a:prstGeom>
          <a:solidFill>
            <a:srgbClr val="EFB42B"/>
          </a:solidFill>
          <a:ln w="0">
            <a:noFill/>
            <a:prstDash val="solid"/>
          </a:ln>
        </p:spPr>
      </p:sp>
      <p:sp>
        <p:nvSpPr>
          <p:cNvPr id="8" name="retrieval-number-text-1">
            <a:extLst>
              <a:ext uri="{FF2B5EF4-FFF2-40B4-BE49-F238E27FC236}">
                <a16:creationId xmlns:a16="http://schemas.microsoft.com/office/drawing/2014/main" id="{176DEECC-E8BD-4101-9A9E-E0EEC42EBE24}"/>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725BCF87-8E62-4445-B787-F7D69CF5B4DB}"/>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field forms around a current-carrying wire?</a:t>
            </a:r>
          </a:p>
        </p:txBody>
      </p:sp>
      <p:sp>
        <p:nvSpPr>
          <p:cNvPr id="10" name="retrieval-number-2">
            <a:extLst>
              <a:ext uri="{FF2B5EF4-FFF2-40B4-BE49-F238E27FC236}">
                <a16:creationId xmlns:a16="http://schemas.microsoft.com/office/drawing/2014/main" id="{F86E4992-2BC9-41D9-9F6F-B68865D16C94}"/>
              </a:ext>
            </a:extLst>
          </p:cNvPr>
          <p:cNvSpPr>
            <a:spLocks noGrp="1"/>
          </p:cNvSpPr>
          <p:nvPr/>
        </p:nvSpPr>
        <p:spPr>
          <a:xfrm>
            <a:off x="723900" y="3276600"/>
            <a:ext cx="495300" cy="495300"/>
          </a:xfrm>
          <a:prstGeom prst="ellipse">
            <a:avLst/>
          </a:prstGeom>
          <a:solidFill>
            <a:srgbClr val="EFB42B"/>
          </a:solidFill>
          <a:ln w="0">
            <a:noFill/>
            <a:prstDash val="solid"/>
          </a:ln>
        </p:spPr>
      </p:sp>
      <p:sp>
        <p:nvSpPr>
          <p:cNvPr id="11" name="retrieval-number-text-2">
            <a:extLst>
              <a:ext uri="{FF2B5EF4-FFF2-40B4-BE49-F238E27FC236}">
                <a16:creationId xmlns:a16="http://schemas.microsoft.com/office/drawing/2014/main" id="{49C2A8E1-828E-482D-B679-4FA740E7BA8D}"/>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A9196D8F-D46E-4C14-B411-087FD226591B}"/>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change is needed to induce an e.m.f.?</a:t>
            </a:r>
          </a:p>
        </p:txBody>
      </p:sp>
      <p:sp>
        <p:nvSpPr>
          <p:cNvPr id="13" name="retrieval-number-3">
            <a:extLst>
              <a:ext uri="{FF2B5EF4-FFF2-40B4-BE49-F238E27FC236}">
                <a16:creationId xmlns:a16="http://schemas.microsoft.com/office/drawing/2014/main" id="{10F31363-3588-46B2-99C6-5956547A10FE}"/>
              </a:ext>
            </a:extLst>
          </p:cNvPr>
          <p:cNvSpPr>
            <a:spLocks noGrp="1"/>
          </p:cNvSpPr>
          <p:nvPr/>
        </p:nvSpPr>
        <p:spPr>
          <a:xfrm>
            <a:off x="723900" y="4343400"/>
            <a:ext cx="495300" cy="495300"/>
          </a:xfrm>
          <a:prstGeom prst="ellipse">
            <a:avLst/>
          </a:prstGeom>
          <a:solidFill>
            <a:srgbClr val="EFB42B"/>
          </a:solidFill>
          <a:ln w="0">
            <a:noFill/>
            <a:prstDash val="solid"/>
          </a:ln>
        </p:spPr>
      </p:sp>
      <p:sp>
        <p:nvSpPr>
          <p:cNvPr id="14" name="retrieval-number-text-3">
            <a:extLst>
              <a:ext uri="{FF2B5EF4-FFF2-40B4-BE49-F238E27FC236}">
                <a16:creationId xmlns:a16="http://schemas.microsoft.com/office/drawing/2014/main" id="{174B99F9-9B1C-485D-B13B-9DEFE4F048A7}"/>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6B1A37F2-D1E8-4972-8ADB-195F41106E4B}"/>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Does a transformer require a.c. or steady d.c.?</a:t>
            </a:r>
          </a:p>
        </p:txBody>
      </p:sp>
      <p:sp>
        <p:nvSpPr>
          <p:cNvPr id="16" name="retrieval-close">
            <a:extLst>
              <a:ext uri="{FF2B5EF4-FFF2-40B4-BE49-F238E27FC236}">
                <a16:creationId xmlns:a16="http://schemas.microsoft.com/office/drawing/2014/main" id="{9E9AEB4B-BF15-4F44-9F9F-FB93334019B9}"/>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Mini-whiteboard challenge: sketch or calculate one idea you expect to use today.</a:t>
            </a:r>
          </a:p>
        </p:txBody>
      </p:sp>
    </p:spTree>
    <p:extLst>
      <p:ext uri="{BB962C8B-B14F-4D97-AF65-F5344CB8AC3E}">
        <p14:creationId xmlns:p14="http://schemas.microsoft.com/office/powerpoint/2010/main" val="1954136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5D108935-6B86-4FAE-B81A-774A7EE5B40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A54AFFF9-E656-4EDA-9EA8-4B30AF2C082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9FFFEA76-4DCD-4D0F-8355-42626E530C5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9B05EE4-E7FF-4B7F-BF84-1FDE5A1F420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4.5</a:t>
            </a:r>
          </a:p>
        </p:txBody>
      </p:sp>
      <p:sp>
        <p:nvSpPr>
          <p:cNvPr id="5" name="slide-title">
            <a:extLst>
              <a:ext uri="{FF2B5EF4-FFF2-40B4-BE49-F238E27FC236}">
                <a16:creationId xmlns:a16="http://schemas.microsoft.com/office/drawing/2014/main" id="{E0ED24F0-9E66-404F-9D03-495EC95D14B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devices rearrange the same field relationships</a:t>
            </a:r>
          </a:p>
        </p:txBody>
      </p:sp>
      <p:sp>
        <p:nvSpPr>
          <p:cNvPr id="6" name="core-index-1">
            <a:extLst>
              <a:ext uri="{FF2B5EF4-FFF2-40B4-BE49-F238E27FC236}">
                <a16:creationId xmlns:a16="http://schemas.microsoft.com/office/drawing/2014/main" id="{6D9A74EE-6CB1-4246-B353-9536EDF0DF58}"/>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01</a:t>
            </a:r>
          </a:p>
        </p:txBody>
      </p:sp>
      <p:sp>
        <p:nvSpPr>
          <p:cNvPr id="7" name="core-point-1">
            <a:extLst>
              <a:ext uri="{FF2B5EF4-FFF2-40B4-BE49-F238E27FC236}">
                <a16:creationId xmlns:a16="http://schemas.microsoft.com/office/drawing/2014/main" id="{CFDEBD54-A531-4836-A660-2530186DB6F4}"/>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Current creates magnetic fields; solenoids strengthen them and operate relays.</a:t>
            </a:r>
          </a:p>
        </p:txBody>
      </p:sp>
      <p:sp>
        <p:nvSpPr>
          <p:cNvPr id="8" name="core-index-2">
            <a:extLst>
              <a:ext uri="{FF2B5EF4-FFF2-40B4-BE49-F238E27FC236}">
                <a16:creationId xmlns:a16="http://schemas.microsoft.com/office/drawing/2014/main" id="{5292422D-3DDF-4ED0-998E-EEFAA56686BF}"/>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02</a:t>
            </a:r>
          </a:p>
        </p:txBody>
      </p:sp>
      <p:sp>
        <p:nvSpPr>
          <p:cNvPr id="9" name="core-point-2">
            <a:extLst>
              <a:ext uri="{FF2B5EF4-FFF2-40B4-BE49-F238E27FC236}">
                <a16:creationId xmlns:a16="http://schemas.microsoft.com/office/drawing/2014/main" id="{5C7C5FD9-192B-46BA-B305-BEA695114F1E}"/>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 current-carrying conductor feels force; a loudspeaker uses this motor effect.</a:t>
            </a:r>
          </a:p>
        </p:txBody>
      </p:sp>
      <p:sp>
        <p:nvSpPr>
          <p:cNvPr id="10" name="core-index-3">
            <a:extLst>
              <a:ext uri="{FF2B5EF4-FFF2-40B4-BE49-F238E27FC236}">
                <a16:creationId xmlns:a16="http://schemas.microsoft.com/office/drawing/2014/main" id="{0AFFF34F-E4DD-43A4-81BB-1BEED61D8DEF}"/>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03</a:t>
            </a:r>
          </a:p>
        </p:txBody>
      </p:sp>
      <p:sp>
        <p:nvSpPr>
          <p:cNvPr id="11" name="core-point-3">
            <a:extLst>
              <a:ext uri="{FF2B5EF4-FFF2-40B4-BE49-F238E27FC236}">
                <a16:creationId xmlns:a16="http://schemas.microsoft.com/office/drawing/2014/main" id="{900CE6CF-093D-4418-B0E8-13AD347CA9D2}"/>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Changing flux induces e.m.f.; transformers transfer changing flux between coils.</a:t>
            </a:r>
          </a:p>
        </p:txBody>
      </p:sp>
      <p:sp>
        <p:nvSpPr>
          <p:cNvPr id="12" name="core-index-4">
            <a:extLst>
              <a:ext uri="{FF2B5EF4-FFF2-40B4-BE49-F238E27FC236}">
                <a16:creationId xmlns:a16="http://schemas.microsoft.com/office/drawing/2014/main" id="{97C397DB-CA85-41AB-AC86-A4697FD31D5E}"/>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04</a:t>
            </a:r>
          </a:p>
        </p:txBody>
      </p:sp>
      <p:sp>
        <p:nvSpPr>
          <p:cNvPr id="13" name="core-point-4">
            <a:extLst>
              <a:ext uri="{FF2B5EF4-FFF2-40B4-BE49-F238E27FC236}">
                <a16:creationId xmlns:a16="http://schemas.microsoft.com/office/drawing/2014/main" id="{283CBE16-0110-4D61-A8B7-DC95B61C7398}"/>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A split-ring sustains motor rotation; a.c. generators reverse output. Moving charged particles also feel magnetic force.</a:t>
            </a:r>
          </a:p>
        </p:txBody>
      </p:sp>
      <p:sp>
        <p:nvSpPr>
          <p:cNvPr id="14" name="core-index-5">
            <a:extLst>
              <a:ext uri="{FF2B5EF4-FFF2-40B4-BE49-F238E27FC236}">
                <a16:creationId xmlns:a16="http://schemas.microsoft.com/office/drawing/2014/main" id="{8D17D71B-2BE6-4241-A287-DD20AB20AE1E}"/>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05</a:t>
            </a:r>
          </a:p>
        </p:txBody>
      </p:sp>
      <p:sp>
        <p:nvSpPr>
          <p:cNvPr id="15" name="core-point-5">
            <a:extLst>
              <a:ext uri="{FF2B5EF4-FFF2-40B4-BE49-F238E27FC236}">
                <a16:creationId xmlns:a16="http://schemas.microsoft.com/office/drawing/2014/main" id="{DA0D44FC-1AD7-4A28-B27F-AC22FF3D0520}"/>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Direction follows field/current/force rules and Lenz's law; high voltage lowers current and I²R cable loss.</a:t>
            </a:r>
          </a:p>
        </p:txBody>
      </p:sp>
      <p:sp>
        <p:nvSpPr>
          <p:cNvPr id="16" name="equation-panel">
            <a:extLst>
              <a:ext uri="{FF2B5EF4-FFF2-40B4-BE49-F238E27FC236}">
                <a16:creationId xmlns:a16="http://schemas.microsoft.com/office/drawing/2014/main" id="{9629ED63-D98F-41A0-A134-1D06734FA6D1}"/>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7" name="equation-label">
            <a:extLst>
              <a:ext uri="{FF2B5EF4-FFF2-40B4-BE49-F238E27FC236}">
                <a16:creationId xmlns:a16="http://schemas.microsoft.com/office/drawing/2014/main" id="{BA40B1C1-16DA-4EB1-B37E-4B7F7F30DA3A}"/>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EQUATIONS TO OWN</a:t>
            </a:r>
          </a:p>
        </p:txBody>
      </p:sp>
      <p:sp>
        <p:nvSpPr>
          <p:cNvPr id="18" name="equation-expression-1">
            <a:extLst>
              <a:ext uri="{FF2B5EF4-FFF2-40B4-BE49-F238E27FC236}">
                <a16:creationId xmlns:a16="http://schemas.microsoft.com/office/drawing/2014/main" id="{31CFFE3B-7B5F-49A1-8CC7-67BF56412930}"/>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Vp/Vs = Np/Ns</a:t>
            </a:r>
          </a:p>
        </p:txBody>
      </p:sp>
      <p:sp>
        <p:nvSpPr>
          <p:cNvPr id="19" name="equation-units-1">
            <a:extLst>
              <a:ext uri="{FF2B5EF4-FFF2-40B4-BE49-F238E27FC236}">
                <a16:creationId xmlns:a16="http://schemas.microsoft.com/office/drawing/2014/main" id="{FB90B1D1-FE8E-4A47-859F-2D48E6AF5DE1}"/>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voltage ratio equals turns ratio</a:t>
            </a:r>
          </a:p>
        </p:txBody>
      </p:sp>
      <p:sp>
        <p:nvSpPr>
          <p:cNvPr id="20" name="equation-expression-2">
            <a:extLst>
              <a:ext uri="{FF2B5EF4-FFF2-40B4-BE49-F238E27FC236}">
                <a16:creationId xmlns:a16="http://schemas.microsoft.com/office/drawing/2014/main" id="{3587733C-24B9-4903-9546-547228B39D6B}"/>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IpVp = IsVs (ideal)</a:t>
            </a:r>
          </a:p>
        </p:txBody>
      </p:sp>
      <p:sp>
        <p:nvSpPr>
          <p:cNvPr id="21" name="equation-units-2">
            <a:extLst>
              <a:ext uri="{FF2B5EF4-FFF2-40B4-BE49-F238E27FC236}">
                <a16:creationId xmlns:a16="http://schemas.microsoft.com/office/drawing/2014/main" id="{19CFB4B1-6BB5-4193-9518-53FDC0886C03}"/>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power in W</a:t>
            </a:r>
          </a:p>
        </p:txBody>
      </p:sp>
      <p:sp>
        <p:nvSpPr>
          <p:cNvPr id="22" name="vocabulary-label">
            <a:extLst>
              <a:ext uri="{FF2B5EF4-FFF2-40B4-BE49-F238E27FC236}">
                <a16:creationId xmlns:a16="http://schemas.microsoft.com/office/drawing/2014/main" id="{EDB7389B-5DD8-4957-B2BD-4124E37071EF}"/>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SAY IT PRECISELY</a:t>
            </a:r>
          </a:p>
        </p:txBody>
      </p:sp>
      <p:sp>
        <p:nvSpPr>
          <p:cNvPr id="23" name="vocabulary">
            <a:extLst>
              <a:ext uri="{FF2B5EF4-FFF2-40B4-BE49-F238E27FC236}">
                <a16:creationId xmlns:a16="http://schemas.microsoft.com/office/drawing/2014/main" id="{26C991C1-F27F-4274-9E8F-4418D0C9FC16}"/>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solenoid · motor effect · electromagnetic induction · generator · transformer · Lenz's law</a:t>
            </a:r>
          </a:p>
        </p:txBody>
      </p:sp>
    </p:spTree>
    <p:extLst>
      <p:ext uri="{BB962C8B-B14F-4D97-AF65-F5344CB8AC3E}">
        <p14:creationId xmlns:p14="http://schemas.microsoft.com/office/powerpoint/2010/main" val="1129363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0F75A-CFF5-536F-DE25-BC09F1F46986}"/>
            </a:ext>
          </a:extLst>
        </p:cNvPr>
        <p:cNvGrpSpPr/>
        <p:nvPr/>
      </p:nvGrpSpPr>
      <p:grpSpPr>
        <a:xfrm>
          <a:off x="0" y="0"/>
          <a:ext cx="0" cy="0"/>
          <a:chOff x="0" y="0"/>
          <a:chExt cx="0" cy="0"/>
        </a:xfrm>
      </p:grpSpPr>
      <p:sp>
        <p:nvSpPr>
          <p:cNvPr id="24" name="group-label">
            <a:extLst>
              <a:ext uri="{FF2B5EF4-FFF2-40B4-BE49-F238E27FC236}">
                <a16:creationId xmlns:a16="http://schemas.microsoft.com/office/drawing/2014/main" id="{9FD5120E-997F-835A-80DE-38053B7A2AE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9927FFED-3378-2817-5792-FDD202387D2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FAF4E0A9-B6AD-B80F-7E1B-F678262C17F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C5200E5-E2A5-6F54-8E11-A9A6BE7D402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4.5</a:t>
            </a:r>
          </a:p>
        </p:txBody>
      </p:sp>
      <p:sp>
        <p:nvSpPr>
          <p:cNvPr id="5" name="slide-title">
            <a:extLst>
              <a:ext uri="{FF2B5EF4-FFF2-40B4-BE49-F238E27FC236}">
                <a16:creationId xmlns:a16="http://schemas.microsoft.com/office/drawing/2014/main" id="{C341F543-C6F8-E033-77DE-1E884B93525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electromagnetic effects</a:t>
            </a:r>
            <a:endParaRPr sz="3600" b="1" i="0">
              <a:solidFill>
                <a:srgbClr val="0A332E"/>
              </a:solidFill>
            </a:endParaRPr>
          </a:p>
        </p:txBody>
      </p:sp>
      <p:sp>
        <p:nvSpPr>
          <p:cNvPr id="25" name="simple-definition-label">
            <a:extLst>
              <a:ext uri="{FF2B5EF4-FFF2-40B4-BE49-F238E27FC236}">
                <a16:creationId xmlns:a16="http://schemas.microsoft.com/office/drawing/2014/main" id="{28F13DE9-58FC-858F-CEAA-C55A55C5B763}"/>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6" name="simple-definition">
            <a:extLst>
              <a:ext uri="{FF2B5EF4-FFF2-40B4-BE49-F238E27FC236}">
                <a16:creationId xmlns:a16="http://schemas.microsoft.com/office/drawing/2014/main" id="{55C0929A-3F3A-5BA1-A736-F04D39F0C847}"/>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Electricity and magnetism are two faces of one thing: a current creates a magnetic field, a current sitting in a field feels a force that can turn a motor, and a changing field induces a voltage, which is what generators and transformers exploit.</a:t>
            </a:r>
          </a:p>
        </p:txBody>
      </p:sp>
      <p:sp>
        <p:nvSpPr>
          <p:cNvPr id="27" name="TextBox 26">
            <a:extLst>
              <a:ext uri="{FF2B5EF4-FFF2-40B4-BE49-F238E27FC236}">
                <a16:creationId xmlns:a16="http://schemas.microsoft.com/office/drawing/2014/main" id="{CE1A26EC-9C16-5BBD-DBC3-035662F03EE9}"/>
              </a:ext>
            </a:extLst>
          </p:cNvPr>
          <p:cNvSpPr txBox="1"/>
          <p:nvPr/>
        </p:nvSpPr>
        <p:spPr>
          <a:xfrm>
            <a:off x="4826000" y="3657600"/>
            <a:ext cx="2540000" cy="276999"/>
          </a:xfrm>
          <a:prstGeom prst="rect">
            <a:avLst/>
          </a:prstGeom>
          <a:noFill/>
        </p:spPr>
        <p:txBody>
          <a:bodyPr vert="horz" wrap="square" lIns="0" tIns="0" bIns="0" rtlCol="0">
            <a:noAutofit/>
          </a:bodyPr>
          <a:lstStyle/>
          <a:p>
            <a:pPr algn="ctr"/>
            <a:r>
              <a:rPr lang="en-US" sz="1600" b="1">
                <a:solidFill>
                  <a:srgbClr val="102E29"/>
                </a:solidFill>
              </a:rPr>
              <a:t>Vp/Vs = Np/Ns</a:t>
            </a:r>
          </a:p>
        </p:txBody>
      </p:sp>
      <p:sp>
        <p:nvSpPr>
          <p:cNvPr id="28" name="Rectangle 27">
            <a:extLst>
              <a:ext uri="{FF2B5EF4-FFF2-40B4-BE49-F238E27FC236}">
                <a16:creationId xmlns:a16="http://schemas.microsoft.com/office/drawing/2014/main" id="{7E453D8A-5272-BA3F-D939-58EF78122BFD}"/>
              </a:ext>
            </a:extLst>
          </p:cNvPr>
          <p:cNvSpPr/>
          <p:nvPr/>
        </p:nvSpPr>
        <p:spPr>
          <a:xfrm>
            <a:off x="4826000" y="4124208"/>
            <a:ext cx="2286000" cy="1603963"/>
          </a:xfrm>
          <a:prstGeom prst="rect">
            <a:avLst/>
          </a:prstGeom>
          <a:solidFill>
            <a:srgbClr val="6B7F7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B73A721-7282-AE4B-65C4-7016891AED3A}"/>
              </a:ext>
            </a:extLst>
          </p:cNvPr>
          <p:cNvSpPr/>
          <p:nvPr/>
        </p:nvSpPr>
        <p:spPr>
          <a:xfrm>
            <a:off x="3810000" y="4328348"/>
            <a:ext cx="1016000" cy="1283171"/>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Np = 1200</a:t>
            </a:r>
          </a:p>
        </p:txBody>
      </p:sp>
      <p:sp>
        <p:nvSpPr>
          <p:cNvPr id="30" name="Rectangle 29">
            <a:extLst>
              <a:ext uri="{FF2B5EF4-FFF2-40B4-BE49-F238E27FC236}">
                <a16:creationId xmlns:a16="http://schemas.microsoft.com/office/drawing/2014/main" id="{93FA8FCF-AA44-70A4-FE32-266BEEBC4692}"/>
              </a:ext>
            </a:extLst>
          </p:cNvPr>
          <p:cNvSpPr/>
          <p:nvPr/>
        </p:nvSpPr>
        <p:spPr>
          <a:xfrm>
            <a:off x="7112000" y="4328348"/>
            <a:ext cx="1016000" cy="1283171"/>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Ns = 200</a:t>
            </a:r>
          </a:p>
        </p:txBody>
      </p:sp>
      <p:cxnSp>
        <p:nvCxnSpPr>
          <p:cNvPr id="31" name="Straight Connector 30">
            <a:extLst>
              <a:ext uri="{FF2B5EF4-FFF2-40B4-BE49-F238E27FC236}">
                <a16:creationId xmlns:a16="http://schemas.microsoft.com/office/drawing/2014/main" id="{9AC13DFE-220D-4160-1D72-475A889451C6}"/>
              </a:ext>
            </a:extLst>
          </p:cNvPr>
          <p:cNvCxnSpPr/>
          <p:nvPr/>
        </p:nvCxnSpPr>
        <p:spPr>
          <a:xfrm>
            <a:off x="2540000" y="4969933"/>
            <a:ext cx="1219200" cy="0"/>
          </a:xfrm>
          <a:prstGeom prst="line">
            <a:avLst/>
          </a:prstGeom>
          <a:ln w="381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D8C9C93-01C5-F4B5-B0FD-E2439C6057E7}"/>
              </a:ext>
            </a:extLst>
          </p:cNvPr>
          <p:cNvSpPr txBox="1"/>
          <p:nvPr/>
        </p:nvSpPr>
        <p:spPr>
          <a:xfrm>
            <a:off x="762000" y="4619978"/>
            <a:ext cx="2413000" cy="276999"/>
          </a:xfrm>
          <a:prstGeom prst="rect">
            <a:avLst/>
          </a:prstGeom>
          <a:noFill/>
        </p:spPr>
        <p:txBody>
          <a:bodyPr vert="horz" wrap="square" lIns="0" tIns="0" bIns="0" rtlCol="0">
            <a:noAutofit/>
          </a:bodyPr>
          <a:lstStyle/>
          <a:p>
            <a:pPr algn="r"/>
            <a:r>
              <a:rPr lang="en-US" sz="1600">
                <a:solidFill>
                  <a:srgbClr val="EF5C3E"/>
                </a:solidFill>
              </a:rPr>
              <a:t>240 V a.c. in</a:t>
            </a:r>
          </a:p>
        </p:txBody>
      </p:sp>
      <p:cxnSp>
        <p:nvCxnSpPr>
          <p:cNvPr id="33" name="Straight Connector 32">
            <a:extLst>
              <a:ext uri="{FF2B5EF4-FFF2-40B4-BE49-F238E27FC236}">
                <a16:creationId xmlns:a16="http://schemas.microsoft.com/office/drawing/2014/main" id="{35654B53-9847-D384-10A6-1BECC0DB5EF2}"/>
              </a:ext>
            </a:extLst>
          </p:cNvPr>
          <p:cNvCxnSpPr/>
          <p:nvPr/>
        </p:nvCxnSpPr>
        <p:spPr>
          <a:xfrm>
            <a:off x="8178800" y="4969933"/>
            <a:ext cx="1219200" cy="0"/>
          </a:xfrm>
          <a:prstGeom prst="line">
            <a:avLst/>
          </a:prstGeom>
          <a:ln w="381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174A4F0B-4791-3E82-BD6F-6414FF913B2A}"/>
              </a:ext>
            </a:extLst>
          </p:cNvPr>
          <p:cNvSpPr txBox="1"/>
          <p:nvPr/>
        </p:nvSpPr>
        <p:spPr>
          <a:xfrm>
            <a:off x="9474200" y="4619978"/>
            <a:ext cx="2032000" cy="276999"/>
          </a:xfrm>
          <a:prstGeom prst="rect">
            <a:avLst/>
          </a:prstGeom>
          <a:noFill/>
        </p:spPr>
        <p:txBody>
          <a:bodyPr vert="horz" wrap="square" lIns="0" tIns="0" bIns="0" rtlCol="0">
            <a:noAutofit/>
          </a:bodyPr>
          <a:lstStyle/>
          <a:p>
            <a:r>
              <a:rPr lang="en-US" sz="1600">
                <a:solidFill>
                  <a:srgbClr val="EF5C3E"/>
                </a:solidFill>
              </a:rPr>
              <a:t>40 V a.c. out</a:t>
            </a:r>
          </a:p>
        </p:txBody>
      </p:sp>
      <p:cxnSp>
        <p:nvCxnSpPr>
          <p:cNvPr id="35" name="Straight Connector 34">
            <a:extLst>
              <a:ext uri="{FF2B5EF4-FFF2-40B4-BE49-F238E27FC236}">
                <a16:creationId xmlns:a16="http://schemas.microsoft.com/office/drawing/2014/main" id="{DA00AF63-9CB7-406D-D0C7-D564F8CD7AE5}"/>
              </a:ext>
            </a:extLst>
          </p:cNvPr>
          <p:cNvCxnSpPr/>
          <p:nvPr/>
        </p:nvCxnSpPr>
        <p:spPr>
          <a:xfrm>
            <a:off x="5080000" y="4649141"/>
            <a:ext cx="1778000" cy="0"/>
          </a:xfrm>
          <a:prstGeom prst="line">
            <a:avLst/>
          </a:prstGeom>
          <a:ln w="25400">
            <a:solidFill>
              <a:srgbClr val="F3EFDF"/>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2D3DC3D2-0F4F-BD10-15E7-880A990C249B}"/>
              </a:ext>
            </a:extLst>
          </p:cNvPr>
          <p:cNvSpPr txBox="1"/>
          <p:nvPr/>
        </p:nvSpPr>
        <p:spPr>
          <a:xfrm>
            <a:off x="4826000" y="4853282"/>
            <a:ext cx="2286000" cy="276999"/>
          </a:xfrm>
          <a:prstGeom prst="rect">
            <a:avLst/>
          </a:prstGeom>
          <a:noFill/>
        </p:spPr>
        <p:txBody>
          <a:bodyPr vert="horz" wrap="square" lIns="0" tIns="0" bIns="0" rtlCol="0">
            <a:noAutofit/>
          </a:bodyPr>
          <a:lstStyle/>
          <a:p>
            <a:pPr algn="ctr"/>
            <a:r>
              <a:rPr lang="en-US" sz="1600">
                <a:solidFill>
                  <a:srgbClr val="F3EFDF"/>
                </a:solidFill>
              </a:rPr>
              <a:t>changing flux</a:t>
            </a:r>
          </a:p>
        </p:txBody>
      </p:sp>
      <p:sp>
        <p:nvSpPr>
          <p:cNvPr id="37" name="TextBox 36">
            <a:extLst>
              <a:ext uri="{FF2B5EF4-FFF2-40B4-BE49-F238E27FC236}">
                <a16:creationId xmlns:a16="http://schemas.microsoft.com/office/drawing/2014/main" id="{EA4C5030-3A96-3E17-2389-854EE5195B91}"/>
              </a:ext>
            </a:extLst>
          </p:cNvPr>
          <p:cNvSpPr txBox="1"/>
          <p:nvPr/>
        </p:nvSpPr>
        <p:spPr>
          <a:xfrm>
            <a:off x="5029200" y="5319889"/>
            <a:ext cx="1879600" cy="276999"/>
          </a:xfrm>
          <a:prstGeom prst="rect">
            <a:avLst/>
          </a:prstGeom>
          <a:noFill/>
        </p:spPr>
        <p:txBody>
          <a:bodyPr vert="horz" wrap="square" lIns="0" tIns="0" bIns="0" rtlCol="0">
            <a:noAutofit/>
          </a:bodyPr>
          <a:lstStyle/>
          <a:p>
            <a:pPr algn="ctr"/>
            <a:r>
              <a:rPr lang="en-US" sz="1600">
                <a:solidFill>
                  <a:srgbClr val="F3EFDF"/>
                </a:solidFill>
              </a:rPr>
              <a:t>iron core</a:t>
            </a:r>
          </a:p>
        </p:txBody>
      </p:sp>
      <p:sp>
        <p:nvSpPr>
          <p:cNvPr id="38" name="TextBox 37">
            <a:extLst>
              <a:ext uri="{FF2B5EF4-FFF2-40B4-BE49-F238E27FC236}">
                <a16:creationId xmlns:a16="http://schemas.microsoft.com/office/drawing/2014/main" id="{D10BBA99-EFCB-8429-8BE4-6612A44DA4A6}"/>
              </a:ext>
            </a:extLst>
          </p:cNvPr>
          <p:cNvSpPr txBox="1"/>
          <p:nvPr/>
        </p:nvSpPr>
        <p:spPr>
          <a:xfrm>
            <a:off x="3175000" y="5786496"/>
            <a:ext cx="5588000" cy="276999"/>
          </a:xfrm>
          <a:prstGeom prst="rect">
            <a:avLst/>
          </a:prstGeom>
          <a:noFill/>
        </p:spPr>
        <p:txBody>
          <a:bodyPr vert="horz" wrap="square" lIns="0" tIns="0" bIns="0" rtlCol="0">
            <a:noAutofit/>
          </a:bodyPr>
          <a:lstStyle/>
          <a:p>
            <a:pPr algn="ctr"/>
            <a:r>
              <a:rPr lang="en-US" sz="1600">
                <a:solidFill>
                  <a:srgbClr val="6B7F79"/>
                </a:solidFill>
              </a:rPr>
              <a:t>steady d.c. would give no output at all</a:t>
            </a:r>
          </a:p>
        </p:txBody>
      </p:sp>
      <p:sp>
        <p:nvSpPr>
          <p:cNvPr id="39" name="diagram-caption">
            <a:extLst>
              <a:ext uri="{FF2B5EF4-FFF2-40B4-BE49-F238E27FC236}">
                <a16:creationId xmlns:a16="http://schemas.microsoft.com/office/drawing/2014/main" id="{AF3A12FF-A835-458C-00EA-765807808A22}"/>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Nothing crosses the gap but a changing magnetic field — and it must be changing, which is why transformers refuse steady d.c.</a:t>
            </a:r>
          </a:p>
        </p:txBody>
      </p:sp>
    </p:spTree>
    <p:extLst>
      <p:ext uri="{BB962C8B-B14F-4D97-AF65-F5344CB8AC3E}">
        <p14:creationId xmlns:p14="http://schemas.microsoft.com/office/powerpoint/2010/main" val="4110204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7EB28324-805B-4D8B-91C9-8D07285FD98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E1B9D6E6-5D10-4DFD-B7C0-0ECF70CA834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5A150721-B7C5-4D4B-AC19-9ABE9318B3F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95035D6-0518-445A-BEB9-F5B522F9911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4.5</a:t>
            </a:r>
          </a:p>
        </p:txBody>
      </p:sp>
      <p:sp>
        <p:nvSpPr>
          <p:cNvPr id="5" name="slide-title">
            <a:extLst>
              <a:ext uri="{FF2B5EF4-FFF2-40B4-BE49-F238E27FC236}">
                <a16:creationId xmlns:a16="http://schemas.microsoft.com/office/drawing/2014/main" id="{8BD1D0AC-07D0-4BF4-992D-7EE83A5E815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Rotating generator produces alternating e.m.f.</a:t>
            </a:r>
          </a:p>
        </p:txBody>
      </p:sp>
      <p:sp>
        <p:nvSpPr>
          <p:cNvPr id="6" name="graph-mode">
            <a:extLst>
              <a:ext uri="{FF2B5EF4-FFF2-40B4-BE49-F238E27FC236}">
                <a16:creationId xmlns:a16="http://schemas.microsoft.com/office/drawing/2014/main" id="{B88EA622-AB55-4EF1-ACA9-FBB095C8B363}"/>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INTERACTIVE GRAPH · PREDICT → EDIT → EXPLAIN</a:t>
            </a:r>
          </a:p>
        </p:txBody>
      </p:sp>
      <p:sp>
        <p:nvSpPr>
          <p:cNvPr id="7" name="graph-prompt">
            <a:extLst>
              <a:ext uri="{FF2B5EF4-FFF2-40B4-BE49-F238E27FC236}">
                <a16:creationId xmlns:a16="http://schemas.microsoft.com/office/drawing/2014/main" id="{8AA16796-4D81-4DE2-B4F0-EECAB3F9D355}"/>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53D4D14D-350D-4F4B-BA03-6F9D0AB7C6D4}"/>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One cycle: (0, 0), (0.25, 2), …, (0.75, -2), (1, 0).</a:t>
            </a:r>
          </a:p>
        </p:txBody>
      </p:sp>
      <p:sp>
        <p:nvSpPr>
          <p:cNvPr id="9" name="graph-scale">
            <a:extLst>
              <a:ext uri="{FF2B5EF4-FFF2-40B4-BE49-F238E27FC236}">
                <a16:creationId xmlns:a16="http://schemas.microsoft.com/office/drawing/2014/main" id="{EF7EFE18-50F0-45BC-BC72-4F6D29FEE613}"/>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chart -2–2 V; source -2–2 V. Axes: source Time / s; Induced e.m.f. / V; chart Time / ms; Induced e.m.f. / V.</a:t>
            </a:r>
          </a:p>
        </p:txBody>
      </p:sp>
      <p:sp>
        <p:nvSpPr>
          <p:cNvPr id="10" name="chart-frame">
            <a:extLst>
              <a:ext uri="{FF2B5EF4-FFF2-40B4-BE49-F238E27FC236}">
                <a16:creationId xmlns:a16="http://schemas.microsoft.com/office/drawing/2014/main" id="{CC1E4ACF-80DD-4245-8B20-3E753F587D4B}"/>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63555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29FCBBD8-8019-444A-BC5A-60C707FAA3B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740F7915-6628-45FA-815E-4EDEB6811F1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11927322-D8F0-4849-A87C-10C08588871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E8AFBE9-96FF-460F-BADE-24BAC872B10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4.5</a:t>
            </a:r>
          </a:p>
        </p:txBody>
      </p:sp>
      <p:sp>
        <p:nvSpPr>
          <p:cNvPr id="5" name="slide-title">
            <a:extLst>
              <a:ext uri="{FF2B5EF4-FFF2-40B4-BE49-F238E27FC236}">
                <a16:creationId xmlns:a16="http://schemas.microsoft.com/office/drawing/2014/main" id="{163E5D29-BED9-4705-B576-528147EFCA5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step-down transformer</a:t>
            </a:r>
          </a:p>
        </p:txBody>
      </p:sp>
      <p:sp>
        <p:nvSpPr>
          <p:cNvPr id="6" name="worked-label">
            <a:extLst>
              <a:ext uri="{FF2B5EF4-FFF2-40B4-BE49-F238E27FC236}">
                <a16:creationId xmlns:a16="http://schemas.microsoft.com/office/drawing/2014/main" id="{1BD150BE-9090-4DC9-98FD-69721BF269D0}"/>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CORE · FULLY WORKED PROBLEM · SHOW THE METHOD</a:t>
            </a:r>
          </a:p>
        </p:txBody>
      </p:sp>
      <p:sp>
        <p:nvSpPr>
          <p:cNvPr id="7" name="problem-frame">
            <a:extLst>
              <a:ext uri="{FF2B5EF4-FFF2-40B4-BE49-F238E27FC236}">
                <a16:creationId xmlns:a16="http://schemas.microsoft.com/office/drawing/2014/main" id="{F9C0A6AE-43A7-40E6-A342-37E29E25E6A1}"/>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FF3AEADD-33F4-45EA-A415-109FB07D6573}"/>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transformer has 1200 primary turns and 200 secondary turns. Primary p.d. is 240 V. Find secondary p.d.</a:t>
            </a:r>
          </a:p>
        </p:txBody>
      </p:sp>
      <p:sp>
        <p:nvSpPr>
          <p:cNvPr id="9" name="step-label-1">
            <a:extLst>
              <a:ext uri="{FF2B5EF4-FFF2-40B4-BE49-F238E27FC236}">
                <a16:creationId xmlns:a16="http://schemas.microsoft.com/office/drawing/2014/main" id="{8DCE0B8F-5DC1-434B-A368-59B041FFA4CF}"/>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1</a:t>
            </a:r>
          </a:p>
        </p:txBody>
      </p:sp>
      <p:sp>
        <p:nvSpPr>
          <p:cNvPr id="10" name="rule-190-358">
            <a:extLst>
              <a:ext uri="{FF2B5EF4-FFF2-40B4-BE49-F238E27FC236}">
                <a16:creationId xmlns:a16="http://schemas.microsoft.com/office/drawing/2014/main" id="{DB782262-168B-4E0D-A982-902B0063066A}"/>
              </a:ext>
            </a:extLst>
          </p:cNvPr>
          <p:cNvSpPr>
            <a:spLocks noGrp="1"/>
          </p:cNvSpPr>
          <p:nvPr/>
        </p:nvSpPr>
        <p:spPr>
          <a:xfrm>
            <a:off x="1809750" y="3409950"/>
            <a:ext cx="381000" cy="19050"/>
          </a:xfrm>
          <a:prstGeom prst="rect">
            <a:avLst/>
          </a:prstGeom>
          <a:solidFill>
            <a:srgbClr val="EFB42B"/>
          </a:solidFill>
          <a:ln w="0">
            <a:noFill/>
            <a:prstDash val="solid"/>
          </a:ln>
        </p:spPr>
      </p:sp>
      <p:sp>
        <p:nvSpPr>
          <p:cNvPr id="11" name="step-text-1">
            <a:extLst>
              <a:ext uri="{FF2B5EF4-FFF2-40B4-BE49-F238E27FC236}">
                <a16:creationId xmlns:a16="http://schemas.microsoft.com/office/drawing/2014/main" id="{35E06342-A338-481D-81FE-4EE04FDBB3F0}"/>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Vp/Vs = Np/Ns.</a:t>
            </a:r>
          </a:p>
        </p:txBody>
      </p:sp>
      <p:sp>
        <p:nvSpPr>
          <p:cNvPr id="12" name="step-label-2">
            <a:extLst>
              <a:ext uri="{FF2B5EF4-FFF2-40B4-BE49-F238E27FC236}">
                <a16:creationId xmlns:a16="http://schemas.microsoft.com/office/drawing/2014/main" id="{532A134A-4CA6-4B83-B16C-5B8CC24AC64D}"/>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2</a:t>
            </a:r>
          </a:p>
        </p:txBody>
      </p:sp>
      <p:sp>
        <p:nvSpPr>
          <p:cNvPr id="13" name="rule-190-430">
            <a:extLst>
              <a:ext uri="{FF2B5EF4-FFF2-40B4-BE49-F238E27FC236}">
                <a16:creationId xmlns:a16="http://schemas.microsoft.com/office/drawing/2014/main" id="{5F823962-C583-41F0-9950-337E3CBA4635}"/>
              </a:ext>
            </a:extLst>
          </p:cNvPr>
          <p:cNvSpPr>
            <a:spLocks noGrp="1"/>
          </p:cNvSpPr>
          <p:nvPr/>
        </p:nvSpPr>
        <p:spPr>
          <a:xfrm>
            <a:off x="1809750" y="4095750"/>
            <a:ext cx="381000" cy="19050"/>
          </a:xfrm>
          <a:prstGeom prst="rect">
            <a:avLst/>
          </a:prstGeom>
          <a:solidFill>
            <a:srgbClr val="EFB42B"/>
          </a:solidFill>
          <a:ln w="0">
            <a:noFill/>
            <a:prstDash val="solid"/>
          </a:ln>
        </p:spPr>
      </p:sp>
      <p:sp>
        <p:nvSpPr>
          <p:cNvPr id="14" name="step-text-2">
            <a:extLst>
              <a:ext uri="{FF2B5EF4-FFF2-40B4-BE49-F238E27FC236}">
                <a16:creationId xmlns:a16="http://schemas.microsoft.com/office/drawing/2014/main" id="{024CAD2D-E338-49FF-9BC3-53BC5530EF3C}"/>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240/Vs = 1200/200 = 6.</a:t>
            </a:r>
          </a:p>
        </p:txBody>
      </p:sp>
      <p:sp>
        <p:nvSpPr>
          <p:cNvPr id="15" name="step-label-3">
            <a:extLst>
              <a:ext uri="{FF2B5EF4-FFF2-40B4-BE49-F238E27FC236}">
                <a16:creationId xmlns:a16="http://schemas.microsoft.com/office/drawing/2014/main" id="{B41915A1-6E23-4E30-A241-C6079119EDB7}"/>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3</a:t>
            </a:r>
          </a:p>
        </p:txBody>
      </p:sp>
      <p:sp>
        <p:nvSpPr>
          <p:cNvPr id="16" name="rule-190-502">
            <a:extLst>
              <a:ext uri="{FF2B5EF4-FFF2-40B4-BE49-F238E27FC236}">
                <a16:creationId xmlns:a16="http://schemas.microsoft.com/office/drawing/2014/main" id="{1F67D274-50EA-492C-8AAC-EB72C741A432}"/>
              </a:ext>
            </a:extLst>
          </p:cNvPr>
          <p:cNvSpPr>
            <a:spLocks noGrp="1"/>
          </p:cNvSpPr>
          <p:nvPr/>
        </p:nvSpPr>
        <p:spPr>
          <a:xfrm>
            <a:off x="1809750" y="4781550"/>
            <a:ext cx="381000" cy="19050"/>
          </a:xfrm>
          <a:prstGeom prst="rect">
            <a:avLst/>
          </a:prstGeom>
          <a:solidFill>
            <a:srgbClr val="EFB42B"/>
          </a:solidFill>
          <a:ln w="0">
            <a:noFill/>
            <a:prstDash val="solid"/>
          </a:ln>
        </p:spPr>
      </p:sp>
      <p:sp>
        <p:nvSpPr>
          <p:cNvPr id="17" name="step-text-3">
            <a:extLst>
              <a:ext uri="{FF2B5EF4-FFF2-40B4-BE49-F238E27FC236}">
                <a16:creationId xmlns:a16="http://schemas.microsoft.com/office/drawing/2014/main" id="{C6EC3483-FB3B-4F73-B6F8-62227745299E}"/>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Vs = 240/6.</a:t>
            </a:r>
          </a:p>
        </p:txBody>
      </p:sp>
      <p:sp>
        <p:nvSpPr>
          <p:cNvPr id="18" name="answer-frame">
            <a:extLst>
              <a:ext uri="{FF2B5EF4-FFF2-40B4-BE49-F238E27FC236}">
                <a16:creationId xmlns:a16="http://schemas.microsoft.com/office/drawing/2014/main" id="{88C932B5-9301-4B5A-8BF1-046D4FD8DBB9}"/>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2F9805BB-7E27-46C7-94D5-0FDB4266CF64}"/>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Vs = 40 V; it is step-down.</a:t>
            </a:r>
          </a:p>
        </p:txBody>
      </p:sp>
    </p:spTree>
    <p:extLst>
      <p:ext uri="{BB962C8B-B14F-4D97-AF65-F5344CB8AC3E}">
        <p14:creationId xmlns:p14="http://schemas.microsoft.com/office/powerpoint/2010/main" val="1004049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92E35B77-A7AF-4E56-9AB0-7308F712951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28D18CB9-FEB4-4E9F-9230-9446A5FF790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E144E2E7-99B9-4BA3-86EE-EC610CCFF81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804DDF6-9429-46F4-A56D-309D66672E7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4.5</a:t>
            </a:r>
          </a:p>
        </p:txBody>
      </p:sp>
      <p:sp>
        <p:nvSpPr>
          <p:cNvPr id="5" name="slide-title">
            <a:extLst>
              <a:ext uri="{FF2B5EF4-FFF2-40B4-BE49-F238E27FC236}">
                <a16:creationId xmlns:a16="http://schemas.microsoft.com/office/drawing/2014/main" id="{5D88FB65-B3B7-49CA-AF36-2D3B765555A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transmission loss</a:t>
            </a:r>
          </a:p>
        </p:txBody>
      </p:sp>
      <p:sp>
        <p:nvSpPr>
          <p:cNvPr id="6" name="worked-label">
            <a:extLst>
              <a:ext uri="{FF2B5EF4-FFF2-40B4-BE49-F238E27FC236}">
                <a16:creationId xmlns:a16="http://schemas.microsoft.com/office/drawing/2014/main" id="{F17B5BA6-A42B-4428-A5B1-2AAE21584B8F}"/>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EFB42B"/>
                </a:solidFill>
              </a:defRPr>
            </a:pPr>
            <a:r>
              <a:rPr sz="1650" b="1" i="0">
                <a:solidFill>
                  <a:srgbClr val="EFB42B"/>
                </a:solidFill>
              </a:rPr>
              <a:t>SUPPLEMENT / EXTENDED · GUIDED WORKED PROBLEM · TRY EACH STEP BEFORE READING ON</a:t>
            </a:r>
          </a:p>
        </p:txBody>
      </p:sp>
      <p:sp>
        <p:nvSpPr>
          <p:cNvPr id="7" name="problem-frame">
            <a:extLst>
              <a:ext uri="{FF2B5EF4-FFF2-40B4-BE49-F238E27FC236}">
                <a16:creationId xmlns:a16="http://schemas.microsoft.com/office/drawing/2014/main" id="{010E1B50-20C0-4B8F-A67F-3FB15261320A}"/>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DA1354A9-EE4E-4962-8DA7-68B143AC47C5}"/>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cable has resistance 4.0 Ω. Compare loss at 20 A and 2.0 A.</a:t>
            </a:r>
          </a:p>
        </p:txBody>
      </p:sp>
      <p:sp>
        <p:nvSpPr>
          <p:cNvPr id="9" name="step-label-1">
            <a:extLst>
              <a:ext uri="{FF2B5EF4-FFF2-40B4-BE49-F238E27FC236}">
                <a16:creationId xmlns:a16="http://schemas.microsoft.com/office/drawing/2014/main" id="{99EFC0B9-E113-4F97-8EA9-65D867AE0764}"/>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1</a:t>
            </a:r>
          </a:p>
        </p:txBody>
      </p:sp>
      <p:sp>
        <p:nvSpPr>
          <p:cNvPr id="10" name="rule-190-358">
            <a:extLst>
              <a:ext uri="{FF2B5EF4-FFF2-40B4-BE49-F238E27FC236}">
                <a16:creationId xmlns:a16="http://schemas.microsoft.com/office/drawing/2014/main" id="{41206588-08DC-4CEF-AD34-698109D169FE}"/>
              </a:ext>
            </a:extLst>
          </p:cNvPr>
          <p:cNvSpPr>
            <a:spLocks noGrp="1"/>
          </p:cNvSpPr>
          <p:nvPr/>
        </p:nvSpPr>
        <p:spPr>
          <a:xfrm>
            <a:off x="1809750" y="3409950"/>
            <a:ext cx="381000" cy="19050"/>
          </a:xfrm>
          <a:prstGeom prst="rect">
            <a:avLst/>
          </a:prstGeom>
          <a:solidFill>
            <a:srgbClr val="EFB42B"/>
          </a:solidFill>
          <a:ln w="0">
            <a:noFill/>
            <a:prstDash val="solid"/>
          </a:ln>
        </p:spPr>
      </p:sp>
      <p:sp>
        <p:nvSpPr>
          <p:cNvPr id="11" name="step-text-1">
            <a:extLst>
              <a:ext uri="{FF2B5EF4-FFF2-40B4-BE49-F238E27FC236}">
                <a16:creationId xmlns:a16="http://schemas.microsoft.com/office/drawing/2014/main" id="{62978792-750F-4028-AC8E-4B445B4FDE47}"/>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At 20 A: 20²×4.0 = 1600 W.</a:t>
            </a:r>
          </a:p>
        </p:txBody>
      </p:sp>
      <p:sp>
        <p:nvSpPr>
          <p:cNvPr id="12" name="step-label-2">
            <a:extLst>
              <a:ext uri="{FF2B5EF4-FFF2-40B4-BE49-F238E27FC236}">
                <a16:creationId xmlns:a16="http://schemas.microsoft.com/office/drawing/2014/main" id="{9A061CEC-228B-4CCF-A538-823066DC6A84}"/>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2</a:t>
            </a:r>
          </a:p>
        </p:txBody>
      </p:sp>
      <p:sp>
        <p:nvSpPr>
          <p:cNvPr id="13" name="rule-190-430">
            <a:extLst>
              <a:ext uri="{FF2B5EF4-FFF2-40B4-BE49-F238E27FC236}">
                <a16:creationId xmlns:a16="http://schemas.microsoft.com/office/drawing/2014/main" id="{0EF0DD49-8223-46EA-9746-AA2792B39DD1}"/>
              </a:ext>
            </a:extLst>
          </p:cNvPr>
          <p:cNvSpPr>
            <a:spLocks noGrp="1"/>
          </p:cNvSpPr>
          <p:nvPr/>
        </p:nvSpPr>
        <p:spPr>
          <a:xfrm>
            <a:off x="1809750" y="4095750"/>
            <a:ext cx="381000" cy="19050"/>
          </a:xfrm>
          <a:prstGeom prst="rect">
            <a:avLst/>
          </a:prstGeom>
          <a:solidFill>
            <a:srgbClr val="EFB42B"/>
          </a:solidFill>
          <a:ln w="0">
            <a:noFill/>
            <a:prstDash val="solid"/>
          </a:ln>
        </p:spPr>
      </p:sp>
      <p:sp>
        <p:nvSpPr>
          <p:cNvPr id="14" name="step-text-2">
            <a:extLst>
              <a:ext uri="{FF2B5EF4-FFF2-40B4-BE49-F238E27FC236}">
                <a16:creationId xmlns:a16="http://schemas.microsoft.com/office/drawing/2014/main" id="{678D0480-31A2-4858-9CEE-A144F780205B}"/>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At 2.0 A: 2.0²×4.0 = 16 W.</a:t>
            </a:r>
          </a:p>
        </p:txBody>
      </p:sp>
      <p:sp>
        <p:nvSpPr>
          <p:cNvPr id="15" name="step-label-3">
            <a:extLst>
              <a:ext uri="{FF2B5EF4-FFF2-40B4-BE49-F238E27FC236}">
                <a16:creationId xmlns:a16="http://schemas.microsoft.com/office/drawing/2014/main" id="{2056C81B-6A3F-4C13-8529-0F9D72163F7F}"/>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3</a:t>
            </a:r>
          </a:p>
        </p:txBody>
      </p:sp>
      <p:sp>
        <p:nvSpPr>
          <p:cNvPr id="16" name="rule-190-502">
            <a:extLst>
              <a:ext uri="{FF2B5EF4-FFF2-40B4-BE49-F238E27FC236}">
                <a16:creationId xmlns:a16="http://schemas.microsoft.com/office/drawing/2014/main" id="{85A7EE6B-19B4-414C-AF17-084092C2D275}"/>
              </a:ext>
            </a:extLst>
          </p:cNvPr>
          <p:cNvSpPr>
            <a:spLocks noGrp="1"/>
          </p:cNvSpPr>
          <p:nvPr/>
        </p:nvSpPr>
        <p:spPr>
          <a:xfrm>
            <a:off x="1809750" y="4781550"/>
            <a:ext cx="381000" cy="19050"/>
          </a:xfrm>
          <a:prstGeom prst="rect">
            <a:avLst/>
          </a:prstGeom>
          <a:solidFill>
            <a:srgbClr val="EFB42B"/>
          </a:solidFill>
          <a:ln w="0">
            <a:noFill/>
            <a:prstDash val="solid"/>
          </a:ln>
        </p:spPr>
      </p:sp>
      <p:sp>
        <p:nvSpPr>
          <p:cNvPr id="17" name="step-text-3">
            <a:extLst>
              <a:ext uri="{FF2B5EF4-FFF2-40B4-BE49-F238E27FC236}">
                <a16:creationId xmlns:a16="http://schemas.microsoft.com/office/drawing/2014/main" id="{88C8FB81-F21E-4A59-A99D-E0F2F32C3918}"/>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5726754F-417E-4CB7-9147-C9DF685F005E}"/>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75DEF622-E63E-4B5E-93EC-E9F8B478A6F6}"/>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Loss falls from 1600 W to 16 W—a factor of 100.</a:t>
            </a:r>
          </a:p>
        </p:txBody>
      </p:sp>
    </p:spTree>
    <p:extLst>
      <p:ext uri="{BB962C8B-B14F-4D97-AF65-F5344CB8AC3E}">
        <p14:creationId xmlns:p14="http://schemas.microsoft.com/office/powerpoint/2010/main" val="543266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F4EFD480-DD8B-4CA1-B68F-66DFEF54485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A5F81C26-76F4-466A-9BBE-55C9E09DF2D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D44C1F27-2DC8-4C11-BCCC-B347D4AE3BE6}"/>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3675797E-CED0-4A96-92F4-3574624D714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4.5</a:t>
            </a:r>
          </a:p>
        </p:txBody>
      </p:sp>
      <p:sp>
        <p:nvSpPr>
          <p:cNvPr id="5" name="slide-title">
            <a:extLst>
              <a:ext uri="{FF2B5EF4-FFF2-40B4-BE49-F238E27FC236}">
                <a16:creationId xmlns:a16="http://schemas.microsoft.com/office/drawing/2014/main" id="{B22B0E46-8762-4F00-B8A6-AFA78DBE13E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Device sequence sort</a:t>
            </a:r>
          </a:p>
        </p:txBody>
      </p:sp>
      <p:sp>
        <p:nvSpPr>
          <p:cNvPr id="6" name="activity-format">
            <a:extLst>
              <a:ext uri="{FF2B5EF4-FFF2-40B4-BE49-F238E27FC236}">
                <a16:creationId xmlns:a16="http://schemas.microsoft.com/office/drawing/2014/main" id="{EE2011E2-78AC-40BE-9CEA-3B6E916512FF}"/>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CLASS ACTIVITY · SUPPLEMENT · CAUSE-EFFECT-CHAIN</a:t>
            </a:r>
          </a:p>
        </p:txBody>
      </p:sp>
      <p:sp>
        <p:nvSpPr>
          <p:cNvPr id="7" name="materials-label">
            <a:extLst>
              <a:ext uri="{FF2B5EF4-FFF2-40B4-BE49-F238E27FC236}">
                <a16:creationId xmlns:a16="http://schemas.microsoft.com/office/drawing/2014/main" id="{5776F1DE-D0B6-4D50-86D7-0811E051D2DC}"/>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YOU NEED</a:t>
            </a:r>
          </a:p>
        </p:txBody>
      </p:sp>
      <p:sp>
        <p:nvSpPr>
          <p:cNvPr id="8" name="materials">
            <a:extLst>
              <a:ext uri="{FF2B5EF4-FFF2-40B4-BE49-F238E27FC236}">
                <a16:creationId xmlns:a16="http://schemas.microsoft.com/office/drawing/2014/main" id="{3ABA2736-8D00-480F-AEBF-FA0A0AF61F00}"/>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motor, generator, transformer process cards</a:t>
            </a:r>
          </a:p>
        </p:txBody>
      </p:sp>
      <p:sp>
        <p:nvSpPr>
          <p:cNvPr id="9" name="activity-step-1">
            <a:extLst>
              <a:ext uri="{FF2B5EF4-FFF2-40B4-BE49-F238E27FC236}">
                <a16:creationId xmlns:a16="http://schemas.microsoft.com/office/drawing/2014/main" id="{23B40E31-83DA-4237-8B80-D431E367C4F9}"/>
              </a:ext>
            </a:extLst>
          </p:cNvPr>
          <p:cNvSpPr>
            <a:spLocks noGrp="1"/>
          </p:cNvSpPr>
          <p:nvPr/>
        </p:nvSpPr>
        <p:spPr>
          <a:xfrm>
            <a:off x="4905375" y="2143125"/>
            <a:ext cx="514350" cy="514350"/>
          </a:xfrm>
          <a:prstGeom prst="ellipse">
            <a:avLst/>
          </a:prstGeom>
          <a:solidFill>
            <a:srgbClr val="EFB42B"/>
          </a:solidFill>
          <a:ln w="0">
            <a:noFill/>
            <a:prstDash val="solid"/>
          </a:ln>
        </p:spPr>
      </p:sp>
      <p:sp>
        <p:nvSpPr>
          <p:cNvPr id="10" name="activity-step-number-1">
            <a:extLst>
              <a:ext uri="{FF2B5EF4-FFF2-40B4-BE49-F238E27FC236}">
                <a16:creationId xmlns:a16="http://schemas.microsoft.com/office/drawing/2014/main" id="{A6B684DD-1995-4B51-9935-046FA28FF5DD}"/>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0D6C6730-6AA6-40F5-9B38-06CD8B531954}"/>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Build each cause-effect chain.</a:t>
            </a:r>
          </a:p>
        </p:txBody>
      </p:sp>
      <p:sp>
        <p:nvSpPr>
          <p:cNvPr id="12" name="activity-step-2">
            <a:extLst>
              <a:ext uri="{FF2B5EF4-FFF2-40B4-BE49-F238E27FC236}">
                <a16:creationId xmlns:a16="http://schemas.microsoft.com/office/drawing/2014/main" id="{2E4BF5CC-1A5E-4163-8F20-5AC2C31539B6}"/>
              </a:ext>
            </a:extLst>
          </p:cNvPr>
          <p:cNvSpPr>
            <a:spLocks noGrp="1"/>
          </p:cNvSpPr>
          <p:nvPr/>
        </p:nvSpPr>
        <p:spPr>
          <a:xfrm>
            <a:off x="4905375" y="3209925"/>
            <a:ext cx="514350" cy="514350"/>
          </a:xfrm>
          <a:prstGeom prst="ellipse">
            <a:avLst/>
          </a:prstGeom>
          <a:solidFill>
            <a:srgbClr val="EFB42B"/>
          </a:solidFill>
          <a:ln w="0">
            <a:noFill/>
            <a:prstDash val="solid"/>
          </a:ln>
        </p:spPr>
      </p:sp>
      <p:sp>
        <p:nvSpPr>
          <p:cNvPr id="13" name="activity-step-number-2">
            <a:extLst>
              <a:ext uri="{FF2B5EF4-FFF2-40B4-BE49-F238E27FC236}">
                <a16:creationId xmlns:a16="http://schemas.microsoft.com/office/drawing/2014/main" id="{AA3EC8F5-6024-4CD3-9C1A-1F7673DD370A}"/>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A29E9720-E935-4CBB-8B8A-36192825D38C}"/>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Label input and output energy pathways.</a:t>
            </a:r>
          </a:p>
        </p:txBody>
      </p:sp>
      <p:sp>
        <p:nvSpPr>
          <p:cNvPr id="15" name="activity-step-3">
            <a:extLst>
              <a:ext uri="{FF2B5EF4-FFF2-40B4-BE49-F238E27FC236}">
                <a16:creationId xmlns:a16="http://schemas.microsoft.com/office/drawing/2014/main" id="{44F4DCB6-0851-4DE0-B98B-9934FDD86D98}"/>
              </a:ext>
            </a:extLst>
          </p:cNvPr>
          <p:cNvSpPr>
            <a:spLocks noGrp="1"/>
          </p:cNvSpPr>
          <p:nvPr/>
        </p:nvSpPr>
        <p:spPr>
          <a:xfrm>
            <a:off x="4905375" y="4276725"/>
            <a:ext cx="514350" cy="514350"/>
          </a:xfrm>
          <a:prstGeom prst="ellipse">
            <a:avLst/>
          </a:prstGeom>
          <a:solidFill>
            <a:srgbClr val="EFB42B"/>
          </a:solidFill>
          <a:ln w="0">
            <a:noFill/>
            <a:prstDash val="solid"/>
          </a:ln>
        </p:spPr>
      </p:sp>
      <p:sp>
        <p:nvSpPr>
          <p:cNvPr id="16" name="activity-step-number-3">
            <a:extLst>
              <a:ext uri="{FF2B5EF4-FFF2-40B4-BE49-F238E27FC236}">
                <a16:creationId xmlns:a16="http://schemas.microsoft.com/office/drawing/2014/main" id="{E802901F-23CB-4453-936D-95409D73E962}"/>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8969FD88-61FD-45C6-B50F-730D0BD9D27C}"/>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Reverse one condition and predict direction/output change.</a:t>
            </a:r>
          </a:p>
        </p:txBody>
      </p:sp>
      <p:sp>
        <p:nvSpPr>
          <p:cNvPr id="18" name="rule-70-518">
            <a:extLst>
              <a:ext uri="{FF2B5EF4-FFF2-40B4-BE49-F238E27FC236}">
                <a16:creationId xmlns:a16="http://schemas.microsoft.com/office/drawing/2014/main" id="{77704EF9-6430-433A-8FB4-856405A2E744}"/>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5725A2D5-EB79-46F7-9233-1F9EAD505AF9}"/>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EFB42B"/>
                </a:solidFill>
              </a:defRPr>
            </a:pPr>
            <a:r>
              <a:rPr sz="1875" b="1" i="0">
                <a:solidFill>
                  <a:srgbClr val="EFB42B"/>
                </a:solidFill>
              </a:rPr>
              <a:t>Success check: Motor and generator chains are not swapped; transformer includes changing flux.</a:t>
            </a:r>
          </a:p>
        </p:txBody>
      </p:sp>
    </p:spTree>
    <p:extLst>
      <p:ext uri="{BB962C8B-B14F-4D97-AF65-F5344CB8AC3E}">
        <p14:creationId xmlns:p14="http://schemas.microsoft.com/office/powerpoint/2010/main" val="158098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B42B"/>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ACE84A8F-1239-4DCE-A39D-4B6099C8569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4 · ELECTRICITY AND MAGNETISM</a:t>
            </a:r>
          </a:p>
        </p:txBody>
      </p:sp>
      <p:sp>
        <p:nvSpPr>
          <p:cNvPr id="2" name="page-number">
            <a:extLst>
              <a:ext uri="{FF2B5EF4-FFF2-40B4-BE49-F238E27FC236}">
                <a16:creationId xmlns:a16="http://schemas.microsoft.com/office/drawing/2014/main" id="{49FF502F-2580-42AF-8698-D41A673C26A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8092943C-83CF-40CD-BA7D-D0EFF6786565}"/>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C9EDE3C8-06C8-4D7E-8DF8-F738F8DF0F2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4.5</a:t>
            </a:r>
          </a:p>
        </p:txBody>
      </p:sp>
      <p:sp>
        <p:nvSpPr>
          <p:cNvPr id="5" name="misconception-label">
            <a:extLst>
              <a:ext uri="{FF2B5EF4-FFF2-40B4-BE49-F238E27FC236}">
                <a16:creationId xmlns:a16="http://schemas.microsoft.com/office/drawing/2014/main" id="{9DAC36EA-A789-44DA-8EB0-5F2DFAF5CA78}"/>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EF49FE5E-9E04-48BA-8E3D-F7509DD1A42A}"/>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“A magnet near a coil always produces current.”</a:t>
            </a:r>
          </a:p>
        </p:txBody>
      </p:sp>
      <p:sp>
        <p:nvSpPr>
          <p:cNvPr id="7" name="correction-frame">
            <a:extLst>
              <a:ext uri="{FF2B5EF4-FFF2-40B4-BE49-F238E27FC236}">
                <a16:creationId xmlns:a16="http://schemas.microsoft.com/office/drawing/2014/main" id="{7437B3FD-205B-4757-9306-708FEF3B4FA8}"/>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319A0770-339B-429F-97E6-166B54ACD8CB}"/>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An e.m.f. requires changing flux; a stationary unchanging arrangement induces none.</a:t>
            </a:r>
          </a:p>
        </p:txBody>
      </p:sp>
      <p:sp>
        <p:nvSpPr>
          <p:cNvPr id="9" name="humor-line">
            <a:extLst>
              <a:ext uri="{FF2B5EF4-FFF2-40B4-BE49-F238E27FC236}">
                <a16:creationId xmlns:a16="http://schemas.microsoft.com/office/drawing/2014/main" id="{8C686399-1467-45EE-848C-19F385AA00A9}"/>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coil needs change, not just a magnet standing nearby looking important.</a:t>
            </a:r>
          </a:p>
        </p:txBody>
      </p:sp>
      <p:sp>
        <p:nvSpPr>
          <p:cNvPr id="10" name="misconception-check">
            <a:extLst>
              <a:ext uri="{FF2B5EF4-FFF2-40B4-BE49-F238E27FC236}">
                <a16:creationId xmlns:a16="http://schemas.microsoft.com/office/drawing/2014/main" id="{16CC3858-F910-4890-B93B-C823956B4260}"/>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Name three ways to increase induced e.m.f.</a:t>
            </a:r>
          </a:p>
        </p:txBody>
      </p:sp>
    </p:spTree>
    <p:extLst>
      <p:ext uri="{BB962C8B-B14F-4D97-AF65-F5344CB8AC3E}">
        <p14:creationId xmlns:p14="http://schemas.microsoft.com/office/powerpoint/2010/main" val="1354524146"/>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5086</Words>
  <Application>Microsoft Office PowerPoint</Application>
  <DocSecurity>0</DocSecurity>
  <PresentationFormat>Widescreen</PresentationFormat>
  <Paragraphs>338</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2026-08-14T17:44:05Z</dcterms:created>
  <dcterms:modified xsi:type="dcterms:W3CDTF">2026-08-15T16:00:51Z</dcterms:modified>
</cp:coreProperties>
</file>