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Circular-orbit model</c:v>
          </c:tx>
          <c:spPr>
            <a:ln w="28575">
              <a:solidFill>
                <a:srgbClr val="4E8DF5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4E8DF5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30</c:v>
              </c:pt>
              <c:pt idx="2">
                <c:v>60</c:v>
              </c:pt>
              <c:pt idx="3">
                <c:v>90</c:v>
              </c:pt>
              <c:pt idx="4">
                <c:v>120</c:v>
              </c:pt>
            </c:numLit>
          </c:xVal>
          <c:yVal>
            <c:numLit>
              <c:formatCode>General</c:formatCode>
              <c:ptCount val="5"/>
              <c:pt idx="0">
                <c:v>0</c:v>
              </c:pt>
              <c:pt idx="1">
                <c:v>77.5</c:v>
              </c:pt>
              <c:pt idx="2">
                <c:v>155</c:v>
              </c:pt>
              <c:pt idx="3">
                <c:v>232.5</c:v>
              </c:pt>
              <c:pt idx="4">
                <c:v>310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4100-4618-BA7F-44E7EA7804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Distance travelled along model Earth orbit / 10⁹ 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  <c:majorUnit val="100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Elapsed time / days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  <c:majorUnit val="50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https://giophysics.com/chapter-53/solar-system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dark-green opening slide with the exact topic title “The Earth and the Solar System”, an accent ring for group 6,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vocabulary students already use, then connect their answers to syllabus section 6.1.</a:t>
            </a:r>
          </a:p>
          <a:p>
            <a:r>
              <a:t>[Syllabus coverage]</a:t>
            </a:r>
          </a:p>
          <a:p>
            <a:r>
              <a:t>Explain Earth rotation/day and orbit/year, basic Moon phases, and distinguish phases from eclipses.; Describe Solar System contents and order the eight planets; include dwarf planets, asteroids, moons and comets.; Explain gravity as the orbital interaction and how field strength depends on planet mass and distance.; Use light-travel time across Solar System distances and recognise observation delay.; Use v = 2πr/T for average orbital speed and compare orbital behaviour qualitatively (Supplement).</a:t>
            </a:r>
          </a:p>
          <a:p>
            <a:r>
              <a:t>[Safety]</a:t>
            </a:r>
          </a:p>
          <a:p>
            <a:r>
              <a:t>Use simulation. Never look toward the Sun without an approved solar viewer.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https://giophysics.com/chapter-53/solar-system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original 7-mark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calculate, explain, state. Do not reveal the mark scheme until slide 11.</a:t>
            </a:r>
          </a:p>
          <a:p>
            <a:r>
              <a:t>[Syllabus coverage]</a:t>
            </a:r>
          </a:p>
          <a:p>
            <a:r>
              <a:t>Explain Earth rotation/day and orbit/year, basic Moon phases, and distinguish phases from eclipses.; Describe Solar System contents and order the eight planets; include dwarf planets, asteroids, moons and comets.; Explain gravity as the orbital interaction and how field strength depends on planet mass and distance.; Use light-travel time across Solar System distances and recognise observation delay.; Use v = 2πr/T for average orbital speed and compare orbital behaviour qualitatively (Supplement).</a:t>
            </a:r>
          </a:p>
          <a:p>
            <a:r>
              <a:t>[Safety]</a:t>
            </a:r>
          </a:p>
          <a:p>
            <a:r>
              <a:t>Use simulation. Never look toward the Sun without an approved solar viewer.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https://giophysics.com/chapter-53/solar-system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Six numbered mark-scheme ideas are arranged in two readable columns,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Explain Earth rotation/day and orbit/year, basic Moon phases, and distinguish phases from eclipses.; Describe Solar System contents and order the eight planets; include dwarf planets, asteroids, moons and comets.; Explain gravity as the orbital interaction and how field strength depends on planet mass and distance.; Use light-travel time across Solar System distances and recognise observation delay.; Use v = 2πr/T for average orbital speed and compare orbital behaviour qualitatively (Supplement).</a:t>
            </a:r>
          </a:p>
          <a:p>
            <a:r>
              <a:t>[Safety]</a:t>
            </a:r>
          </a:p>
          <a:p>
            <a:r>
              <a:t>Use simulation. Never look toward the Sun without an approved solar viewer.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https://giophysics.com/chapter-53/solar-system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Explain Earth rotation/day and orbit/year, basic Moon phases, and distinguish phases from eclipses.; Describe Solar System contents and order the eight planets; include dwarf planets, asteroids, moons and comets.; Explain gravity as the orbital interaction and how field strength depends on planet mass and distance.; Use light-travel time across Solar System distances and recognise observation delay.; Use v = 2πr/T for average orbital speed and compare orbital behaviour qualitatively (Supplement).</a:t>
            </a:r>
          </a:p>
          <a:p>
            <a:r>
              <a:t>[Safety]</a:t>
            </a:r>
          </a:p>
          <a:p>
            <a:r>
              <a:t>Use simulation. Never look toward the Sun without an approved solar viewer.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https://giophysics.com/chapter-53/solar-system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Explain Earth rotation/day and orbit/year, basic Moon phases, and distinguish phases from eclipses.; Describe Solar System contents and order the eight planets; include dwarf planets, asteroids, moons and comets.; Explain gravity as the orbital interaction and how field strength depends on planet mass and distance.; Use light-travel time across Solar System distances and recognise observation delay.; Use v = 2πr/T for average orbital speed and compare orbital behaviour qualitatively (Supplement).</a:t>
            </a:r>
          </a:p>
          <a:p>
            <a:r>
              <a:t>[Safety]</a:t>
            </a:r>
          </a:p>
          <a:p>
            <a:r>
              <a:t>Use simulation. Never look toward the Sun without an approved solar viewer.</a:t>
            </a:r>
          </a:p>
          <a:p>
            <a:r>
              <a:t>[Quiz answers] 1. rotation — Earth rotates once per day. 2. Jupiter — It is fifth from the Sun. 3. gravity — Gravity supplies centripetal force. 4. 1000 s — d/c = 10³ 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https://giophysics.com/chapter-53/solar-system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Explain Earth rotation/day and orbit/year, basic Moon phases, and distinguish phases from eclipses.; Describe Solar System contents and order the eight planets; include dwarf planets, asteroids, moons and comets.; Explain gravity as the orbital interaction and how field strength depends on planet mass and distance.; Use light-travel time across Solar System distances and recognise observation delay.; Use v = 2πr/T for average orbital speed and compare orbital behaviour qualitatively (Supplement).</a:t>
            </a:r>
          </a:p>
          <a:p>
            <a:r>
              <a:t>[Safety]</a:t>
            </a:r>
          </a:p>
          <a:p>
            <a:r>
              <a:t>Use simulation. Never look toward the Sun without an approved solar viewer.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https://giophysics.com/chapter-53/solar-system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Five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Explain Earth rotation/day and orbit/year, basic Moon phases, and distinguish phases from eclipses.; Describe Solar System contents and order the eight planets; include dwarf planets, asteroids, moons and comets.; Explain gravity as the orbital interaction and how field strength depends on planet mass and distance.; Use light-travel time across Solar System distances and recognise observation delay.; Use v = 2πr/T for average orbital speed and compare orbital behaviour qualitatively (Supplement).</a:t>
            </a:r>
          </a:p>
          <a:p>
            <a:r>
              <a:t>[Safety]</a:t>
            </a:r>
          </a:p>
          <a:p>
            <a:r>
              <a:t>Use simulation. Never look toward the Sun without an approved solar viewer.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4D58BC-11C4-B02B-57E8-4C857B2E5B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98EE91-22D8-F670-D260-7B2BFE9651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32CED8-8732-BEBB-CAF5-C4B83A933C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https://giophysics.com/chapter-53/solar-system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Sun, Earth, gravity, 1 rotation = 1 day, 1 orbit = 1 year, sizes and distances not to scale. A caption reads: Two different motions, two different clocks: the spin makes the day, the lap around the Sun makes the year.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Explain Earth rotation/day and orbit/year, basic Moon phases, and distinguish phases from eclipses.; Describe Solar System contents and order the eight planets; include dwarf planets, asteroids, moons and comets.; Explain gravity as the orbital interaction and how field strength depends on planet mass and distance.; Use light-travel time across Solar System distances and recognise observation delay.; Use v = 2πr/T for average orbital speed and compare orbital behaviour qualitatively (Supplement).</a:t>
            </a:r>
          </a:p>
          <a:p>
            <a:r>
              <a:t>[Safety]</a:t>
            </a:r>
          </a:p>
          <a:p>
            <a:r>
              <a:t>Use simulation. Never look toward the Sun without an approved solar viewer.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C281AA-388D-92BD-336C-2541FCFC1218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66945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https://giophysics.com/chapter-53/solar-system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editable line chart plots Distance travelled along model Earth orbit in 10⁹ m against Elapsed time in days; Elapsed time remains in days; Distance travelled along model Earth orbit remains in 10⁹ m.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Circular constant-speed model using r ≈ 1.50×10¹¹ m and T ≈ 365 days; real orbit is slightly elliptical.</a:t>
            </a:r>
          </a:p>
          <a:p>
            <a:r>
              <a:t>[Syllabus coverage]</a:t>
            </a:r>
          </a:p>
          <a:p>
            <a:r>
              <a:t>Explain Earth rotation/day and orbit/year, basic Moon phases, and distinguish phases from eclipses.; Describe Solar System contents and order the eight planets; include dwarf planets, asteroids, moons and comets.; Explain gravity as the orbital interaction and how field strength depends on planet mass and distance.; Use light-travel time across Solar System distances and recognise observation delay.; Use v = 2πr/T for average orbital speed and compare orbital behaviour qualitatively (Supplement).</a:t>
            </a:r>
          </a:p>
          <a:p>
            <a:r>
              <a:t>[Safety]</a:t>
            </a:r>
          </a:p>
          <a:p>
            <a:r>
              <a:t>Use simulation. Never look toward the Sun without an approved solar viewer.</a:t>
            </a:r>
          </a:p>
          <a:p>
            <a:r>
              <a:t>[Quantitative visual] Values: Circular-orbit model: (0, 0), (30, 77.5), (60, 155), (90, 232.5), (120, 310). Data: illustrative lesson data. Scale: 0 to 310 10⁹ m.</a:t>
            </a:r>
          </a:p>
          <a:p>
            <a:r>
              <a:t>Units: x uses days; y uses 10⁹ 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https://giophysics.com/chapter-53/solar-system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Explain Earth rotation/day and orbit/year, basic Moon phases, and distinguish phases from eclipses.; Describe Solar System contents and order the eight planets; include dwarf planets, asteroids, moons and comets.; Explain gravity as the orbital interaction and how field strength depends on planet mass and distance.; Use light-travel time across Solar System distances and recognise observation delay.; Use v = 2πr/T for average orbital speed and compare orbital behaviour qualitatively (Supplement).</a:t>
            </a:r>
          </a:p>
          <a:p>
            <a:r>
              <a:t>[Safety]</a:t>
            </a:r>
          </a:p>
          <a:p>
            <a:r>
              <a:t>Use simulation. Never look toward the Sun without an approved solar viewer.</a:t>
            </a:r>
          </a:p>
          <a:p>
            <a:r>
              <a:t>[Worked problem] Steps: 1) t = d/c. 2) t = 1.50×10¹¹ / 3.0×10⁸ = 500 s. 3) Convert: 500 s = 8 min 20 s. Answer: 500 s, approximately 8.3 min.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https://giophysics.com/chapter-53/solar-system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Explain Earth rotation/day and orbit/year, basic Moon phases, and distinguish phases from eclipses.; Describe Solar System contents and order the eight planets; include dwarf planets, asteroids, moons and comets.; Explain gravity as the orbital interaction and how field strength depends on planet mass and distance.; Use light-travel time across Solar System distances and recognise observation delay.; Use v = 2πr/T for average orbital speed and compare orbital behaviour qualitatively (Supplement).</a:t>
            </a:r>
          </a:p>
          <a:p>
            <a:r>
              <a:t>[Safety]</a:t>
            </a:r>
          </a:p>
          <a:p>
            <a:r>
              <a:t>Use simulation. Never look toward the Sun without an approved solar viewer.</a:t>
            </a:r>
          </a:p>
          <a:p>
            <a:r>
              <a:t>[Worked problem] Steps: 1) 2πr ≈ 9.42×10¹¹ m. 2) v = 9.42×10¹¹ / 3.16×10⁷. 3) Check the direction, significant figures and physical meaning of the result. Answer: v ≈ 2.98×10⁴ m/s ≈ 29.8 km/s.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https://giophysics.com/chapter-53/solar-system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Explain Earth rotation/day and orbit/year, basic Moon phases, and distinguish phases from eclipses.; Describe Solar System contents and order the eight planets; include dwarf planets, asteroids, moons and comets.; Explain gravity as the orbital interaction and how field strength depends on planet mass and distance.; Use light-travel time across Solar System distances and recognise observation delay.; Use v = 2πr/T for average orbital speed and compare orbital behaviour qualitatively (Supplement).</a:t>
            </a:r>
          </a:p>
          <a:p>
            <a:r>
              <a:t>[Safety]</a:t>
            </a:r>
          </a:p>
          <a:p>
            <a:r>
              <a:t>Use simulation. Never look toward the Sun without an approved solar viewer.</a:t>
            </a:r>
          </a:p>
          <a:p>
            <a:r>
              <a:t>[Safety] Use simulation. Never look toward the Sun without an approved solar viewer.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https://giophysics.com/chapter-53/solar-system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Explain Earth rotation/day and orbit/year, basic Moon phases, and distinguish phases from eclipses.; Describe Solar System contents and order the eight planets; include dwarf planets, asteroids, moons and comets.; Explain gravity as the orbital interaction and how field strength depends on planet mass and distance.; Use light-travel time across Solar System distances and recognise observation delay.; Use v = 2πr/T for average orbital speed and compare orbital behaviour qualitatively (Supplement).</a:t>
            </a:r>
          </a:p>
          <a:p>
            <a:r>
              <a:t>[Safety]</a:t>
            </a:r>
          </a:p>
          <a:p>
            <a:r>
              <a:t>Use simulation. Never look toward the Sun without an approved solar viewer.</a:t>
            </a:r>
          </a:p>
          <a:p>
            <a:r>
              <a:t>[Humor] The Moon is not being slowly erased by Earth's shadow every month.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188CF201-4E3A-49ED-9DC0-468574693FC8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ADCAFA74-B59D-4A46-B3CC-3F5261E2CF73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4E8DF5"/>
                </a:solidFill>
              </a:defRPr>
            </a:pPr>
            <a:r>
              <a:rPr sz="1800" b="1" i="0">
                <a:solidFill>
                  <a:srgbClr val="4E8DF5"/>
                </a:solidFill>
              </a:rPr>
              <a:t>CAMBRIDGE IGCSE PHYSICS 0625 · SYLLABUS 6.1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29CAA9CE-D5D5-4F03-86DB-409E98A42411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The Earth and the Solar System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6F53A1CE-7872-4E3C-864C-1F8BCA046801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4E8DF5"/>
                </a:solidFill>
              </a:defRPr>
            </a:pPr>
            <a:r>
              <a:rPr sz="2850" b="1" i="0">
                <a:solidFill>
                  <a:srgbClr val="4E8DF5"/>
                </a:solidFill>
              </a:rPr>
              <a:t>Solar System Clockwork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B4AE389C-EA95-4E7E-BD0A-2365A8D66A3C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Why is a year not caused by Earth's rotation—and a day not caused by Earth's orbit?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A5A2631E-C51F-4DA5-8498-F828B627B7D3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880C1853-8E98-4C13-A6DC-12F5D6BA1828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13AECF50-2574-4D34-A5B6-840916566E16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EDITABLE · 45-MINUTE CLASSROOM LESSON · CORE + SUPPLEMENT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25E13859-C8BE-4287-9CBA-58AFDB6E1C7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GROUP 6 · SPACE PHYSICS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F333C620-3C7F-4DE2-9BEE-449C9FC693F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52E3D032-9930-4935-8C29-54A54304AB9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BFBD493A-B721-423B-8A5C-4178D147ACB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6.1</a:t>
            </a:r>
          </a:p>
        </p:txBody>
      </p:sp>
    </p:spTree>
    <p:extLst>
      <p:ext uri="{BB962C8B-B14F-4D97-AF65-F5344CB8AC3E}">
        <p14:creationId xmlns:p14="http://schemas.microsoft.com/office/powerpoint/2010/main" val="16859347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A3E35C66-9BE5-4A51-ABF3-8C0863C146A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GROUP 6 · SPACE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0385F6F7-CC7F-41FD-A9EC-F6F98D3F44D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20F6CCB-32A6-4C3F-87AE-8D170ACC624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D1871D0-E8D5-403D-A068-2DBC8EB7BEB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6.1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DD5E761-3D5E-4ED8-80EA-8ABEC8FD6CB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exam-style: distant probe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5FA28D78-EA68-410F-9897-7E1A457B54C2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Core + Supplement · 7 MARKS · CALCULATE · EXPLAIN · STATE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54DAA1D8-6153-4FE0-B085-AAE34EF077C4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58A08AEA-E15A-4B93-B693-649094B61AB9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probe orbits in a circular path of radius 7.0×10⁶ m with period 6000 s. Calculate average orbital speed. A signal travels 2.4×10¹¹ m to Earth; calculate delay. Explain what maintains the orbit.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139CF0C9-A1C9-4939-BCD0-84FC0E347759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1CEB52C7-C10A-4CF0-8F27-CA658712430C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BBC1157C-8A29-45F8-B746-8091ECD19C7A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exam-style question · not a Cambridge past-paper question.</a:t>
            </a:r>
          </a:p>
        </p:txBody>
      </p:sp>
    </p:spTree>
    <p:extLst>
      <p:ext uri="{BB962C8B-B14F-4D97-AF65-F5344CB8AC3E}">
        <p14:creationId xmlns:p14="http://schemas.microsoft.com/office/powerpoint/2010/main" val="1027346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oup-label">
            <a:extLst>
              <a:ext uri="{FF2B5EF4-FFF2-40B4-BE49-F238E27FC236}">
                <a16:creationId xmlns:a16="http://schemas.microsoft.com/office/drawing/2014/main" id="{F26D0F09-3F27-4B1D-9F5C-9A3B3983277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GROUP 6 · SPACE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BB5248B6-BBBE-4941-AA85-C32E989080F1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941D517-FDA2-4C0E-9B7F-A84DD294D4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F4A7EAE1-4CB4-4D08-915F-36DF7A31734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6.1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1ED8EAE-4CE1-4C99-A0BA-46E17479DA9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CD7D59CC-6B33-4AEC-9FF7-F5C13CC9EA51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BD1EA1D7-A88B-49B6-8B9F-6923FD6E18DC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A4383011-D511-4C7C-82C3-E3DF5CF9E1E9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0871486C-E6DC-490B-9EA0-B1F6F7F36474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 = 2πr/T.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9671D953-D63F-46F9-9C7A-3B6B3864448C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7A645048-0FC3-49EF-AA00-4D29C887CE52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C266B433-BE41-4830-A5E9-2DA8184863AE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= 2π×7.0×10⁶/6000 = 7.33×10³ m/s.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4912DEE1-782C-4911-B0B2-399E1C588337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0B1C5617-FD95-40D2-8655-FADB2CEB00B0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510C576D-7CF6-4B4B-83AE-B8ED61EC5F4B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t = d/c.</a:t>
            </a:r>
          </a:p>
        </p:txBody>
      </p:sp>
      <p:sp>
        <p:nvSpPr>
          <p:cNvPr id="16" name="mark-number-4">
            <a:extLst>
              <a:ext uri="{FF2B5EF4-FFF2-40B4-BE49-F238E27FC236}">
                <a16:creationId xmlns:a16="http://schemas.microsoft.com/office/drawing/2014/main" id="{721A93E0-416F-4CBC-AD53-B4DC4123A955}"/>
              </a:ext>
            </a:extLst>
          </p:cNvPr>
          <p:cNvSpPr>
            <a:spLocks noGrp="1"/>
          </p:cNvSpPr>
          <p:nvPr/>
        </p:nvSpPr>
        <p:spPr>
          <a:xfrm>
            <a:off x="6191250" y="2266950"/>
            <a:ext cx="457200" cy="457200"/>
          </a:xfrm>
          <a:prstGeom prst="ellipse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17" name="mark-number-text-4">
            <a:extLst>
              <a:ext uri="{FF2B5EF4-FFF2-40B4-BE49-F238E27FC236}">
                <a16:creationId xmlns:a16="http://schemas.microsoft.com/office/drawing/2014/main" id="{CA6B8417-E2CB-45EA-92F9-7DD2F6B6B1DE}"/>
              </a:ext>
            </a:extLst>
          </p:cNvPr>
          <p:cNvSpPr>
            <a:spLocks noGrp="1"/>
          </p:cNvSpPr>
          <p:nvPr/>
        </p:nvSpPr>
        <p:spPr>
          <a:xfrm>
            <a:off x="61912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point-4">
            <a:extLst>
              <a:ext uri="{FF2B5EF4-FFF2-40B4-BE49-F238E27FC236}">
                <a16:creationId xmlns:a16="http://schemas.microsoft.com/office/drawing/2014/main" id="{96BE8238-2246-4568-B126-019A4EFE51E6}"/>
              </a:ext>
            </a:extLst>
          </p:cNvPr>
          <p:cNvSpPr>
            <a:spLocks noGrp="1"/>
          </p:cNvSpPr>
          <p:nvPr/>
        </p:nvSpPr>
        <p:spPr>
          <a:xfrm>
            <a:off x="68580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= 2.4×10¹¹/3.0×10⁸ = 800 s.</a:t>
            </a:r>
          </a:p>
        </p:txBody>
      </p:sp>
      <p:sp>
        <p:nvSpPr>
          <p:cNvPr id="19" name="mark-number-5">
            <a:extLst>
              <a:ext uri="{FF2B5EF4-FFF2-40B4-BE49-F238E27FC236}">
                <a16:creationId xmlns:a16="http://schemas.microsoft.com/office/drawing/2014/main" id="{54368E23-7D0C-4230-B518-509465429DEA}"/>
              </a:ext>
            </a:extLst>
          </p:cNvPr>
          <p:cNvSpPr>
            <a:spLocks noGrp="1"/>
          </p:cNvSpPr>
          <p:nvPr/>
        </p:nvSpPr>
        <p:spPr>
          <a:xfrm>
            <a:off x="6191250" y="3333750"/>
            <a:ext cx="457200" cy="457200"/>
          </a:xfrm>
          <a:prstGeom prst="ellipse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20" name="mark-number-text-5">
            <a:extLst>
              <a:ext uri="{FF2B5EF4-FFF2-40B4-BE49-F238E27FC236}">
                <a16:creationId xmlns:a16="http://schemas.microsoft.com/office/drawing/2014/main" id="{D816DBE3-B5BE-41AB-9B74-160469376C4A}"/>
              </a:ext>
            </a:extLst>
          </p:cNvPr>
          <p:cNvSpPr>
            <a:spLocks noGrp="1"/>
          </p:cNvSpPr>
          <p:nvPr/>
        </p:nvSpPr>
        <p:spPr>
          <a:xfrm>
            <a:off x="61912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5</a:t>
            </a:r>
          </a:p>
        </p:txBody>
      </p:sp>
      <p:sp>
        <p:nvSpPr>
          <p:cNvPr id="21" name="mark-point-5">
            <a:extLst>
              <a:ext uri="{FF2B5EF4-FFF2-40B4-BE49-F238E27FC236}">
                <a16:creationId xmlns:a16="http://schemas.microsoft.com/office/drawing/2014/main" id="{9C3B81C0-3CBC-41E3-BE06-4AE62106E780}"/>
              </a:ext>
            </a:extLst>
          </p:cNvPr>
          <p:cNvSpPr>
            <a:spLocks noGrp="1"/>
          </p:cNvSpPr>
          <p:nvPr/>
        </p:nvSpPr>
        <p:spPr>
          <a:xfrm>
            <a:off x="68580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= 13 min 20 s acceptable.</a:t>
            </a:r>
          </a:p>
        </p:txBody>
      </p:sp>
      <p:sp>
        <p:nvSpPr>
          <p:cNvPr id="22" name="mark-number-6">
            <a:extLst>
              <a:ext uri="{FF2B5EF4-FFF2-40B4-BE49-F238E27FC236}">
                <a16:creationId xmlns:a16="http://schemas.microsoft.com/office/drawing/2014/main" id="{EEEFE061-8E6F-4211-80FA-48ABD5D86E95}"/>
              </a:ext>
            </a:extLst>
          </p:cNvPr>
          <p:cNvSpPr>
            <a:spLocks noGrp="1"/>
          </p:cNvSpPr>
          <p:nvPr/>
        </p:nvSpPr>
        <p:spPr>
          <a:xfrm>
            <a:off x="6191250" y="4400550"/>
            <a:ext cx="457200" cy="457200"/>
          </a:xfrm>
          <a:prstGeom prst="ellipse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23" name="mark-number-text-6">
            <a:extLst>
              <a:ext uri="{FF2B5EF4-FFF2-40B4-BE49-F238E27FC236}">
                <a16:creationId xmlns:a16="http://schemas.microsoft.com/office/drawing/2014/main" id="{71A30A6A-7D1B-457C-A95C-43BA9AB55B82}"/>
              </a:ext>
            </a:extLst>
          </p:cNvPr>
          <p:cNvSpPr>
            <a:spLocks noGrp="1"/>
          </p:cNvSpPr>
          <p:nvPr/>
        </p:nvSpPr>
        <p:spPr>
          <a:xfrm>
            <a:off x="61912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6</a:t>
            </a:r>
          </a:p>
        </p:txBody>
      </p:sp>
      <p:sp>
        <p:nvSpPr>
          <p:cNvPr id="24" name="mark-point-6">
            <a:extLst>
              <a:ext uri="{FF2B5EF4-FFF2-40B4-BE49-F238E27FC236}">
                <a16:creationId xmlns:a16="http://schemas.microsoft.com/office/drawing/2014/main" id="{E3A90F51-0A75-415C-94DA-E20287AC0844}"/>
              </a:ext>
            </a:extLst>
          </p:cNvPr>
          <p:cNvSpPr>
            <a:spLocks noGrp="1"/>
          </p:cNvSpPr>
          <p:nvPr/>
        </p:nvSpPr>
        <p:spPr>
          <a:xfrm>
            <a:off x="68580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Gravity provides centripetal force/acceleration.</a:t>
            </a:r>
          </a:p>
        </p:txBody>
      </p:sp>
      <p:sp>
        <p:nvSpPr>
          <p:cNvPr id="25" name="improvement-band">
            <a:extLst>
              <a:ext uri="{FF2B5EF4-FFF2-40B4-BE49-F238E27FC236}">
                <a16:creationId xmlns:a16="http://schemas.microsoft.com/office/drawing/2014/main" id="{90400D75-1DFF-4A9B-BCEB-E35A96F2DF4B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6" name="improvement-prompt">
            <a:extLst>
              <a:ext uri="{FF2B5EF4-FFF2-40B4-BE49-F238E27FC236}">
                <a16:creationId xmlns:a16="http://schemas.microsoft.com/office/drawing/2014/main" id="{0F0629B2-5A0D-4602-9E66-067906B90C6A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physics term and one unit to your response, then explain the hardest mark to a partner.</a:t>
            </a:r>
          </a:p>
        </p:txBody>
      </p:sp>
    </p:spTree>
    <p:extLst>
      <p:ext uri="{BB962C8B-B14F-4D97-AF65-F5344CB8AC3E}">
        <p14:creationId xmlns:p14="http://schemas.microsoft.com/office/powerpoint/2010/main" val="928216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FF2B5EF4-FFF2-40B4-BE49-F238E27FC236}">
                <a16:creationId xmlns:a16="http://schemas.microsoft.com/office/drawing/2014/main" id="{03FE14E6-55B4-4883-AF74-35CE9884B0D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GROUP 6 · SPACE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6AADB58-94F8-4F5B-B1D8-B370A3256C0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7CD4424-F71D-4756-856B-CC6DD1D1FE7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74E6A08-BC72-4C34-973B-46E83340FC4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6.1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5D5043A-FC97-4DA5-B5A5-D008FEBB5F1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950C6375-19A3-46D2-A139-B24B536D04D2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D31365C9-FE1D-4FC9-9F2C-E0E31DFB1C8E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9FA60898-D5A4-471F-BBDC-FC7B773F67BA}"/>
              </a:ext>
            </a:extLst>
          </p:cNvPr>
          <p:cNvSpPr>
            <a:spLocks noGrp="1"/>
          </p:cNvSpPr>
          <p:nvPr/>
        </p:nvSpPr>
        <p:spPr>
          <a:xfrm>
            <a:off x="6667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Day caused by?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5FDA3DBF-9E52-4D7E-BF06-7E8621D37D72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orbit · B rotation · C Moon phase · D comet</a:t>
            </a:r>
          </a:p>
        </p:txBody>
      </p:sp>
      <p:sp>
        <p:nvSpPr>
          <p:cNvPr id="10" name="rule-70-401">
            <a:extLst>
              <a:ext uri="{FF2B5EF4-FFF2-40B4-BE49-F238E27FC236}">
                <a16:creationId xmlns:a16="http://schemas.microsoft.com/office/drawing/2014/main" id="{1BCBA30E-B44A-4CEC-822A-DDF19B0C30E7}"/>
              </a:ext>
            </a:extLst>
          </p:cNvPr>
          <p:cNvSpPr>
            <a:spLocks noGrp="1"/>
          </p:cNvSpPr>
          <p:nvPr/>
        </p:nvSpPr>
        <p:spPr>
          <a:xfrm>
            <a:off x="6667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A7D4C26C-CA8C-439C-BBCB-0C33DCCB82C5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6A91D9F5-F0B9-4ECA-8663-2DDC10AE6EAF}"/>
              </a:ext>
            </a:extLst>
          </p:cNvPr>
          <p:cNvSpPr>
            <a:spLocks noGrp="1"/>
          </p:cNvSpPr>
          <p:nvPr/>
        </p:nvSpPr>
        <p:spPr>
          <a:xfrm>
            <a:off x="61912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Planet after Mars?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010477EF-BB8F-4022-8288-ACD034E206FF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Venus · B Jupiter · C Saturn · D Neptune</a:t>
            </a:r>
          </a:p>
        </p:txBody>
      </p:sp>
      <p:sp>
        <p:nvSpPr>
          <p:cNvPr id="14" name="rule-650-401">
            <a:extLst>
              <a:ext uri="{FF2B5EF4-FFF2-40B4-BE49-F238E27FC236}">
                <a16:creationId xmlns:a16="http://schemas.microsoft.com/office/drawing/2014/main" id="{B3C1E377-3F1F-491B-8FB7-E9EC5C638892}"/>
              </a:ext>
            </a:extLst>
          </p:cNvPr>
          <p:cNvSpPr>
            <a:spLocks noGrp="1"/>
          </p:cNvSpPr>
          <p:nvPr/>
        </p:nvSpPr>
        <p:spPr>
          <a:xfrm>
            <a:off x="61912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390E661D-E1A1-4D98-8B72-1238DA9B09E0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A860AF9D-BD33-4262-979A-9ACA6B975295}"/>
              </a:ext>
            </a:extLst>
          </p:cNvPr>
          <p:cNvSpPr>
            <a:spLocks noGrp="1"/>
          </p:cNvSpPr>
          <p:nvPr/>
        </p:nvSpPr>
        <p:spPr>
          <a:xfrm>
            <a:off x="666750" y="4371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Orbit force?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4E285BD5-5B3B-41F6-B425-FD68319113D8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gravity · B sound · C magnetism always · D air resistance</a:t>
            </a:r>
          </a:p>
        </p:txBody>
      </p:sp>
      <p:sp>
        <p:nvSpPr>
          <p:cNvPr id="18" name="rule-70-601">
            <a:extLst>
              <a:ext uri="{FF2B5EF4-FFF2-40B4-BE49-F238E27FC236}">
                <a16:creationId xmlns:a16="http://schemas.microsoft.com/office/drawing/2014/main" id="{9AF2265C-47FE-4D14-84EE-5BC87BDC1CCF}"/>
              </a:ext>
            </a:extLst>
          </p:cNvPr>
          <p:cNvSpPr>
            <a:spLocks noGrp="1"/>
          </p:cNvSpPr>
          <p:nvPr/>
        </p:nvSpPr>
        <p:spPr>
          <a:xfrm>
            <a:off x="6667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9" name="quiz-question-label-4">
            <a:extLst>
              <a:ext uri="{FF2B5EF4-FFF2-40B4-BE49-F238E27FC236}">
                <a16:creationId xmlns:a16="http://schemas.microsoft.com/office/drawing/2014/main" id="{6D798EAB-66EB-4AE0-BB65-234C2EDACCFB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Q4</a:t>
            </a:r>
          </a:p>
        </p:txBody>
      </p:sp>
      <p:sp>
        <p:nvSpPr>
          <p:cNvPr id="20" name="quiz-question-4">
            <a:extLst>
              <a:ext uri="{FF2B5EF4-FFF2-40B4-BE49-F238E27FC236}">
                <a16:creationId xmlns:a16="http://schemas.microsoft.com/office/drawing/2014/main" id="{31D4284E-A54E-48DB-9AF5-91A8E8798C2F}"/>
              </a:ext>
            </a:extLst>
          </p:cNvPr>
          <p:cNvSpPr>
            <a:spLocks noGrp="1"/>
          </p:cNvSpPr>
          <p:nvPr/>
        </p:nvSpPr>
        <p:spPr>
          <a:xfrm>
            <a:off x="6191250" y="4371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Light 3.0×10¹¹ m takes?</a:t>
            </a:r>
          </a:p>
        </p:txBody>
      </p:sp>
      <p:sp>
        <p:nvSpPr>
          <p:cNvPr id="21" name="quiz-choices-4">
            <a:extLst>
              <a:ext uri="{FF2B5EF4-FFF2-40B4-BE49-F238E27FC236}">
                <a16:creationId xmlns:a16="http://schemas.microsoft.com/office/drawing/2014/main" id="{767CA003-3907-4F16-9F8E-7015870FA02D}"/>
              </a:ext>
            </a:extLst>
          </p:cNvPr>
          <p:cNvSpPr>
            <a:spLocks noGrp="1"/>
          </p:cNvSpPr>
          <p:nvPr/>
        </p:nvSpPr>
        <p:spPr>
          <a:xfrm>
            <a:off x="6191250" y="5095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100 s · B 1000 s · C 10 000 s · D 1 s</a:t>
            </a:r>
          </a:p>
        </p:txBody>
      </p:sp>
      <p:sp>
        <p:nvSpPr>
          <p:cNvPr id="22" name="rule-650-601">
            <a:extLst>
              <a:ext uri="{FF2B5EF4-FFF2-40B4-BE49-F238E27FC236}">
                <a16:creationId xmlns:a16="http://schemas.microsoft.com/office/drawing/2014/main" id="{8840464B-439F-4F83-8260-2DB32969E62E}"/>
              </a:ext>
            </a:extLst>
          </p:cNvPr>
          <p:cNvSpPr>
            <a:spLocks noGrp="1"/>
          </p:cNvSpPr>
          <p:nvPr/>
        </p:nvSpPr>
        <p:spPr>
          <a:xfrm>
            <a:off x="61912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092629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3DE5D42E-2C43-4C35-BE94-A5B52440D86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GROUP 6 · SPACE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2F88499D-7D35-49B6-8653-006CAA26F21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BD646D8F-10DC-4CC8-AB0B-E1975333F02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CBB54B9-803F-4B33-BF8C-B0E09275FE5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6.1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6150D9D5-C36E-4B9A-A052-109A948F375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AE567957-60D9-4C3F-9A44-6EC68DCC668B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6B1AE490-1E0E-4D7C-BE3D-885E1955245D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19EF70DA-433E-422E-B824-AC0ACE5054B3}"/>
              </a:ext>
            </a:extLst>
          </p:cNvPr>
          <p:cNvSpPr>
            <a:spLocks noGrp="1"/>
          </p:cNvSpPr>
          <p:nvPr/>
        </p:nvSpPr>
        <p:spPr>
          <a:xfrm>
            <a:off x="1476375" y="168592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4E8DF5"/>
                </a:solidFill>
              </a:defRPr>
            </a:pPr>
            <a:r>
              <a:rPr sz="1950" b="1" i="0">
                <a:solidFill>
                  <a:srgbClr val="4E8DF5"/>
                </a:solidFill>
              </a:rPr>
              <a:t>Answer: rotation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3D749513-437E-4B7D-89B4-D247BBADE72B}"/>
              </a:ext>
            </a:extLst>
          </p:cNvPr>
          <p:cNvSpPr>
            <a:spLocks noGrp="1"/>
          </p:cNvSpPr>
          <p:nvPr/>
        </p:nvSpPr>
        <p:spPr>
          <a:xfrm>
            <a:off x="5191125" y="169545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Earth rotates once per day.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E18C77B9-6DE2-49EF-B14D-A0DAF54F2FFC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985D029C-88B9-440E-B957-AB4F445D2FAB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C3BC214D-D2DD-4B09-A08E-3AAD9B541EE4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703C4779-EBBD-47E9-AECE-BD8CA98E4EE3}"/>
              </a:ext>
            </a:extLst>
          </p:cNvPr>
          <p:cNvSpPr>
            <a:spLocks noGrp="1"/>
          </p:cNvSpPr>
          <p:nvPr/>
        </p:nvSpPr>
        <p:spPr>
          <a:xfrm>
            <a:off x="1476375" y="266700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4E8DF5"/>
                </a:solidFill>
              </a:defRPr>
            </a:pPr>
            <a:r>
              <a:rPr sz="1950" b="1" i="0">
                <a:solidFill>
                  <a:srgbClr val="4E8DF5"/>
                </a:solidFill>
              </a:rPr>
              <a:t>Answer: Jupiter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0D1CA52F-8C28-4BA2-83AB-F4D1C36B4880}"/>
              </a:ext>
            </a:extLst>
          </p:cNvPr>
          <p:cNvSpPr>
            <a:spLocks noGrp="1"/>
          </p:cNvSpPr>
          <p:nvPr/>
        </p:nvSpPr>
        <p:spPr>
          <a:xfrm>
            <a:off x="5191125" y="267652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It is fifth from the Sun.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EC02D535-ED72-4141-89CB-1E0D30AD4314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EE000927-5109-4D31-9403-28FB03E2DE80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C311BF4E-E42D-4722-B502-68719D6B2EC6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610592EA-0558-48E9-88B7-B9D0E536D719}"/>
              </a:ext>
            </a:extLst>
          </p:cNvPr>
          <p:cNvSpPr>
            <a:spLocks noGrp="1"/>
          </p:cNvSpPr>
          <p:nvPr/>
        </p:nvSpPr>
        <p:spPr>
          <a:xfrm>
            <a:off x="1476375" y="364807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4E8DF5"/>
                </a:solidFill>
              </a:defRPr>
            </a:pPr>
            <a:r>
              <a:rPr sz="1950" b="1" i="0">
                <a:solidFill>
                  <a:srgbClr val="4E8DF5"/>
                </a:solidFill>
              </a:rPr>
              <a:t>Answer: gravity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7B4F2178-BCAC-4FA3-95BD-064DCEF1BA58}"/>
              </a:ext>
            </a:extLst>
          </p:cNvPr>
          <p:cNvSpPr>
            <a:spLocks noGrp="1"/>
          </p:cNvSpPr>
          <p:nvPr/>
        </p:nvSpPr>
        <p:spPr>
          <a:xfrm>
            <a:off x="5191125" y="365760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Gravity supplies centripetal force.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B2034797-A69B-4E6A-BFA5-33A9808E2769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8FA41A0A-0777-45EB-A203-C4DB3C7221F2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7B4DA47A-FAEA-439B-B417-F61ABA62B20F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41588B47-1845-43DA-BA90-1186341B3FE8}"/>
              </a:ext>
            </a:extLst>
          </p:cNvPr>
          <p:cNvSpPr>
            <a:spLocks noGrp="1"/>
          </p:cNvSpPr>
          <p:nvPr/>
        </p:nvSpPr>
        <p:spPr>
          <a:xfrm>
            <a:off x="1476375" y="462915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4E8DF5"/>
                </a:solidFill>
              </a:defRPr>
            </a:pPr>
            <a:r>
              <a:rPr sz="1950" b="1" i="0">
                <a:solidFill>
                  <a:srgbClr val="4E8DF5"/>
                </a:solidFill>
              </a:rPr>
              <a:t>Answer: 1000 s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39E70770-CB79-404D-86CD-52412B50E6E0}"/>
              </a:ext>
            </a:extLst>
          </p:cNvPr>
          <p:cNvSpPr>
            <a:spLocks noGrp="1"/>
          </p:cNvSpPr>
          <p:nvPr/>
        </p:nvSpPr>
        <p:spPr>
          <a:xfrm>
            <a:off x="5191125" y="463867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d/c = 10³ s.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6EBA68BC-BC14-4A2C-904B-2B01284099FC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4E8DF5"/>
                </a:solidFill>
              </a:defRPr>
            </a:pPr>
            <a:r>
              <a:rPr sz="1875" b="1" i="0">
                <a:solidFill>
                  <a:srgbClr val="4E8DF5"/>
                </a:solidFill>
              </a:rPr>
              <a:t>Next move: Correct one response, name the governing physics idea, and write one question you can now answer that you could not answer at the start.</a:t>
            </a:r>
          </a:p>
        </p:txBody>
      </p:sp>
    </p:spTree>
    <p:extLst>
      <p:ext uri="{BB962C8B-B14F-4D97-AF65-F5344CB8AC3E}">
        <p14:creationId xmlns:p14="http://schemas.microsoft.com/office/powerpoint/2010/main" val="1119919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D8A8EB0A-E8D5-4BE0-B7C9-79B6E0DB1B6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GROUP 6 · SPACE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9E266EF-3E7B-44A9-88D0-3DB585FE8DB6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3056A800-4873-4BE6-B074-84E1FF7EE4F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F1A2E7F-1DD1-4A86-ACE2-98163DC7AF8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6.1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C91B56EE-E444-42A8-92A0-37A45DDF35FB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0AD6CDE8-69CA-4718-8F15-0AD08B1ADA49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A89BC3FB-579B-4AB5-B589-CBB92B452F73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5FB051EC-832B-462E-B859-4D545754EDA6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7E1A22DC-A397-4C9C-A485-174C97D5D93E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Name the eight planets in order from the Sun.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607A644B-8F14-46AF-888A-E48D936DE2CC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0E4342BF-EF85-4C98-9380-8F349B440916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0E0B0BF9-12BB-45F9-9E14-3C9B44C865E0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provides centripetal force for an orbit?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E9569D73-32F6-43D1-9AF6-53978319C942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E7459A30-64CC-4FC7-8521-13073536C568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CA46DED5-AA77-4228-99CE-02EE206CFB38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is one astronomical unit approximately?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B9D9A351-B2B4-4646-A0EA-444BA131941F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4E8DF5"/>
                </a:solidFill>
              </a:defRPr>
            </a:pPr>
            <a:r>
              <a:rPr sz="1800" b="1" i="0">
                <a:solidFill>
                  <a:srgbClr val="4E8DF5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2144265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oup-label">
            <a:extLst>
              <a:ext uri="{FF2B5EF4-FFF2-40B4-BE49-F238E27FC236}">
                <a16:creationId xmlns:a16="http://schemas.microsoft.com/office/drawing/2014/main" id="{859869C4-C3D5-4376-8213-8E16209244B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GROUP 6 · SPACE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239E0E1-9F05-44F6-847B-F949EBAE19E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C65AE7C-DC7E-464D-A9B0-BE41F3087A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FA7AEB3-022D-4028-95AE-75BAF9D7B3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6.1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6E11B2B4-18E8-4B91-AA40-10B54141F8D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Gravity organises motion across very large distances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54BB1B51-CACA-416D-BC1C-A1D99D97B5B4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E33257DA-8755-4F37-BE11-CB1A91056A81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Earth's rotation causes day/night; its orbit defines the year.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01572DB0-32CC-4ACA-A6B4-5EBCD1DCF13F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9CE56D03-218B-4D18-8462-C8CAB30F5BF8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Gravity collapsed gas and dust into a rotating disc; collisions and accretion built Solar System planetesimals and planets.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F1AB4320-D104-42B0-8EBB-2337BA66E34A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20EB182B-30B4-469E-B968-B24F7A8055E6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Surface field strength depends on planet mass/distance; light travel time makes observation a view of the past.</a:t>
            </a:r>
          </a:p>
        </p:txBody>
      </p:sp>
      <p:sp>
        <p:nvSpPr>
          <p:cNvPr id="12" name="core-index-4">
            <a:extLst>
              <a:ext uri="{FF2B5EF4-FFF2-40B4-BE49-F238E27FC236}">
                <a16:creationId xmlns:a16="http://schemas.microsoft.com/office/drawing/2014/main" id="{D7F85356-BA2A-49E7-88FF-0419067E50F2}"/>
              </a:ext>
            </a:extLst>
          </p:cNvPr>
          <p:cNvSpPr>
            <a:spLocks noGrp="1"/>
          </p:cNvSpPr>
          <p:nvPr/>
        </p:nvSpPr>
        <p:spPr>
          <a:xfrm>
            <a:off x="685800" y="41529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04</a:t>
            </a:r>
          </a:p>
        </p:txBody>
      </p:sp>
      <p:sp>
        <p:nvSpPr>
          <p:cNvPr id="13" name="core-point-4">
            <a:extLst>
              <a:ext uri="{FF2B5EF4-FFF2-40B4-BE49-F238E27FC236}">
                <a16:creationId xmlns:a16="http://schemas.microsoft.com/office/drawing/2014/main" id="{62EBBD05-3590-413D-AE9F-F80B3A35554B}"/>
              </a:ext>
            </a:extLst>
          </p:cNvPr>
          <p:cNvSpPr>
            <a:spLocks noGrp="1"/>
          </p:cNvSpPr>
          <p:nvPr/>
        </p:nvSpPr>
        <p:spPr>
          <a:xfrm>
            <a:off x="1257300" y="41243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Planet and comet paths are elliptical orbits with the Sun at a focus, not the centre; average circular speed is 2πr/T.</a:t>
            </a:r>
          </a:p>
        </p:txBody>
      </p:sp>
      <p:sp>
        <p:nvSpPr>
          <p:cNvPr id="14" name="core-index-5">
            <a:extLst>
              <a:ext uri="{FF2B5EF4-FFF2-40B4-BE49-F238E27FC236}">
                <a16:creationId xmlns:a16="http://schemas.microsoft.com/office/drawing/2014/main" id="{403660A9-1BE0-4C1F-B760-E32F763F8422}"/>
              </a:ext>
            </a:extLst>
          </p:cNvPr>
          <p:cNvSpPr>
            <a:spLocks noGrp="1"/>
          </p:cNvSpPr>
          <p:nvPr/>
        </p:nvSpPr>
        <p:spPr>
          <a:xfrm>
            <a:off x="685800" y="49339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05</a:t>
            </a:r>
          </a:p>
        </p:txBody>
      </p:sp>
      <p:sp>
        <p:nvSpPr>
          <p:cNvPr id="15" name="core-point-5">
            <a:extLst>
              <a:ext uri="{FF2B5EF4-FFF2-40B4-BE49-F238E27FC236}">
                <a16:creationId xmlns:a16="http://schemas.microsoft.com/office/drawing/2014/main" id="{2B20AC6F-6EF1-4A53-9E51-2EF0CD2423C1}"/>
              </a:ext>
            </a:extLst>
          </p:cNvPr>
          <p:cNvSpPr>
            <a:spLocks noGrp="1"/>
          </p:cNvSpPr>
          <p:nvPr/>
        </p:nvSpPr>
        <p:spPr>
          <a:xfrm>
            <a:off x="1257300" y="49053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Compare planetary data: orbital distance/period, density, surface temperature and gravitational field strength reveal patterns.</a:t>
            </a:r>
          </a:p>
        </p:txBody>
      </p:sp>
      <p:sp>
        <p:nvSpPr>
          <p:cNvPr id="16" name="equation-panel">
            <a:extLst>
              <a:ext uri="{FF2B5EF4-FFF2-40B4-BE49-F238E27FC236}">
                <a16:creationId xmlns:a16="http://schemas.microsoft.com/office/drawing/2014/main" id="{BC244C37-922A-4677-9278-1900340BD5A6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equation-label">
            <a:extLst>
              <a:ext uri="{FF2B5EF4-FFF2-40B4-BE49-F238E27FC236}">
                <a16:creationId xmlns:a16="http://schemas.microsoft.com/office/drawing/2014/main" id="{381CF11A-AF3E-486F-A831-6D8D5D016834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EQUATIONS TO OWN</a:t>
            </a:r>
          </a:p>
        </p:txBody>
      </p:sp>
      <p:sp>
        <p:nvSpPr>
          <p:cNvPr id="18" name="equation-expression-1">
            <a:extLst>
              <a:ext uri="{FF2B5EF4-FFF2-40B4-BE49-F238E27FC236}">
                <a16:creationId xmlns:a16="http://schemas.microsoft.com/office/drawing/2014/main" id="{A25E0C7C-458D-4492-A7B6-49B54061B680}"/>
              </a:ext>
            </a:extLst>
          </p:cNvPr>
          <p:cNvSpPr>
            <a:spLocks noGrp="1"/>
          </p:cNvSpPr>
          <p:nvPr/>
        </p:nvSpPr>
        <p:spPr>
          <a:xfrm>
            <a:off x="8143875" y="2552700"/>
            <a:ext cx="3095625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CORE DERIVED · t = d/c</a:t>
            </a:r>
          </a:p>
        </p:txBody>
      </p:sp>
      <p:sp>
        <p:nvSpPr>
          <p:cNvPr id="19" name="equation-units-1">
            <a:extLst>
              <a:ext uri="{FF2B5EF4-FFF2-40B4-BE49-F238E27FC236}">
                <a16:creationId xmlns:a16="http://schemas.microsoft.com/office/drawing/2014/main" id="{43C69FD2-26B2-4104-8006-D2D6787DA43E}"/>
              </a:ext>
            </a:extLst>
          </p:cNvPr>
          <p:cNvSpPr>
            <a:spLocks noGrp="1"/>
          </p:cNvSpPr>
          <p:nvPr/>
        </p:nvSpPr>
        <p:spPr>
          <a:xfrm>
            <a:off x="8143875" y="32766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t in s, d in m, c = 3.0×10⁸ m/s</a:t>
            </a:r>
          </a:p>
        </p:txBody>
      </p:sp>
      <p:sp>
        <p:nvSpPr>
          <p:cNvPr id="20" name="equation-expression-2">
            <a:extLst>
              <a:ext uri="{FF2B5EF4-FFF2-40B4-BE49-F238E27FC236}">
                <a16:creationId xmlns:a16="http://schemas.microsoft.com/office/drawing/2014/main" id="{7A16FD75-F1C4-49FF-B493-D349A6473DE9}"/>
              </a:ext>
            </a:extLst>
          </p:cNvPr>
          <p:cNvSpPr>
            <a:spLocks noGrp="1"/>
          </p:cNvSpPr>
          <p:nvPr/>
        </p:nvSpPr>
        <p:spPr>
          <a:xfrm>
            <a:off x="8143875" y="371475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SUPPLEMENT · v = 2πr/T</a:t>
            </a:r>
          </a:p>
        </p:txBody>
      </p:sp>
      <p:sp>
        <p:nvSpPr>
          <p:cNvPr id="21" name="equation-units-2">
            <a:extLst>
              <a:ext uri="{FF2B5EF4-FFF2-40B4-BE49-F238E27FC236}">
                <a16:creationId xmlns:a16="http://schemas.microsoft.com/office/drawing/2014/main" id="{BB340553-FE89-4A85-85CD-109ABDC735ED}"/>
              </a:ext>
            </a:extLst>
          </p:cNvPr>
          <p:cNvSpPr>
            <a:spLocks noGrp="1"/>
          </p:cNvSpPr>
          <p:nvPr/>
        </p:nvSpPr>
        <p:spPr>
          <a:xfrm>
            <a:off x="8143875" y="42672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v in m/s, r in m, T in s</a:t>
            </a:r>
          </a:p>
        </p:txBody>
      </p:sp>
      <p:sp>
        <p:nvSpPr>
          <p:cNvPr id="22" name="vocabulary-label">
            <a:extLst>
              <a:ext uri="{FF2B5EF4-FFF2-40B4-BE49-F238E27FC236}">
                <a16:creationId xmlns:a16="http://schemas.microsoft.com/office/drawing/2014/main" id="{874727D8-C0E5-45DE-86F6-E9C860FABBCE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SAY IT PRECISELY</a:t>
            </a:r>
          </a:p>
        </p:txBody>
      </p:sp>
      <p:sp>
        <p:nvSpPr>
          <p:cNvPr id="23" name="vocabulary">
            <a:extLst>
              <a:ext uri="{FF2B5EF4-FFF2-40B4-BE49-F238E27FC236}">
                <a16:creationId xmlns:a16="http://schemas.microsoft.com/office/drawing/2014/main" id="{8ED4751B-82A2-4A6C-AE93-4B0B5FE12A7D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rotation · orbit · planet · dwarf planet · comet · light travel time</a:t>
            </a:r>
          </a:p>
        </p:txBody>
      </p:sp>
    </p:spTree>
    <p:extLst>
      <p:ext uri="{BB962C8B-B14F-4D97-AF65-F5344CB8AC3E}">
        <p14:creationId xmlns:p14="http://schemas.microsoft.com/office/powerpoint/2010/main" val="1326724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4505F7-DA52-CE3A-3CD6-E3EC563A88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oup-label">
            <a:extLst>
              <a:ext uri="{FF2B5EF4-FFF2-40B4-BE49-F238E27FC236}">
                <a16:creationId xmlns:a16="http://schemas.microsoft.com/office/drawing/2014/main" id="{19D589F5-0F5C-9074-8B65-4F5C01594C5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GROUP 6 · SPACE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224DF49-B1CE-C610-F808-8AB9E4084247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D892118-9927-AAEC-EA96-AACB7054D1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B20C47C3-0F24-FBA6-36C8-770BB683FFD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6.1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6C00A831-584C-679E-6391-D30E74EB8C8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sentence: the Solar System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5" name="simple-definition-label">
            <a:extLst>
              <a:ext uri="{FF2B5EF4-FFF2-40B4-BE49-F238E27FC236}">
                <a16:creationId xmlns:a16="http://schemas.microsoft.com/office/drawing/2014/main" id="{AF26CAE9-19B4-5547-DEB1-0CE16271C719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6" name="simple-definition">
            <a:extLst>
              <a:ext uri="{FF2B5EF4-FFF2-40B4-BE49-F238E27FC236}">
                <a16:creationId xmlns:a16="http://schemas.microsoft.com/office/drawing/2014/main" id="{5710D276-383F-754E-E76A-3ABB89E7CFAA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The Solar System is the Sun plus everything gravity holds in orbit around it — eight planets and their moons, dwarf planets, asteroids and comets. Earth's spin on its axis gives us the day; its orbit round the Sun gives us the year.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F0AAADB-CFD3-E620-F29C-AD70AED1C6EC}"/>
              </a:ext>
            </a:extLst>
          </p:cNvPr>
          <p:cNvSpPr/>
          <p:nvPr/>
        </p:nvSpPr>
        <p:spPr>
          <a:xfrm>
            <a:off x="2286000" y="3832578"/>
            <a:ext cx="7112000" cy="2187222"/>
          </a:xfrm>
          <a:prstGeom prst="ellipse">
            <a:avLst/>
          </a:prstGeom>
          <a:noFill/>
          <a:ln w="19050">
            <a:solidFill>
              <a:srgbClr val="102E2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851478B-53C2-439A-026E-5B54387E5B8D}"/>
              </a:ext>
            </a:extLst>
          </p:cNvPr>
          <p:cNvSpPr/>
          <p:nvPr/>
        </p:nvSpPr>
        <p:spPr>
          <a:xfrm>
            <a:off x="5435600" y="4459582"/>
            <a:ext cx="812800" cy="933214"/>
          </a:xfrm>
          <a:prstGeom prst="ellipse">
            <a:avLst/>
          </a:prstGeom>
          <a:solidFill>
            <a:srgbClr val="EF5C3E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F3EFDF"/>
                </a:solidFill>
              </a:rPr>
              <a:t>Sun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2220B81D-3E98-0BF5-EFFB-63A3E8231C74}"/>
              </a:ext>
            </a:extLst>
          </p:cNvPr>
          <p:cNvSpPr/>
          <p:nvPr/>
        </p:nvSpPr>
        <p:spPr>
          <a:xfrm>
            <a:off x="8940800" y="4678304"/>
            <a:ext cx="457200" cy="524933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F3EFDF"/>
                </a:solidFill>
              </a:rPr>
              <a:t>Earth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51C31CF-5399-791E-6AD2-FDE7A458AD9F}"/>
              </a:ext>
            </a:extLst>
          </p:cNvPr>
          <p:cNvCxnSpPr/>
          <p:nvPr/>
        </p:nvCxnSpPr>
        <p:spPr>
          <a:xfrm>
            <a:off x="6273800" y="4940771"/>
            <a:ext cx="2641600" cy="0"/>
          </a:xfrm>
          <a:prstGeom prst="line">
            <a:avLst/>
          </a:prstGeom>
          <a:ln w="25400">
            <a:solidFill>
              <a:srgbClr val="6B7F79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E8DA2847-8CEF-EA44-708C-8F0A66473169}"/>
              </a:ext>
            </a:extLst>
          </p:cNvPr>
          <p:cNvSpPr txBox="1"/>
          <p:nvPr/>
        </p:nvSpPr>
        <p:spPr>
          <a:xfrm>
            <a:off x="6908800" y="4999096"/>
            <a:ext cx="1397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gravity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F4BFFCE-A936-4F66-5CFF-C0DB370341F6}"/>
              </a:ext>
            </a:extLst>
          </p:cNvPr>
          <p:cNvCxnSpPr/>
          <p:nvPr/>
        </p:nvCxnSpPr>
        <p:spPr>
          <a:xfrm>
            <a:off x="8890000" y="4415837"/>
            <a:ext cx="609600" cy="0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A0EDFA71-041D-2A31-60B2-C677A828CDEF}"/>
              </a:ext>
            </a:extLst>
          </p:cNvPr>
          <p:cNvSpPr txBox="1"/>
          <p:nvPr/>
        </p:nvSpPr>
        <p:spPr>
          <a:xfrm>
            <a:off x="8890000" y="4065882"/>
            <a:ext cx="254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1 rotation = 1 day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52B8EC5-2C36-4E78-FC9E-23A487BE0EED}"/>
              </a:ext>
            </a:extLst>
          </p:cNvPr>
          <p:cNvCxnSpPr/>
          <p:nvPr/>
        </p:nvCxnSpPr>
        <p:spPr>
          <a:xfrm flipH="1">
            <a:off x="4064000" y="3861741"/>
            <a:ext cx="1270000" cy="116651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BB348C6C-AAFF-333D-339E-96ABB40DA46D}"/>
              </a:ext>
            </a:extLst>
          </p:cNvPr>
          <p:cNvSpPr txBox="1"/>
          <p:nvPr/>
        </p:nvSpPr>
        <p:spPr>
          <a:xfrm>
            <a:off x="1524000" y="3657600"/>
            <a:ext cx="241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1 orbit = 1 year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E0ADA30-5F6B-A0DF-5B6F-190C6ED2B299}"/>
              </a:ext>
            </a:extLst>
          </p:cNvPr>
          <p:cNvSpPr txBox="1"/>
          <p:nvPr/>
        </p:nvSpPr>
        <p:spPr>
          <a:xfrm>
            <a:off x="2540000" y="5553192"/>
            <a:ext cx="406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sizes and distances not to scale</a:t>
            </a:r>
          </a:p>
        </p:txBody>
      </p:sp>
      <p:sp>
        <p:nvSpPr>
          <p:cNvPr id="37" name="diagram-caption">
            <a:extLst>
              <a:ext uri="{FF2B5EF4-FFF2-40B4-BE49-F238E27FC236}">
                <a16:creationId xmlns:a16="http://schemas.microsoft.com/office/drawing/2014/main" id="{DE76377D-A302-51FF-AA6D-DDCB21377775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Two different motions, two different clocks: the spin makes the day, the lap around the Sun makes the year.</a:t>
            </a:r>
          </a:p>
        </p:txBody>
      </p:sp>
    </p:spTree>
    <p:extLst>
      <p:ext uri="{BB962C8B-B14F-4D97-AF65-F5344CB8AC3E}">
        <p14:creationId xmlns:p14="http://schemas.microsoft.com/office/powerpoint/2010/main" val="2747131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AF5E78D8-0B4C-478D-9C6F-96BA4752807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GROUP 6 · SPACE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BC79EDA3-D3B1-46D9-A8CB-4F8AEB12FAF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3C17C455-1FF1-4913-8D56-3495FF4DD13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E3FA584-9202-4FB1-A945-E397BA42129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6.1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314818B1-D62F-4D5F-914C-F4443BF528B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A constant average orbital speed covers equal distance each day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B108EDEC-C9E5-456E-A6FE-5E6DEF12F519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E658998A-4748-43A9-BEF7-DD6AEE519FFF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B16676F8-0E08-4F97-9A49-BC8A95667DB7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876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Circular-orbit model: (0, 0), (30, 77.5), …, (90, 232.5), (120, 310).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1EE302DC-F1F4-4FDC-BF7B-FAB4B53F0184}"/>
              </a:ext>
            </a:extLst>
          </p:cNvPr>
          <p:cNvSpPr>
            <a:spLocks noGrp="1"/>
          </p:cNvSpPr>
          <p:nvPr/>
        </p:nvSpPr>
        <p:spPr>
          <a:xfrm>
            <a:off x="666750" y="4953000"/>
            <a:ext cx="3143250" cy="1028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0–310 10⁹ m. Axes: Elapsed time / days; Distance travelled along model Earth orbit / 10⁹ m.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2F5923C3-2787-4A2A-851B-8873366ECF47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30299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35BB1FC2-EA33-43DC-856A-40403E3D776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GROUP 6 · SPACE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27F4B0B-D53C-48CB-83CD-F7C9CA501D0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964EA63-C15E-421C-AB69-319D223AF74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1B41BC1-809E-4BBD-A919-F05B2F7FD73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6.1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05D30E0-9207-4810-B023-3244C303938B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example: sunlight delay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7296AC53-E9F6-46C8-8899-62345490B790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CORE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6E628FEC-CC1C-4BC5-98E6-6F1DA90287E2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1471AFD7-C99A-4630-838D-03507D8E2DF1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Earth is 1.50×10¹¹ m from the Sun. Find light travel time using c = 3.0×10⁸ m/s.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94E4E7D0-1362-4AB0-B804-761F244E5539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4E8DF5"/>
                </a:solidFill>
              </a:defRPr>
            </a:pPr>
            <a:r>
              <a:rPr sz="1800" b="1" i="0">
                <a:solidFill>
                  <a:srgbClr val="4E8DF5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7BCA7B10-2615-49D9-A037-094E55DEE854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AD3C4E1A-A5C1-43E7-8FC7-E3D877F11D90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t = d/c.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C5C5AEDC-DA5A-4CE7-88E7-CFC33CC8B1E8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4E8DF5"/>
                </a:solidFill>
              </a:defRPr>
            </a:pPr>
            <a:r>
              <a:rPr sz="1800" b="1" i="0">
                <a:solidFill>
                  <a:srgbClr val="4E8DF5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6AFE3B73-3388-4823-9CAD-D588E96057BD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1378C8FC-3276-4BFD-949F-BEDF5986B7B5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t = 1.50×10¹¹ / 3.0×10⁸ = 500 s.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6F5E8E64-BB9F-4AA7-A112-2FFA0C6CD4A5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4E8DF5"/>
                </a:solidFill>
              </a:defRPr>
            </a:pPr>
            <a:r>
              <a:rPr sz="1800" b="1" i="0">
                <a:solidFill>
                  <a:srgbClr val="4E8DF5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F2798B6B-D50C-4369-AA04-DF187F6EDF51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08748C09-F1F5-4FDA-81E8-E32F3014607B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Convert: 500 s = 8 min 20 s.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BF17DD98-38B9-4DD8-8E62-0E6E8E0B5155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9421CCE9-8CCA-4EA8-BCA0-1070BBFFC76A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500 s, approximately 8.3 min.</a:t>
            </a:r>
          </a:p>
        </p:txBody>
      </p:sp>
    </p:spTree>
    <p:extLst>
      <p:ext uri="{BB962C8B-B14F-4D97-AF65-F5344CB8AC3E}">
        <p14:creationId xmlns:p14="http://schemas.microsoft.com/office/powerpoint/2010/main" val="2553103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87F2B550-3363-4724-85CC-5C1D6FBAB53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GROUP 6 · SPACE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A83464D8-10F8-4712-8585-5EEFA0FF12C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EBD7E26D-4A00-4572-8C9D-0268F5893C7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15FFD4E5-8141-46DE-8082-6B2B2D6F638A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6.1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493C0B7-B0D3-4C1B-8770-BD2FDE4067C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Your turn: average orbital speed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574CFC06-C49E-4AB0-9BE8-BEA37EADD318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SUPPLEMENT / EXTENDED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3426B33B-2310-42A8-A42F-406BB0477514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2DF39369-0953-4AF0-83E0-BA22B64E7855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Use r = 1.50×10¹¹ m and T = 3.16×10⁷ s to estimate Earth's average orbital speed.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47CBF27E-D1B5-4BDC-B086-4C89C1DE409E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4E8DF5"/>
                </a:solidFill>
              </a:defRPr>
            </a:pPr>
            <a:r>
              <a:rPr sz="1800" b="1" i="0">
                <a:solidFill>
                  <a:srgbClr val="4E8DF5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58EC8F90-B23F-4878-8480-7DD0013402D5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44841948-9814-4880-A103-A960D9E9A2AE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2πr ≈ 9.42×10¹¹ m.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DC043F6D-AE74-433B-9DCC-B704276D50B0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4E8DF5"/>
                </a:solidFill>
              </a:defRPr>
            </a:pPr>
            <a:r>
              <a:rPr sz="1800" b="1" i="0">
                <a:solidFill>
                  <a:srgbClr val="4E8DF5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4C527961-4627-4FEC-91C2-F26040275143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A60D1F57-3951-48F3-B591-B3B0C020A1B7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v = 9.42×10¹¹ / 3.16×10⁷.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A17C8491-85FE-4A26-98A7-11E4793E97B3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4E8DF5"/>
                </a:solidFill>
              </a:defRPr>
            </a:pPr>
            <a:r>
              <a:rPr sz="1800" b="1" i="0">
                <a:solidFill>
                  <a:srgbClr val="4E8DF5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C7585C34-AD4F-4F86-BE48-D68AD56D23D2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80933336-08CE-4EFA-B77A-4C6295502E6B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CAE4BBE5-4005-4362-BB28-2BC77C679957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25E55B30-BF1E-43D0-B6AA-072587CB5D02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v ≈ 2.98×10⁴ m/s ≈ 29.8 km/s.</a:t>
            </a:r>
          </a:p>
        </p:txBody>
      </p:sp>
    </p:spTree>
    <p:extLst>
      <p:ext uri="{BB962C8B-B14F-4D97-AF65-F5344CB8AC3E}">
        <p14:creationId xmlns:p14="http://schemas.microsoft.com/office/powerpoint/2010/main" val="1870583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B32F0A57-838F-43E3-A093-C05A8D2D837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GROUP 6 · SPACE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C7A5CE0B-9E06-4CBA-B99A-340A2152B3A6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797B9D4-DCD8-4EDE-90D7-A9CDA3F1247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E5B23B4-820B-428D-A0E8-0156946A20F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6.1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4F6FB103-CC96-4BAD-9F43-018DC512946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Orbit claim sorter</a:t>
            </a:r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ED87E53B-6699-44CF-A6DC-A65DEED66899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CLASS ACTIVITY · MODEL-CRITIQUE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EB5FA6D7-76F6-4FA0-8FD2-7CF2799071DF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E8DF5"/>
                </a:solidFill>
              </a:defRPr>
            </a:pPr>
            <a:r>
              <a:rPr sz="1650" b="1" i="0">
                <a:solidFill>
                  <a:srgbClr val="4E8DF5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ECE852DE-31A9-49A3-B265-815E731CED19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rotation/orbit/phase/comet cards • Solar System scale strip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42A7B1DB-D204-476F-876C-223F617ED159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242D20FC-C48C-447A-B2F5-3798F20A912B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D613260F-BB60-48B8-A5E1-919FF1964A07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Sort claims by rotation, orbit or gravity.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8BEA56BC-5287-45AC-803F-A3CC82CA8050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55646870-2653-44C9-BFA9-200F8357A14C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E7A17FF6-1907-4E17-8818-0825CB67368E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Place planets in order.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0F3445CC-C3AE-4445-AAEA-E431B47DC27F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4E8DF5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D0D3EED5-8FF5-43EE-81FD-77303584F9E9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E9ED3DFA-8408-434F-8995-CC1412790470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Identify one model feature that is not to scale.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C6E92742-4382-4693-AA4A-29EC27F06D24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86CA0409-16C1-4086-96C9-901181F1F6E5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4E8DF5"/>
                </a:solidFill>
              </a:defRPr>
            </a:pPr>
            <a:r>
              <a:rPr sz="1875" b="1" i="0">
                <a:solidFill>
                  <a:srgbClr val="4E8DF5"/>
                </a:solidFill>
              </a:rPr>
              <a:t>Success check: Day/year are not swapped and phases are not explained by Earth's shadow except eclipses.</a:t>
            </a:r>
          </a:p>
        </p:txBody>
      </p:sp>
    </p:spTree>
    <p:extLst>
      <p:ext uri="{BB962C8B-B14F-4D97-AF65-F5344CB8AC3E}">
        <p14:creationId xmlns:p14="http://schemas.microsoft.com/office/powerpoint/2010/main" val="1330699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8D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D9B4512E-FD19-458D-A24B-CA26F005D0A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GROUP 6 · SPACE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B50C420B-288E-4CB5-8F41-7FF04018378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EFA4B9D6-8B37-4960-95D5-E853A8D98C2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CA04148-53D4-4D27-B5B2-5FD308F60AC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6.1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8EEDF90D-907E-408A-9C40-058F02835E15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1FBB48F5-3527-4325-98C6-A39B4DAF8F64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“Moon phases are caused by Earth's shadow.”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93BD5422-AB78-4A9F-B35C-E56D61D92148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2D7DF255-4264-4E78-A96E-AD413970EF26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Phases show changing portions of the Moon's sunlit half; Earth's shadow causes a lunar eclipse.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B5F92E0E-2147-4475-86AB-F439E9AC88CF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F4F0E2"/>
                </a:solidFill>
              </a:defRPr>
            </a:pPr>
            <a:r>
              <a:rPr sz="1950" b="0" i="1">
                <a:solidFill>
                  <a:srgbClr val="F4F0E2"/>
                </a:solidFill>
              </a:rPr>
              <a:t>The Moon is not being slowly erased by Earth's shadow every month.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D2DDCC90-8E5C-4FCE-9244-59962AB286B9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Mini-whiteboard: What fraction of the Moon is illuminated by the Sun at most ordinary times?</a:t>
            </a:r>
          </a:p>
        </p:txBody>
      </p:sp>
    </p:spTree>
    <p:extLst>
      <p:ext uri="{BB962C8B-B14F-4D97-AF65-F5344CB8AC3E}">
        <p14:creationId xmlns:p14="http://schemas.microsoft.com/office/powerpoint/2010/main" val="996959798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4590</Words>
  <Application>Microsoft Office PowerPoint</Application>
  <DocSecurity>0</DocSecurity>
  <PresentationFormat>Widescreen</PresentationFormat>
  <Paragraphs>336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2026-08-14T17:57:00Z</dcterms:created>
  <dcterms:modified xsi:type="dcterms:W3CDTF">2026-08-15T16:00:53Z</dcterms:modified>
</cp:coreProperties>
</file>