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Illustrative test</c:v>
          </c:tx>
          <c:spPr>
            <a:solidFill>
              <a:srgbClr val="EFB42B"/>
            </a:solidFill>
            <a:ln w="28575">
              <a:solidFill>
                <a:srgbClr val="EFB42B"/>
              </a:solidFill>
              <a:prstDash val="solid"/>
            </a:ln>
          </c:spPr>
          <c:invertIfNegative val="1"/>
          <c:cat>
            <c:strLit>
              <c:ptCount val="2"/>
              <c:pt idx="0">
                <c:v>soft iron</c:v>
              </c:pt>
              <c:pt idx="1">
                <c:v>steel</c:v>
              </c:pt>
            </c:strLit>
          </c:cat>
          <c:val>
            <c:numLit>
              <c:formatCode>General</c:formatCode>
              <c:ptCount val="2"/>
              <c:pt idx="0">
                <c:v>1</c:v>
              </c:pt>
              <c:pt idx="1">
                <c:v>12</c:v>
              </c:pt>
            </c:numLit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28575">
                    <a:solidFill>
                      <a:srgbClr val="EFB42B"/>
                    </a:solidFill>
                    <a:prstDash val="solid"/>
                  </a:ln>
                </c14:spPr>
              </c14:invertSolidFillFmt>
            </c:ext>
            <c:ext xmlns:c16="http://schemas.microsoft.com/office/drawing/2014/chart" uri="{C3380CC4-5D6E-409C-BE32-E72D297353CC}">
              <c16:uniqueId val="{00000000-BFE4-43E8-AA8F-B9D9F38375E9}"/>
            </c:ext>
          </c:extLst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Material after magnetising field is removed / category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auto val="1"/>
        <c:lblAlgn val="ctr"/>
        <c:lblOffset val="100"/>
        <c:noMultiLvlLbl val="1"/>
      </c:catAx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Retained paperclips / count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between"/>
        <c:majorUnit val="5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https://giophysics.com/chapter-27/magnets-magnetic-fields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dark-green opening slide with the exact topic title “Simple phenomena of magnetism”, an accent ring for group 4,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vocabulary students already use, then connect their answers to syllabus section 4.1.</a:t>
            </a:r>
          </a:p>
          <a:p>
            <a:r>
              <a:t>[Syllabus coverage]</a:t>
            </a:r>
          </a:p>
          <a:p>
            <a:r>
              <a:t>State attraction/repulsion rules and use repulsion as the conclusive magnet test.; Describe induced magnetism and compare temporary/permanent magnetic materials.; Plot magnetic fields with compasses/iron filings, state direction N to S outside and infer strength from spacing.; Select soft iron or steel for appropriate magnetic applications.</a:t>
            </a:r>
          </a:p>
          <a:p>
            <a:r>
              <a:t>[Safety]</a:t>
            </a:r>
          </a:p>
          <a:p>
            <a:r>
              <a:t>Keep small magnets away from pacemakers and electronics; use a teacher demonstration where appropriate.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https://giophysics.com/chapter-27/magnets-magnetic-fields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original 6-mark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describe, explain. Do not reveal the mark scheme until slide 11.</a:t>
            </a:r>
          </a:p>
          <a:p>
            <a:r>
              <a:t>[Syllabus coverage]</a:t>
            </a:r>
          </a:p>
          <a:p>
            <a:r>
              <a:t>State attraction/repulsion rules and use repulsion as the conclusive magnet test.; Describe induced magnetism and compare temporary/permanent magnetic materials.; Plot magnetic fields with compasses/iron filings, state direction N to S outside and infer strength from spacing.; Select soft iron or steel for appropriate magnetic applications.</a:t>
            </a:r>
          </a:p>
          <a:p>
            <a:r>
              <a:t>[Safety]</a:t>
            </a:r>
          </a:p>
          <a:p>
            <a:r>
              <a:t>Keep small magnets away from pacemakers and electronics; use a teacher demonstration where appropriate.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https://giophysics.com/chapter-27/magnets-magnetic-fields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Six numbered mark-scheme ideas are arranged in two readable columns,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State attraction/repulsion rules and use repulsion as the conclusive magnet test.; Describe induced magnetism and compare temporary/permanent magnetic materials.; Plot magnetic fields with compasses/iron filings, state direction N to S outside and infer strength from spacing.; Select soft iron or steel for appropriate magnetic applications.</a:t>
            </a:r>
          </a:p>
          <a:p>
            <a:r>
              <a:t>[Safety]</a:t>
            </a:r>
          </a:p>
          <a:p>
            <a:r>
              <a:t>Keep small magnets away from pacemakers and electronics; use a teacher demonstration where appropriate.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https://giophysics.com/chapter-27/magnets-magnetic-fields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State attraction/repulsion rules and use repulsion as the conclusive magnet test.; Describe induced magnetism and compare temporary/permanent magnetic materials.; Plot magnetic fields with compasses/iron filings, state direction N to S outside and infer strength from spacing.; Select soft iron or steel for appropriate magnetic applications.</a:t>
            </a:r>
          </a:p>
          <a:p>
            <a:r>
              <a:t>[Safety]</a:t>
            </a:r>
          </a:p>
          <a:p>
            <a:r>
              <a:t>Keep small magnets away from pacemakers and electronics; use a teacher demonstration where appropriate.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https://giophysics.com/chapter-27/magnets-magnetic-fields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State attraction/repulsion rules and use repulsion as the conclusive magnet test.; Describe induced magnetism and compare temporary/permanent magnetic materials.; Plot magnetic fields with compasses/iron filings, state direction N to S outside and infer strength from spacing.; Select soft iron or steel for appropriate magnetic applications.</a:t>
            </a:r>
          </a:p>
          <a:p>
            <a:r>
              <a:t>[Safety]</a:t>
            </a:r>
          </a:p>
          <a:p>
            <a:r>
              <a:t>Keep small magnets away from pacemakers and electronics; use a teacher demonstration where appropriate.</a:t>
            </a:r>
          </a:p>
          <a:p>
            <a:r>
              <a:t>[Quiz answers] 1. repulsion — Only like poles of magnets repel. 2. N to S — Defined by force on a north test pole. 3. no — One point cannot have two field directions. 4. steel — Steel retains magnetism better.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https://giophysics.com/chapter-27/magnets-magnetic-fields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State attraction/repulsion rules and use repulsion as the conclusive magnet test.; Describe induced magnetism and compare temporary/permanent magnetic materials.; Plot magnetic fields with compasses/iron filings, state direction N to S outside and infer strength from spacing.; Select soft iron or steel for appropriate magnetic applications.</a:t>
            </a:r>
          </a:p>
          <a:p>
            <a:r>
              <a:t>[Safety]</a:t>
            </a:r>
          </a:p>
          <a:p>
            <a:r>
              <a:t>Keep small magnets away from pacemakers and electronics; use a teacher demonstration where appropriate.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https://giophysics.com/chapter-27/magnets-magnetic-fields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Four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State attraction/repulsion rules and use repulsion as the conclusive magnet test.; Describe induced magnetism and compare temporary/permanent magnetic materials.; Plot magnetic fields with compasses/iron filings, state direction N to S outside and infer strength from spacing.; Select soft iron or steel for appropriate magnetic applications.</a:t>
            </a:r>
          </a:p>
          <a:p>
            <a:r>
              <a:t>[Safety]</a:t>
            </a:r>
          </a:p>
          <a:p>
            <a:r>
              <a:t>Keep small magnets away from pacemakers and electronics; use a teacher demonstration where appropriate.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392CE-CA9B-744E-6E0A-2D36D7A0A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8E1B81-9AC9-1AAA-707D-022CD338B5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FCA4EB-7C71-82EE-6E3F-2BAD4FF382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https://giophysics.com/chapter-27/magnets-magnetic-fields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S, N, repulsion — this proves both are magnets, unmagnetised iron. A caption reads: Attraction happens with any magnetic material; only repulsion proves that the second bar is itself a magnet.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State attraction/repulsion rules and use repulsion as the conclusive magnet test.; Describe induced magnetism and compare temporary/permanent magnetic materials.; Plot magnetic fields with compasses/iron filings, state direction N to S outside and infer strength from spacing.; Select soft iron or steel for appropriate magnetic applications.</a:t>
            </a:r>
          </a:p>
          <a:p>
            <a:r>
              <a:t>[Safety]</a:t>
            </a:r>
          </a:p>
          <a:p>
            <a:r>
              <a:t>Keep small magnets away from pacemakers and electronics; use a teacher demonstration where appropriate.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EB68AD-3C30-197A-5EB8-EB02E335B2C5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76013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https://giophysics.com/chapter-27/magnets-magnetic-fields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editable bar chart plots Retained paperclips in count against Material after magnetising field is removed in category; Material after magnetising field is removed remains in category; Retained paperclips remains in count.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Illustrative comparative data, not a universal material constant; control sample size, magnetising method and clips.</a:t>
            </a:r>
          </a:p>
          <a:p>
            <a:r>
              <a:t>[Syllabus coverage]</a:t>
            </a:r>
          </a:p>
          <a:p>
            <a:r>
              <a:t>State attraction/repulsion rules and use repulsion as the conclusive magnet test.; Describe induced magnetism and compare temporary/permanent magnetic materials.; Plot magnetic fields with compasses/iron filings, state direction N to S outside and infer strength from spacing.; Select soft iron or steel for appropriate magnetic applications.</a:t>
            </a:r>
          </a:p>
          <a:p>
            <a:r>
              <a:t>[Safety]</a:t>
            </a:r>
          </a:p>
          <a:p>
            <a:r>
              <a:t>Keep small magnets away from pacemakers and electronics; use a teacher demonstration where appropriate.</a:t>
            </a:r>
          </a:p>
          <a:p>
            <a:r>
              <a:t>[Quantitative visual] Values: Illustrative test: (soft iron, 1), (steel, 12). Data: illustrative lesson data. Scale: 1 to 12 count.</a:t>
            </a:r>
          </a:p>
          <a:p>
            <a:r>
              <a:t>Units: x uses category; y uses count.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https://giophysics.com/chapter-27/magnets-magnetic-fields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State attraction/repulsion rules and use repulsion as the conclusive magnet test.; Describe induced magnetism and compare temporary/permanent magnetic materials.; Plot magnetic fields with compasses/iron filings, state direction N to S outside and infer strength from spacing.; Select soft iron or steel for appropriate magnetic applications.</a:t>
            </a:r>
          </a:p>
          <a:p>
            <a:r>
              <a:t>[Safety]</a:t>
            </a:r>
          </a:p>
          <a:p>
            <a:r>
              <a:t>Keep small magnets away from pacemakers and electronics; use a teacher demonstration where appropriate.</a:t>
            </a:r>
          </a:p>
          <a:p>
            <a:r>
              <a:t>[Worked problem] Steps: 1) Repulsion can occur only between like poles of two magnets. 2) Therefore A is a magnet; its tested end is north. 3) Attraction to both poles is consistent with unmagnetised magnetic material, so B is not proved to be a magnet. Answer: A is definitely a magnet with a north tested end; B may be magnetic material but is not proven magnetised.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https://giophysics.com/chapter-27/magnets-magnetic-fields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State attraction/repulsion rules and use repulsion as the conclusive magnet test.; Describe induced magnetism and compare temporary/permanent magnetic materials.; Plot magnetic fields with compasses/iron filings, state direction N to S outside and infer strength from spacing.; Select soft iron or steel for appropriate magnetic applications.</a:t>
            </a:r>
          </a:p>
          <a:p>
            <a:r>
              <a:t>[Safety]</a:t>
            </a:r>
          </a:p>
          <a:p>
            <a:r>
              <a:t>Keep small magnets away from pacemakers and electronics; use a teacher demonstration where appropriate.</a:t>
            </a:r>
          </a:p>
          <a:p>
            <a:r>
              <a:t>[Worked problem] Steps: 1) Direction at P is east. 2) Draw a smooth line tangent east at P with an east-pointing arrow. 3) Check the direction, significant figures and physical meaning of the result. Answer: Field direction is east; the local field-line arrow points east.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https://giophysics.com/chapter-27/magnets-magnetic-fields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State attraction/repulsion rules and use repulsion as the conclusive magnet test.; Describe induced magnetism and compare temporary/permanent magnetic materials.; Plot magnetic fields with compasses/iron filings, state direction N to S outside and infer strength from spacing.; Select soft iron or steel for appropriate magnetic applications.</a:t>
            </a:r>
          </a:p>
          <a:p>
            <a:r>
              <a:t>[Safety]</a:t>
            </a:r>
          </a:p>
          <a:p>
            <a:r>
              <a:t>Keep small magnets away from pacemakers and electronics; use a teacher demonstration where appropriate.</a:t>
            </a:r>
          </a:p>
          <a:p>
            <a:r>
              <a:t>[Safety] Keep small magnets away from pacemakers and electronics; use a teacher demonstration where appropriate.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https://giophysics.com/chapter-27/magnets-magnetic-fields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State attraction/repulsion rules and use repulsion as the conclusive magnet test.; Describe induced magnetism and compare temporary/permanent magnetic materials.; Plot magnetic fields with compasses/iron filings, state direction N to S outside and infer strength from spacing.; Select soft iron or steel for appropriate magnetic applications.</a:t>
            </a:r>
          </a:p>
          <a:p>
            <a:r>
              <a:t>[Safety]</a:t>
            </a:r>
          </a:p>
          <a:p>
            <a:r>
              <a:t>Keep small magnets away from pacemakers and electronics; use a teacher demonstration where appropriate.</a:t>
            </a:r>
          </a:p>
          <a:p>
            <a:r>
              <a:t>[Humor] Attraction is friendly. Repulsion checks the identity card.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8A4B63EC-518C-4637-A830-85869FF95BB4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0E77C740-3C49-4C9C-933D-B8E0B1269AF3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CAMBRIDGE IGCSE PHYSICS 0625 · SYLLABUS 4.1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BD6B6977-A33A-49F5-B638-C6635A2F05B9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Simple phenomena of magnetism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A67C4209-F643-4DCF-AE73-42641BDB4ECC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EFB42B"/>
                </a:solidFill>
              </a:defRPr>
            </a:pPr>
            <a:r>
              <a:rPr sz="2850" b="1" i="0">
                <a:solidFill>
                  <a:srgbClr val="EFB42B"/>
                </a:solidFill>
              </a:rPr>
              <a:t>Magnetic Evidence Lab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D526BFB0-D8B6-402F-9C9B-6555CDF435EC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Two unlabelled bars attract. Have we proved that both are magnets?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DA6EAD28-AC79-4A1F-94AE-085C0CEA9EE4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C6066142-667A-410E-B45E-5D4AF20CD3F7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CFF96D8C-A27D-4927-BE18-80DFD292555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EDITABLE · 45-MINUTE CLASSROOM LESSON · CORE + SUPPLEMENT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763E83BC-B39E-4D71-BB65-47BBCBB2C64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CD50E08F-4D91-43C9-B7B6-D39B8128D19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9D60AD09-E5A6-49E8-860A-263AE4078B8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FD969FF4-2C35-40FD-BA25-CF3D46D354B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4.1</a:t>
            </a:r>
          </a:p>
        </p:txBody>
      </p:sp>
    </p:spTree>
    <p:extLst>
      <p:ext uri="{BB962C8B-B14F-4D97-AF65-F5344CB8AC3E}">
        <p14:creationId xmlns:p14="http://schemas.microsoft.com/office/powerpoint/2010/main" val="1763304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F1ADA8CA-32E5-41FA-9C69-AB58EE6A8FC1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A7571499-144C-4A9A-BC00-B9342C56449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977018D4-3B16-4BF9-A0BC-4FA2F248494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CA3C547E-E1F6-4E66-9807-6A75C330E2B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46B1640A-D11F-4F3A-AE3E-68C4CE57EF8E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exam-style: relay core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BB3E8244-495B-4EE1-8483-7C0D1D049239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Core · 6 MARKS · DESCRIBE · EXPLAIN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60D1D5CC-E373-4EDC-96F5-22585CBD5EEB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103D18A6-4BA9-45DE-A6F8-29B191A9AB71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Describe how to plot the field around a bar magnet using a compass. Explain why soft iron is suitable for an electromagnet core while steel is suitable for a permanent magnet.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15274E0A-1397-44C0-9B8B-9A5C902E3D0B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EDB78FAE-8D4C-4F62-8B77-9AFD239976DE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3EC22B2A-5F92-4176-96A5-D28FCE846563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exam-style question · not a Cambridge past-paper question.</a:t>
            </a:r>
          </a:p>
        </p:txBody>
      </p:sp>
    </p:spTree>
    <p:extLst>
      <p:ext uri="{BB962C8B-B14F-4D97-AF65-F5344CB8AC3E}">
        <p14:creationId xmlns:p14="http://schemas.microsoft.com/office/powerpoint/2010/main" val="486281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oup-label">
            <a:extLst>
              <a:ext uri="{FF2B5EF4-FFF2-40B4-BE49-F238E27FC236}">
                <a16:creationId xmlns:a16="http://schemas.microsoft.com/office/drawing/2014/main" id="{FE9B9E95-FEEA-4FDB-881D-ACF3C361E93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D251F1D7-60BF-4904-AFFF-D509BF43DFE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93E28EE-BD22-4007-942B-00FBFFDD6CF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CCA05381-6B56-4D53-B76B-F1F2BD406D6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F6D0451-07D8-4104-A265-F834FEB3EDC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DF2114EC-780E-4808-8053-B25286F0EE8B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2E569022-CD8B-40A0-ACF3-65F361D00080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463D5A67-20DB-427B-ABB9-4B7F4337756E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6908869B-F4A6-4B64-8F78-F44C1E7FFC9B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Place compass at a point and mark north-end direction.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49FA87B3-F5E0-46BA-97A0-A2A797AF2709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F7F2F9F3-D571-430D-A8F6-8FC193C53E6E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A788FC40-657F-4436-B91D-B46168BEDED6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Move and repeat at many points.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11FB7287-93EE-40F3-A8E9-196EBD8ACA69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ED7C0B37-DC7D-4F78-9057-A15A9289F493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EA9C2100-6F8D-4E75-B37A-A2CDBD70DC06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Join with smooth lines/arrows N to S outside.</a:t>
            </a:r>
          </a:p>
        </p:txBody>
      </p:sp>
      <p:sp>
        <p:nvSpPr>
          <p:cNvPr id="16" name="mark-number-4">
            <a:extLst>
              <a:ext uri="{FF2B5EF4-FFF2-40B4-BE49-F238E27FC236}">
                <a16:creationId xmlns:a16="http://schemas.microsoft.com/office/drawing/2014/main" id="{01FE93F2-0EC2-4401-9E7A-BB57DCC82A98}"/>
              </a:ext>
            </a:extLst>
          </p:cNvPr>
          <p:cNvSpPr>
            <a:spLocks noGrp="1"/>
          </p:cNvSpPr>
          <p:nvPr/>
        </p:nvSpPr>
        <p:spPr>
          <a:xfrm>
            <a:off x="6191250" y="2266950"/>
            <a:ext cx="457200" cy="4572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7" name="mark-number-text-4">
            <a:extLst>
              <a:ext uri="{FF2B5EF4-FFF2-40B4-BE49-F238E27FC236}">
                <a16:creationId xmlns:a16="http://schemas.microsoft.com/office/drawing/2014/main" id="{5E92F7D5-F8A6-4B51-9D38-16C14BCC541B}"/>
              </a:ext>
            </a:extLst>
          </p:cNvPr>
          <p:cNvSpPr>
            <a:spLocks noGrp="1"/>
          </p:cNvSpPr>
          <p:nvPr/>
        </p:nvSpPr>
        <p:spPr>
          <a:xfrm>
            <a:off x="61912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18" name="mark-point-4">
            <a:extLst>
              <a:ext uri="{FF2B5EF4-FFF2-40B4-BE49-F238E27FC236}">
                <a16:creationId xmlns:a16="http://schemas.microsoft.com/office/drawing/2014/main" id="{0F2948E7-53C6-4349-925A-8794F6F3879A}"/>
              </a:ext>
            </a:extLst>
          </p:cNvPr>
          <p:cNvSpPr>
            <a:spLocks noGrp="1"/>
          </p:cNvSpPr>
          <p:nvPr/>
        </p:nvSpPr>
        <p:spPr>
          <a:xfrm>
            <a:off x="68580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Soft iron magnetises strongly/easily.</a:t>
            </a:r>
          </a:p>
        </p:txBody>
      </p:sp>
      <p:sp>
        <p:nvSpPr>
          <p:cNvPr id="19" name="mark-number-5">
            <a:extLst>
              <a:ext uri="{FF2B5EF4-FFF2-40B4-BE49-F238E27FC236}">
                <a16:creationId xmlns:a16="http://schemas.microsoft.com/office/drawing/2014/main" id="{28C2B3B6-FAF4-4A41-BF3D-77249F1B6F9E}"/>
              </a:ext>
            </a:extLst>
          </p:cNvPr>
          <p:cNvSpPr>
            <a:spLocks noGrp="1"/>
          </p:cNvSpPr>
          <p:nvPr/>
        </p:nvSpPr>
        <p:spPr>
          <a:xfrm>
            <a:off x="6191250" y="3333750"/>
            <a:ext cx="457200" cy="4572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20" name="mark-number-text-5">
            <a:extLst>
              <a:ext uri="{FF2B5EF4-FFF2-40B4-BE49-F238E27FC236}">
                <a16:creationId xmlns:a16="http://schemas.microsoft.com/office/drawing/2014/main" id="{7D386581-0A02-4F72-A74D-0D9A0A6C965C}"/>
              </a:ext>
            </a:extLst>
          </p:cNvPr>
          <p:cNvSpPr>
            <a:spLocks noGrp="1"/>
          </p:cNvSpPr>
          <p:nvPr/>
        </p:nvSpPr>
        <p:spPr>
          <a:xfrm>
            <a:off x="61912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5</a:t>
            </a:r>
          </a:p>
        </p:txBody>
      </p:sp>
      <p:sp>
        <p:nvSpPr>
          <p:cNvPr id="21" name="mark-point-5">
            <a:extLst>
              <a:ext uri="{FF2B5EF4-FFF2-40B4-BE49-F238E27FC236}">
                <a16:creationId xmlns:a16="http://schemas.microsoft.com/office/drawing/2014/main" id="{3DF9C386-0C38-4D42-BF19-FA39C2C2BB21}"/>
              </a:ext>
            </a:extLst>
          </p:cNvPr>
          <p:cNvSpPr>
            <a:spLocks noGrp="1"/>
          </p:cNvSpPr>
          <p:nvPr/>
        </p:nvSpPr>
        <p:spPr>
          <a:xfrm>
            <a:off x="68580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Soft iron demagnetises readily when current stops.</a:t>
            </a:r>
          </a:p>
        </p:txBody>
      </p:sp>
      <p:sp>
        <p:nvSpPr>
          <p:cNvPr id="22" name="mark-number-6">
            <a:extLst>
              <a:ext uri="{FF2B5EF4-FFF2-40B4-BE49-F238E27FC236}">
                <a16:creationId xmlns:a16="http://schemas.microsoft.com/office/drawing/2014/main" id="{680B4F10-784C-4A18-B739-587DB938B265}"/>
              </a:ext>
            </a:extLst>
          </p:cNvPr>
          <p:cNvSpPr>
            <a:spLocks noGrp="1"/>
          </p:cNvSpPr>
          <p:nvPr/>
        </p:nvSpPr>
        <p:spPr>
          <a:xfrm>
            <a:off x="6191250" y="4400550"/>
            <a:ext cx="457200" cy="4572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23" name="mark-number-text-6">
            <a:extLst>
              <a:ext uri="{FF2B5EF4-FFF2-40B4-BE49-F238E27FC236}">
                <a16:creationId xmlns:a16="http://schemas.microsoft.com/office/drawing/2014/main" id="{A11377A6-89B6-4B85-8BF5-4442F795A0AB}"/>
              </a:ext>
            </a:extLst>
          </p:cNvPr>
          <p:cNvSpPr>
            <a:spLocks noGrp="1"/>
          </p:cNvSpPr>
          <p:nvPr/>
        </p:nvSpPr>
        <p:spPr>
          <a:xfrm>
            <a:off x="61912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6</a:t>
            </a:r>
          </a:p>
        </p:txBody>
      </p:sp>
      <p:sp>
        <p:nvSpPr>
          <p:cNvPr id="24" name="mark-point-6">
            <a:extLst>
              <a:ext uri="{FF2B5EF4-FFF2-40B4-BE49-F238E27FC236}">
                <a16:creationId xmlns:a16="http://schemas.microsoft.com/office/drawing/2014/main" id="{7259A609-5060-4577-89FC-4555DBA4778F}"/>
              </a:ext>
            </a:extLst>
          </p:cNvPr>
          <p:cNvSpPr>
            <a:spLocks noGrp="1"/>
          </p:cNvSpPr>
          <p:nvPr/>
        </p:nvSpPr>
        <p:spPr>
          <a:xfrm>
            <a:off x="68580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Steel retains magnetism for a permanent magnet.</a:t>
            </a:r>
          </a:p>
        </p:txBody>
      </p:sp>
      <p:sp>
        <p:nvSpPr>
          <p:cNvPr id="25" name="improvement-band">
            <a:extLst>
              <a:ext uri="{FF2B5EF4-FFF2-40B4-BE49-F238E27FC236}">
                <a16:creationId xmlns:a16="http://schemas.microsoft.com/office/drawing/2014/main" id="{72FAA9F2-0761-4AB1-89E6-572B87032418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6" name="improvement-prompt">
            <a:extLst>
              <a:ext uri="{FF2B5EF4-FFF2-40B4-BE49-F238E27FC236}">
                <a16:creationId xmlns:a16="http://schemas.microsoft.com/office/drawing/2014/main" id="{BF6399D2-4908-420F-8BE3-C41FBAFF31CD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physics term and one unit to your response, then explain the hardest mark to a partner.</a:t>
            </a:r>
          </a:p>
        </p:txBody>
      </p:sp>
    </p:spTree>
    <p:extLst>
      <p:ext uri="{BB962C8B-B14F-4D97-AF65-F5344CB8AC3E}">
        <p14:creationId xmlns:p14="http://schemas.microsoft.com/office/powerpoint/2010/main" val="1176061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FF2B5EF4-FFF2-40B4-BE49-F238E27FC236}">
                <a16:creationId xmlns:a16="http://schemas.microsoft.com/office/drawing/2014/main" id="{B3D893A3-844A-48D2-8DA4-05FAC81707A1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DF8BB218-1252-4BE8-91A4-2CC73B90E426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09E7E04-C7F0-4B7E-895E-30C373934F5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1DE7B1E-776B-4CCB-9609-34422606395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FB88F941-2D8F-4DBA-9FB3-D76D55471DC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7E051501-A632-460D-9ECD-E13487557B3C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E7A8A9CF-A43A-4A3D-A42B-14812EFC6DCD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A40D2711-B1E0-496A-AA81-B10C7C1171D9}"/>
              </a:ext>
            </a:extLst>
          </p:cNvPr>
          <p:cNvSpPr>
            <a:spLocks noGrp="1"/>
          </p:cNvSpPr>
          <p:nvPr/>
        </p:nvSpPr>
        <p:spPr>
          <a:xfrm>
            <a:off x="6667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Sure magnet test?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106C3855-C911-4889-A051-EE577D0AD9EB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attraction · B repulsion · C mass · D colour</a:t>
            </a:r>
          </a:p>
        </p:txBody>
      </p:sp>
      <p:sp>
        <p:nvSpPr>
          <p:cNvPr id="10" name="rule-70-401">
            <a:extLst>
              <a:ext uri="{FF2B5EF4-FFF2-40B4-BE49-F238E27FC236}">
                <a16:creationId xmlns:a16="http://schemas.microsoft.com/office/drawing/2014/main" id="{B96A0BA6-58B7-457A-AE22-68B9222A86B1}"/>
              </a:ext>
            </a:extLst>
          </p:cNvPr>
          <p:cNvSpPr>
            <a:spLocks noGrp="1"/>
          </p:cNvSpPr>
          <p:nvPr/>
        </p:nvSpPr>
        <p:spPr>
          <a:xfrm>
            <a:off x="6667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D195584F-247A-4571-A4A0-2C44DC2454B6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71963069-2C56-4B14-B187-6A0F203C3D17}"/>
              </a:ext>
            </a:extLst>
          </p:cNvPr>
          <p:cNvSpPr>
            <a:spLocks noGrp="1"/>
          </p:cNvSpPr>
          <p:nvPr/>
        </p:nvSpPr>
        <p:spPr>
          <a:xfrm>
            <a:off x="6191250" y="2466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Outside field direction?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A05468E2-0701-4794-93BA-DFABDD9A8006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S to N · B N to S · C up only · D random</a:t>
            </a:r>
          </a:p>
        </p:txBody>
      </p:sp>
      <p:sp>
        <p:nvSpPr>
          <p:cNvPr id="14" name="rule-650-401">
            <a:extLst>
              <a:ext uri="{FF2B5EF4-FFF2-40B4-BE49-F238E27FC236}">
                <a16:creationId xmlns:a16="http://schemas.microsoft.com/office/drawing/2014/main" id="{74A54CBC-8B25-4620-AA6C-A6381BAFA618}"/>
              </a:ext>
            </a:extLst>
          </p:cNvPr>
          <p:cNvSpPr>
            <a:spLocks noGrp="1"/>
          </p:cNvSpPr>
          <p:nvPr/>
        </p:nvSpPr>
        <p:spPr>
          <a:xfrm>
            <a:off x="61912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16079AAC-F5C6-4966-8F60-68131069C384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AE6651E3-A836-4FF2-BE05-BE8785C6CE03}"/>
              </a:ext>
            </a:extLst>
          </p:cNvPr>
          <p:cNvSpPr>
            <a:spLocks noGrp="1"/>
          </p:cNvSpPr>
          <p:nvPr/>
        </p:nvSpPr>
        <p:spPr>
          <a:xfrm>
            <a:off x="666750" y="4371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Field lines may cross?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4720D81E-5004-440D-AD0E-2940BDC5B5E9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yes · B no · C only at poles · D only in iron</a:t>
            </a:r>
          </a:p>
        </p:txBody>
      </p:sp>
      <p:sp>
        <p:nvSpPr>
          <p:cNvPr id="18" name="rule-70-601">
            <a:extLst>
              <a:ext uri="{FF2B5EF4-FFF2-40B4-BE49-F238E27FC236}">
                <a16:creationId xmlns:a16="http://schemas.microsoft.com/office/drawing/2014/main" id="{EA3D4A6E-5395-4B75-A273-CEC015B547EC}"/>
              </a:ext>
            </a:extLst>
          </p:cNvPr>
          <p:cNvSpPr>
            <a:spLocks noGrp="1"/>
          </p:cNvSpPr>
          <p:nvPr/>
        </p:nvSpPr>
        <p:spPr>
          <a:xfrm>
            <a:off x="6667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9" name="quiz-question-label-4">
            <a:extLst>
              <a:ext uri="{FF2B5EF4-FFF2-40B4-BE49-F238E27FC236}">
                <a16:creationId xmlns:a16="http://schemas.microsoft.com/office/drawing/2014/main" id="{B833C7CD-BA09-44EB-B8CD-1D47D8F57BC9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2095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Q4</a:t>
            </a:r>
          </a:p>
        </p:txBody>
      </p:sp>
      <p:sp>
        <p:nvSpPr>
          <p:cNvPr id="20" name="quiz-question-4">
            <a:extLst>
              <a:ext uri="{FF2B5EF4-FFF2-40B4-BE49-F238E27FC236}">
                <a16:creationId xmlns:a16="http://schemas.microsoft.com/office/drawing/2014/main" id="{6B3CBB1E-9767-4449-B944-BB3409BE0E7B}"/>
              </a:ext>
            </a:extLst>
          </p:cNvPr>
          <p:cNvSpPr>
            <a:spLocks noGrp="1"/>
          </p:cNvSpPr>
          <p:nvPr/>
        </p:nvSpPr>
        <p:spPr>
          <a:xfrm>
            <a:off x="6191250" y="4371975"/>
            <a:ext cx="5143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Permanent magnet material?</a:t>
            </a:r>
          </a:p>
        </p:txBody>
      </p:sp>
      <p:sp>
        <p:nvSpPr>
          <p:cNvPr id="21" name="quiz-choices-4">
            <a:extLst>
              <a:ext uri="{FF2B5EF4-FFF2-40B4-BE49-F238E27FC236}">
                <a16:creationId xmlns:a16="http://schemas.microsoft.com/office/drawing/2014/main" id="{A7BC8D94-08C9-4B91-989C-8D2C9412B1D9}"/>
              </a:ext>
            </a:extLst>
          </p:cNvPr>
          <p:cNvSpPr>
            <a:spLocks noGrp="1"/>
          </p:cNvSpPr>
          <p:nvPr/>
        </p:nvSpPr>
        <p:spPr>
          <a:xfrm>
            <a:off x="6191250" y="5095875"/>
            <a:ext cx="514350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soft iron · B steel · C copper · D plastic</a:t>
            </a:r>
          </a:p>
        </p:txBody>
      </p:sp>
      <p:sp>
        <p:nvSpPr>
          <p:cNvPr id="22" name="rule-650-601">
            <a:extLst>
              <a:ext uri="{FF2B5EF4-FFF2-40B4-BE49-F238E27FC236}">
                <a16:creationId xmlns:a16="http://schemas.microsoft.com/office/drawing/2014/main" id="{5064F741-FA9C-45D5-8FEC-DB67315DE504}"/>
              </a:ext>
            </a:extLst>
          </p:cNvPr>
          <p:cNvSpPr>
            <a:spLocks noGrp="1"/>
          </p:cNvSpPr>
          <p:nvPr/>
        </p:nvSpPr>
        <p:spPr>
          <a:xfrm>
            <a:off x="61912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427449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8A2ACC9E-2B7A-4298-B27F-ED434156EC31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4AC51A3-127E-4498-A273-DA90C512C11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66986F2-4E73-4CD5-80B1-01547E1304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89E7A3E-5BB8-4533-B3FA-0B4DD1FE7DBD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4.1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2C2F3FF-E655-4A7D-A237-C3F0A4B9491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4A415055-74A7-49A2-BCD3-90405C89F572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5C91E552-09CB-48A1-93E5-57C9215C18FA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3732839A-8D34-493E-BC43-115AD85A3C12}"/>
              </a:ext>
            </a:extLst>
          </p:cNvPr>
          <p:cNvSpPr>
            <a:spLocks noGrp="1"/>
          </p:cNvSpPr>
          <p:nvPr/>
        </p:nvSpPr>
        <p:spPr>
          <a:xfrm>
            <a:off x="1476375" y="168592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EFB42B"/>
                </a:solidFill>
              </a:defRPr>
            </a:pPr>
            <a:r>
              <a:rPr sz="1950" b="1" i="0">
                <a:solidFill>
                  <a:srgbClr val="EFB42B"/>
                </a:solidFill>
              </a:rPr>
              <a:t>Answer: repulsion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5CD26642-2498-4A7C-8730-F42EDBEA9B7B}"/>
              </a:ext>
            </a:extLst>
          </p:cNvPr>
          <p:cNvSpPr>
            <a:spLocks noGrp="1"/>
          </p:cNvSpPr>
          <p:nvPr/>
        </p:nvSpPr>
        <p:spPr>
          <a:xfrm>
            <a:off x="5191125" y="169545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Only like poles of magnets repel.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AF891180-BA29-47BC-8853-B64286140E03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E07CB64D-B9D6-4E2B-8488-83C0EA659F2C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7CFF28E9-7E75-40B9-99B7-1DD2C2E0AACA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FE687B3E-E16C-4B93-82D8-7CB13E7CEEC3}"/>
              </a:ext>
            </a:extLst>
          </p:cNvPr>
          <p:cNvSpPr>
            <a:spLocks noGrp="1"/>
          </p:cNvSpPr>
          <p:nvPr/>
        </p:nvSpPr>
        <p:spPr>
          <a:xfrm>
            <a:off x="1476375" y="266700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EFB42B"/>
                </a:solidFill>
              </a:defRPr>
            </a:pPr>
            <a:r>
              <a:rPr sz="1950" b="1" i="0">
                <a:solidFill>
                  <a:srgbClr val="EFB42B"/>
                </a:solidFill>
              </a:rPr>
              <a:t>Answer: N to S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68AAC568-17FF-4F79-84A1-E0BCE38DD6B2}"/>
              </a:ext>
            </a:extLst>
          </p:cNvPr>
          <p:cNvSpPr>
            <a:spLocks noGrp="1"/>
          </p:cNvSpPr>
          <p:nvPr/>
        </p:nvSpPr>
        <p:spPr>
          <a:xfrm>
            <a:off x="5191125" y="267652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Defined by force on a north test pole.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9714A540-3D7A-47FE-B946-17589BC7E8D3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17CCB8D5-446F-4D05-82B2-DBB90035EA22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E73951C6-F7F9-4B09-8FD5-A0B5444CF94E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ECDA15E2-F6CA-48BA-BE02-875D86BDE6A3}"/>
              </a:ext>
            </a:extLst>
          </p:cNvPr>
          <p:cNvSpPr>
            <a:spLocks noGrp="1"/>
          </p:cNvSpPr>
          <p:nvPr/>
        </p:nvSpPr>
        <p:spPr>
          <a:xfrm>
            <a:off x="1476375" y="364807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EFB42B"/>
                </a:solidFill>
              </a:defRPr>
            </a:pPr>
            <a:r>
              <a:rPr sz="1950" b="1" i="0">
                <a:solidFill>
                  <a:srgbClr val="EFB42B"/>
                </a:solidFill>
              </a:rPr>
              <a:t>Answer: no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83FF59D9-76A6-48AC-9D29-FD2C3D3C8255}"/>
              </a:ext>
            </a:extLst>
          </p:cNvPr>
          <p:cNvSpPr>
            <a:spLocks noGrp="1"/>
          </p:cNvSpPr>
          <p:nvPr/>
        </p:nvSpPr>
        <p:spPr>
          <a:xfrm>
            <a:off x="5191125" y="365760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One point cannot have two field directions.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498EB0AE-911C-4725-B23A-FB19E657B7FE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5AB41829-C974-4156-AD93-5D692C60F17D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B7FF9AEE-58B2-490C-A862-299428AFD714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A293B75E-7CDE-4D5E-A515-8C79F938A96A}"/>
              </a:ext>
            </a:extLst>
          </p:cNvPr>
          <p:cNvSpPr>
            <a:spLocks noGrp="1"/>
          </p:cNvSpPr>
          <p:nvPr/>
        </p:nvSpPr>
        <p:spPr>
          <a:xfrm>
            <a:off x="1476375" y="462915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EFB42B"/>
                </a:solidFill>
              </a:defRPr>
            </a:pPr>
            <a:r>
              <a:rPr sz="1950" b="1" i="0">
                <a:solidFill>
                  <a:srgbClr val="EFB42B"/>
                </a:solidFill>
              </a:rPr>
              <a:t>Answer: steel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151873DC-5D10-44C2-AFB1-ED13BFC85455}"/>
              </a:ext>
            </a:extLst>
          </p:cNvPr>
          <p:cNvSpPr>
            <a:spLocks noGrp="1"/>
          </p:cNvSpPr>
          <p:nvPr/>
        </p:nvSpPr>
        <p:spPr>
          <a:xfrm>
            <a:off x="5191125" y="463867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Steel retains magnetism better.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F8512CE4-F833-4027-8595-56156A60308D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EFB42B"/>
                </a:solidFill>
              </a:defRPr>
            </a:pPr>
            <a:r>
              <a:rPr sz="1875" b="1" i="0">
                <a:solidFill>
                  <a:srgbClr val="EFB42B"/>
                </a:solidFill>
              </a:rPr>
              <a:t>Next move: Correct one response, name the governing physics idea, and write one question you can now answer that you could not answer at the start.</a:t>
            </a:r>
          </a:p>
        </p:txBody>
      </p:sp>
    </p:spTree>
    <p:extLst>
      <p:ext uri="{BB962C8B-B14F-4D97-AF65-F5344CB8AC3E}">
        <p14:creationId xmlns:p14="http://schemas.microsoft.com/office/powerpoint/2010/main" val="1322688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85D74155-3776-4A4D-B3F0-ADD653C5BC4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B6CC67A-BDB9-4C29-9E89-EB3E875923B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17F2A3B-5055-4791-BA00-BD5275E040B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81766DB-C6D2-4957-B157-2AD7C0B8FED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45A44DAF-BE5C-4640-8A95-BE2B8681FD0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4EC5608F-5415-4B3B-87CF-C0B70786AE03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ABBA140A-01EF-406A-9646-284E230DE716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8FA19DE2-4BEA-4AE9-944A-E5C5D32C913E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82A3EBA5-FA26-4D64-ABAC-7B2431AB17B5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Like magnetic poles do what?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8CA28AAD-BD98-4290-9374-C5E356978622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44C6B79E-21B1-4A39-BA10-E2DF58C0CA7B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F81BFEA1-B414-4681-8F09-CB70337B3CD1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Outside a magnet, field direction runs from?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FFDBC32E-2D2C-42A5-93C3-31B883588305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95CE422D-20D5-47F3-BA73-44B291E3EFC5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738BF87C-E673-4828-90B4-C1E2E6825FCA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[SUPPLEMENT] What does closer field-line spacing represent?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F332A7CE-91D5-4965-B6A1-0C2C32502C9B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2021564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8262FD66-8381-4E90-946F-C300BB918BD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512C0A2-985F-4276-9F16-EBBAA5829CC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A201CC9-6BF2-4222-8BFA-6F40B020DEF3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86D1956-9C6C-4BDB-9E59-9938CA7630A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3333CF66-A916-4A9A-8CD2-08C0D53FCD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Repulsion identifies a magnet; fields explain interactions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A2E274F4-2C22-4CE4-A33B-B2610B493743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639193A0-19A9-4BDC-9560-199C56DCA5B4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Like poles repel; unlike poles attract.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B94FC78C-ECA6-411D-967D-49E1318E8829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D2BC84C3-D494-4286-83C5-BE71CB60940D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A compass points along the field; outside a magnet the arrow is N to S.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F4201064-1CEE-450E-97FC-FBC57E0FFD87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8FE64019-6F8D-4E2E-B095-0C973873C22F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Magnetic materials can become induced magnets.</a:t>
            </a:r>
          </a:p>
        </p:txBody>
      </p:sp>
      <p:sp>
        <p:nvSpPr>
          <p:cNvPr id="12" name="core-index-4">
            <a:extLst>
              <a:ext uri="{FF2B5EF4-FFF2-40B4-BE49-F238E27FC236}">
                <a16:creationId xmlns:a16="http://schemas.microsoft.com/office/drawing/2014/main" id="{AB08B4A3-693A-4F15-B40B-22A1B6B4B010}"/>
              </a:ext>
            </a:extLst>
          </p:cNvPr>
          <p:cNvSpPr>
            <a:spLocks noGrp="1"/>
          </p:cNvSpPr>
          <p:nvPr/>
        </p:nvSpPr>
        <p:spPr>
          <a:xfrm>
            <a:off x="685800" y="41529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04</a:t>
            </a:r>
          </a:p>
        </p:txBody>
      </p:sp>
      <p:sp>
        <p:nvSpPr>
          <p:cNvPr id="13" name="core-point-4">
            <a:extLst>
              <a:ext uri="{FF2B5EF4-FFF2-40B4-BE49-F238E27FC236}">
                <a16:creationId xmlns:a16="http://schemas.microsoft.com/office/drawing/2014/main" id="{809AA49E-81D4-4BC9-89D4-9F80CFE4D167}"/>
              </a:ext>
            </a:extLst>
          </p:cNvPr>
          <p:cNvSpPr>
            <a:spLocks noGrp="1"/>
          </p:cNvSpPr>
          <p:nvPr/>
        </p:nvSpPr>
        <p:spPr>
          <a:xfrm>
            <a:off x="1257300" y="41243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Core: Soft iron magnetises/demagnetises readily; steel retains magnetism better.</a:t>
            </a:r>
          </a:p>
        </p:txBody>
      </p:sp>
      <p:sp>
        <p:nvSpPr>
          <p:cNvPr id="14" name="equation-panel">
            <a:extLst>
              <a:ext uri="{FF2B5EF4-FFF2-40B4-BE49-F238E27FC236}">
                <a16:creationId xmlns:a16="http://schemas.microsoft.com/office/drawing/2014/main" id="{F6A489D0-1798-478E-880A-29A3AA54BD0B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5" name="equation-label">
            <a:extLst>
              <a:ext uri="{FF2B5EF4-FFF2-40B4-BE49-F238E27FC236}">
                <a16:creationId xmlns:a16="http://schemas.microsoft.com/office/drawing/2014/main" id="{527C5DCE-5AF7-4D56-B3CC-7CE2A4AA6064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EQUATIONS TO OWN</a:t>
            </a:r>
          </a:p>
        </p:txBody>
      </p:sp>
      <p:sp>
        <p:nvSpPr>
          <p:cNvPr id="16" name="equation-expression-1">
            <a:extLst>
              <a:ext uri="{FF2B5EF4-FFF2-40B4-BE49-F238E27FC236}">
                <a16:creationId xmlns:a16="http://schemas.microsoft.com/office/drawing/2014/main" id="{A0D853EB-FF59-4E06-8802-470176CBE736}"/>
              </a:ext>
            </a:extLst>
          </p:cNvPr>
          <p:cNvSpPr>
            <a:spLocks noGrp="1"/>
          </p:cNvSpPr>
          <p:nvPr/>
        </p:nvSpPr>
        <p:spPr>
          <a:xfrm>
            <a:off x="8143875" y="2686050"/>
            <a:ext cx="3095625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CORE · No syllabus equation required</a:t>
            </a:r>
          </a:p>
        </p:txBody>
      </p:sp>
      <p:sp>
        <p:nvSpPr>
          <p:cNvPr id="17" name="equation-units-1">
            <a:extLst>
              <a:ext uri="{FF2B5EF4-FFF2-40B4-BE49-F238E27FC236}">
                <a16:creationId xmlns:a16="http://schemas.microsoft.com/office/drawing/2014/main" id="{BE6A97E3-57D6-4526-B4A9-7147BCE099DE}"/>
              </a:ext>
            </a:extLst>
          </p:cNvPr>
          <p:cNvSpPr>
            <a:spLocks noGrp="1"/>
          </p:cNvSpPr>
          <p:nvPr/>
        </p:nvSpPr>
        <p:spPr>
          <a:xfrm>
            <a:off x="8143875" y="3543300"/>
            <a:ext cx="3095625" cy="781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distance in mm/cm and compass angle in ° when measured</a:t>
            </a:r>
          </a:p>
        </p:txBody>
      </p:sp>
      <p:sp>
        <p:nvSpPr>
          <p:cNvPr id="18" name="vocabulary-label">
            <a:extLst>
              <a:ext uri="{FF2B5EF4-FFF2-40B4-BE49-F238E27FC236}">
                <a16:creationId xmlns:a16="http://schemas.microsoft.com/office/drawing/2014/main" id="{7FD14921-BF6E-436B-A1C5-E44A29567BA5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SAY IT PRECISELY</a:t>
            </a:r>
          </a:p>
        </p:txBody>
      </p:sp>
      <p:sp>
        <p:nvSpPr>
          <p:cNvPr id="19" name="vocabulary">
            <a:extLst>
              <a:ext uri="{FF2B5EF4-FFF2-40B4-BE49-F238E27FC236}">
                <a16:creationId xmlns:a16="http://schemas.microsoft.com/office/drawing/2014/main" id="{C33E6C95-49BF-404F-83D2-92E6DFB1FC4C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north pole · south pole · magnetic field · induced magnetism · soft iron · steel</a:t>
            </a:r>
          </a:p>
        </p:txBody>
      </p:sp>
    </p:spTree>
    <p:extLst>
      <p:ext uri="{BB962C8B-B14F-4D97-AF65-F5344CB8AC3E}">
        <p14:creationId xmlns:p14="http://schemas.microsoft.com/office/powerpoint/2010/main" val="2037136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F079-09B7-9E89-E10C-458B75401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55D1CBC3-B1EF-DEE4-3DED-656430863F4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F1B199A-4B76-6390-5686-171FCDF31B8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E00AD7F-4DC1-91B9-E805-DFF3C292CCC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DF3C17C-7367-D498-8711-EA87FDCCF0F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1656EC2-AEBF-8C5C-6904-B78A96E6547B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sentence: magnetism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1" name="simple-definition-label">
            <a:extLst>
              <a:ext uri="{FF2B5EF4-FFF2-40B4-BE49-F238E27FC236}">
                <a16:creationId xmlns:a16="http://schemas.microsoft.com/office/drawing/2014/main" id="{DC7A1A68-883D-8A72-C6A6-1D27A6374CA7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2" name="simple-definition">
            <a:extLst>
              <a:ext uri="{FF2B5EF4-FFF2-40B4-BE49-F238E27FC236}">
                <a16:creationId xmlns:a16="http://schemas.microsoft.com/office/drawing/2014/main" id="{0C800F05-A229-8E7C-2E01-3FA874664925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Magnetism is the behaviour of materials that pull on or push away each other without touching. Every magnet has a north and a south pole, and the space around it in which another magnet feels that force is its magnetic field.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B29144B-73CD-09E9-7BD5-6B9D741D90DC}"/>
              </a:ext>
            </a:extLst>
          </p:cNvPr>
          <p:cNvSpPr/>
          <p:nvPr/>
        </p:nvSpPr>
        <p:spPr>
          <a:xfrm>
            <a:off x="1905000" y="3890904"/>
            <a:ext cx="1143000" cy="641585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F3EFDF"/>
                </a:solidFill>
              </a:rPr>
              <a:t>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36BCC41-3E8D-F4D4-7870-6B9C2C7E8971}"/>
              </a:ext>
            </a:extLst>
          </p:cNvPr>
          <p:cNvSpPr/>
          <p:nvPr/>
        </p:nvSpPr>
        <p:spPr>
          <a:xfrm>
            <a:off x="3048000" y="3890904"/>
            <a:ext cx="1143000" cy="641585"/>
          </a:xfrm>
          <a:prstGeom prst="rect">
            <a:avLst/>
          </a:prstGeom>
          <a:solidFill>
            <a:srgbClr val="EF5C3E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F3EFDF"/>
                </a:solidFill>
              </a:rPr>
              <a:t>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31B008D-EC0A-9A74-B418-E37174D6ACAE}"/>
              </a:ext>
            </a:extLst>
          </p:cNvPr>
          <p:cNvSpPr/>
          <p:nvPr/>
        </p:nvSpPr>
        <p:spPr>
          <a:xfrm>
            <a:off x="5461000" y="3890904"/>
            <a:ext cx="1143000" cy="641585"/>
          </a:xfrm>
          <a:prstGeom prst="rect">
            <a:avLst/>
          </a:prstGeom>
          <a:solidFill>
            <a:srgbClr val="EF5C3E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F3EFDF"/>
                </a:solidFill>
              </a:rPr>
              <a:t>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5C609F4-F773-FE37-97E3-E993B203B2AC}"/>
              </a:ext>
            </a:extLst>
          </p:cNvPr>
          <p:cNvSpPr/>
          <p:nvPr/>
        </p:nvSpPr>
        <p:spPr>
          <a:xfrm>
            <a:off x="6604000" y="3890904"/>
            <a:ext cx="1143000" cy="641585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F3EFDF"/>
                </a:solidFill>
              </a:rPr>
              <a:t>S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A4A79F2-5A7A-C8F6-77F4-818FB6F33619}"/>
              </a:ext>
            </a:extLst>
          </p:cNvPr>
          <p:cNvCxnSpPr/>
          <p:nvPr/>
        </p:nvCxnSpPr>
        <p:spPr>
          <a:xfrm flipH="1">
            <a:off x="4267200" y="4211696"/>
            <a:ext cx="533400" cy="0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CE98A7D-B18C-D30F-59A8-2B73D5D76056}"/>
              </a:ext>
            </a:extLst>
          </p:cNvPr>
          <p:cNvCxnSpPr/>
          <p:nvPr/>
        </p:nvCxnSpPr>
        <p:spPr>
          <a:xfrm>
            <a:off x="4851400" y="4211696"/>
            <a:ext cx="533400" cy="0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08B66644-D780-220A-C738-1E21F45E0C8C}"/>
              </a:ext>
            </a:extLst>
          </p:cNvPr>
          <p:cNvSpPr txBox="1"/>
          <p:nvPr/>
        </p:nvSpPr>
        <p:spPr>
          <a:xfrm>
            <a:off x="7950200" y="3949229"/>
            <a:ext cx="3429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repulsion — this proves both are magnets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5EC59F2-D610-B16F-3B23-A31679A266A7}"/>
              </a:ext>
            </a:extLst>
          </p:cNvPr>
          <p:cNvSpPr/>
          <p:nvPr/>
        </p:nvSpPr>
        <p:spPr>
          <a:xfrm>
            <a:off x="1905000" y="5174074"/>
            <a:ext cx="1143000" cy="641585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F3EFDF"/>
                </a:solidFill>
              </a:rPr>
              <a:t>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339C1F3-7297-6E33-FBEA-5CA31BCE85F4}"/>
              </a:ext>
            </a:extLst>
          </p:cNvPr>
          <p:cNvSpPr/>
          <p:nvPr/>
        </p:nvSpPr>
        <p:spPr>
          <a:xfrm>
            <a:off x="3048000" y="5174074"/>
            <a:ext cx="1143000" cy="641585"/>
          </a:xfrm>
          <a:prstGeom prst="rect">
            <a:avLst/>
          </a:prstGeom>
          <a:solidFill>
            <a:srgbClr val="EF5C3E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F3EFDF"/>
                </a:solidFill>
              </a:rPr>
              <a:t>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B0E36AC-064A-936B-70AE-FD72CD7A4C68}"/>
              </a:ext>
            </a:extLst>
          </p:cNvPr>
          <p:cNvSpPr/>
          <p:nvPr/>
        </p:nvSpPr>
        <p:spPr>
          <a:xfrm>
            <a:off x="5461000" y="5174074"/>
            <a:ext cx="2286000" cy="641585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unmagnetised iron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E817108-E16C-8C65-920A-8E7A0595BCE4}"/>
              </a:ext>
            </a:extLst>
          </p:cNvPr>
          <p:cNvCxnSpPr/>
          <p:nvPr/>
        </p:nvCxnSpPr>
        <p:spPr>
          <a:xfrm>
            <a:off x="4267200" y="5494867"/>
            <a:ext cx="533400" cy="0"/>
          </a:xfrm>
          <a:prstGeom prst="line">
            <a:avLst/>
          </a:prstGeom>
          <a:ln w="3810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94C3A39-1A9A-8D24-D7BB-69C3C7D795E6}"/>
              </a:ext>
            </a:extLst>
          </p:cNvPr>
          <p:cNvCxnSpPr/>
          <p:nvPr/>
        </p:nvCxnSpPr>
        <p:spPr>
          <a:xfrm flipH="1">
            <a:off x="4851400" y="5494867"/>
            <a:ext cx="533400" cy="0"/>
          </a:xfrm>
          <a:prstGeom prst="line">
            <a:avLst/>
          </a:prstGeom>
          <a:ln w="3810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3A2DD498-1EEE-A51A-788B-633940B66E81}"/>
              </a:ext>
            </a:extLst>
          </p:cNvPr>
          <p:cNvSpPr txBox="1"/>
          <p:nvPr/>
        </p:nvSpPr>
        <p:spPr>
          <a:xfrm>
            <a:off x="7950200" y="5232400"/>
            <a:ext cx="3429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attraction — proves nothing; the iron is induced</a:t>
            </a:r>
          </a:p>
        </p:txBody>
      </p:sp>
      <p:sp>
        <p:nvSpPr>
          <p:cNvPr id="36" name="diagram-caption">
            <a:extLst>
              <a:ext uri="{FF2B5EF4-FFF2-40B4-BE49-F238E27FC236}">
                <a16:creationId xmlns:a16="http://schemas.microsoft.com/office/drawing/2014/main" id="{629BF757-1D2D-5222-5FA0-9DB990CE8673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Attraction happens with any magnetic material; only repulsion proves that the second bar is itself a magnet.</a:t>
            </a:r>
          </a:p>
        </p:txBody>
      </p:sp>
    </p:spTree>
    <p:extLst>
      <p:ext uri="{BB962C8B-B14F-4D97-AF65-F5344CB8AC3E}">
        <p14:creationId xmlns:p14="http://schemas.microsoft.com/office/powerpoint/2010/main" val="2087551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612B6F62-FC39-4D78-B826-64006DBA6DCA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208CC61B-B129-46E4-A8AE-174D8272C57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4FFAEC81-5346-4838-96B1-9ACF9AC515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5681D5D-4ADE-4761-AD63-2528CE832C5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5DC40CC-2ECC-4044-AA25-C114BB30596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Retention distinguishes temporary and permanent behaviour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E52EE120-73AB-402E-9C33-8BEA74F1929B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F400AB54-4DF5-4C9F-B23E-E1EE6C9FCA35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DDC4B87F-F32E-4159-85DA-CBA5097B6725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876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Illustrative test: (soft iron, 1), (steel, 12).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6994859B-B5C2-4B71-858E-7F2559A2AD9B}"/>
              </a:ext>
            </a:extLst>
          </p:cNvPr>
          <p:cNvSpPr>
            <a:spLocks noGrp="1"/>
          </p:cNvSpPr>
          <p:nvPr/>
        </p:nvSpPr>
        <p:spPr>
          <a:xfrm>
            <a:off x="666750" y="4953000"/>
            <a:ext cx="3143250" cy="1028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1–12 count. Axes: Material after magnetising field is removed / category; Retained paperclips / count.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B21BD567-D26A-4EFE-B5C1-D524093C0A8C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17890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DDA240CD-4B1A-4C4C-B747-C0CCB87917B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F46B4E1C-A0FE-4E4A-9A4B-03487F739A8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CA7B8F78-7E0D-4E72-91D7-490101CA6AD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FCAB277-DF80-492B-9F1A-25E13BDC032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637BD24A-ECF2-4D06-A7C0-FC0606123C0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evidence: magnet or material?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4B783160-6407-4F3B-95CD-9D8AAB64C73A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CORE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B71FB8F3-3A9C-4E88-9E73-074FC68DD8D9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568239C3-A8AA-4100-ADB9-4CDF7E1B751A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Bar A repels the north pole of a known magnet at one end. Bar B attracts both known poles. What can be concluded?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D50FBD88-F618-4862-8B03-0C9B2028B000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4A37DEAF-109D-4DC5-B23D-42B78770E87E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026366CA-F571-4382-86B5-712B7F182740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Repulsion can occur only between like poles of two magnets.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F84EA7CB-62A1-4D78-8DAA-3F0BC439A4F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E32CC8AF-957F-4BF1-8C68-FB2C367D3EF6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FA377A4A-BD9D-414F-8EA4-75069AA8EF56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Therefore A is a magnet; its tested end is north.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6BE1B482-CF6C-4BF9-86D3-260AB6A743CA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C92B7940-93B0-4998-A9BE-EFEAFD78BC7E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5476B198-BDFE-406B-879D-6397D5F4C472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Attraction to both poles is consistent with unmagnetised magnetic material, so B is not proved to be a magnet.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B0FFD82E-AD91-45C3-83EC-A31F7861E612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FF2761FA-EEBB-4B01-A631-4511E9174E93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A is definitely a magnet with a north tested end; B may be magnetic material but is not proven magnetised.</a:t>
            </a:r>
          </a:p>
        </p:txBody>
      </p:sp>
    </p:spTree>
    <p:extLst>
      <p:ext uri="{BB962C8B-B14F-4D97-AF65-F5344CB8AC3E}">
        <p14:creationId xmlns:p14="http://schemas.microsoft.com/office/powerpoint/2010/main" val="115459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F9F4C73F-05A2-4505-B182-35DFC5C3E29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2BA846B-6198-42D9-8757-C25286E57CB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0D8F7D0-F7D3-41E0-9D0D-D388900D875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1D18A8D-1F09-4E7A-970F-EB320F39A53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4.1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B85F975C-D90B-4BEB-A490-EC1A369092B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Your turn: field direction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5615E527-A458-46DF-B05B-533F68D1A5E0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CORE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EB0A4EC2-28A9-4DEE-B01A-5AC3719F41D4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46290147-4AC9-41FA-BBC3-3A27A2887481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compass north end points east at point P. State field direction at P and how to draw the field line there.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07717FE5-939F-4FA2-B6AA-C217718A41F8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607B9FE1-089B-4747-BE6B-1DD133C7F2A1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D4B5B8D6-7DCA-424D-AED4-F78BFD77C732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Direction at P is east.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89C89E97-DC16-4403-84CD-EBCCD5E613A4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98D1F04A-5951-485F-A27D-05827571A7D6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02B03A27-066B-40E0-9E30-E2558E0446B4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Draw a smooth line tangent east at P with an east-pointing arrow.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118A370D-42A8-4A1F-B2D8-F69126122315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EFB42B"/>
                </a:solidFill>
              </a:defRPr>
            </a:pPr>
            <a:r>
              <a:rPr sz="1800" b="1" i="0">
                <a:solidFill>
                  <a:srgbClr val="EFB42B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6404E143-A418-4DA9-A8F4-05575DD37700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CE41151D-1FD2-471F-8B52-CF50FDD18967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96DAC2DA-A405-4456-811C-2B82D2F5ACA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CDCA6F29-A6FA-47E9-868D-38769A8C7907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Field direction is east; the local field-line arrow points east.</a:t>
            </a:r>
          </a:p>
        </p:txBody>
      </p:sp>
    </p:spTree>
    <p:extLst>
      <p:ext uri="{BB962C8B-B14F-4D97-AF65-F5344CB8AC3E}">
        <p14:creationId xmlns:p14="http://schemas.microsoft.com/office/powerpoint/2010/main" val="844406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3C4923DA-45FE-42E8-A8D5-8CF56D67B6C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EACFD2F-E650-4394-979F-EFB58E1FB59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39BA21EB-D63C-402E-B9FF-14B45723884C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CB9691BF-5AC7-47ED-A70E-F74DA6C412D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4.1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5068E26-C701-4295-83E2-EE3E8B9BCC18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Compass-map quality control</a:t>
            </a:r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701B4A2A-B277-45F7-A03D-324A54BC6951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CLASS ACTIVITY · SUPPLEMENT · PLOT-OR-AUDIT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126B1B89-6005-44E4-A507-9E3D58789041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EFB42B"/>
                </a:solidFill>
              </a:defRPr>
            </a:pPr>
            <a:r>
              <a:rPr sz="1650" b="1" i="0">
                <a:solidFill>
                  <a:srgbClr val="EFB42B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91E63786-4BF5-4EA8-8E17-CB5E7749FF6D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bar magnet or supplied compass map • small compasses • paper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A3676CC1-101E-415D-9399-77432EA90B46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3073636B-ABC6-4028-A622-4BCD2A29D423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2F36FF83-C1CD-4CC4-A2ED-8DEF01B6A56B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Mark compass direction at a grid of points.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2B433CB4-4B5E-4E4B-95C1-3BFF86ECA455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D14427CA-869B-4750-B35A-5D9C896D04B3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68FB0157-51A6-42ED-95C5-2F10319DDDA8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Join with smooth non-crossing curves.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45AEF637-2E6B-4952-A0BB-D6710C1EE9E7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EFB42B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FC59135B-014B-4442-84BA-420D9671DE00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A0E26BBB-7EA8-4BF8-8E45-6DAF9E8C6423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Supplement: audit direction arrows and field concentration.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5B182A84-0A40-41D0-A494-749938A78E96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0D778EC1-1041-48E3-8E2A-2BDD5F7BB2CF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EFB42B"/>
                </a:solidFill>
              </a:defRPr>
            </a:pPr>
            <a:r>
              <a:rPr sz="1875" b="1" i="0">
                <a:solidFill>
                  <a:srgbClr val="EFB42B"/>
                </a:solidFill>
              </a:rPr>
              <a:t>Success check: Lines never cross, form closed patterns and point N to S outside.</a:t>
            </a:r>
          </a:p>
        </p:txBody>
      </p:sp>
    </p:spTree>
    <p:extLst>
      <p:ext uri="{BB962C8B-B14F-4D97-AF65-F5344CB8AC3E}">
        <p14:creationId xmlns:p14="http://schemas.microsoft.com/office/powerpoint/2010/main" val="727971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B4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4E2A0E59-72E5-449C-AE48-8AFE085F2A7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GROUP 4 · ELECTRICITY AND MAGNETISM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3726C2FE-CC99-4DC0-8E2C-2BF569A6CA7E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790D834-BA8D-447B-8EB3-6D9B5970FFC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FB4CE7F-2B4A-4690-8777-D2F61CBC552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CAMBRIDGE IGCSE PHYSICS 0625 · 4.1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40796859-CDCA-4190-B2E5-DD9131FBBD90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35870AED-963C-4027-97F6-08796E5C50FF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“Any attraction proves both objects are magnets.”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60867928-E0A6-45E2-BB42-92BB576DEB1A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42C9C32C-6DEB-4972-9237-39DDF9D834F9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A magnet attracts an unmagnetised magnetic material through induction; repulsion is conclusive.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15DC8248-BF4D-4797-81B0-6E8661676A9F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Attraction is friendly. Repulsion checks the identity card.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BE1D0419-CC95-467B-9F3A-FC163C44C7DE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Which observation proves the second bar is a magnet?</a:t>
            </a:r>
          </a:p>
        </p:txBody>
      </p:sp>
    </p:spTree>
    <p:extLst>
      <p:ext uri="{BB962C8B-B14F-4D97-AF65-F5344CB8AC3E}">
        <p14:creationId xmlns:p14="http://schemas.microsoft.com/office/powerpoint/2010/main" val="18080816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4164</Words>
  <Application>Microsoft Office PowerPoint</Application>
  <DocSecurity>0</DocSecurity>
  <PresentationFormat>Widescreen</PresentationFormat>
  <Paragraphs>335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2026-08-14T17:44:04Z</dcterms:created>
  <dcterms:modified xsi:type="dcterms:W3CDTF">2026-08-15T16:00:48Z</dcterms:modified>
</cp:coreProperties>
</file>