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6" r:id="rId2"/>
    <p:sldId id="257" r:id="rId3"/>
    <p:sldId id="258" r:id="rId4"/>
    <p:sldId id="268" r:id="rId5"/>
    <p:sldId id="259" r:id="rId6"/>
    <p:sldId id="260" r:id="rId7"/>
    <p:sldId id="261" r:id="rId8"/>
    <p:sldId id="262" r:id="rId9"/>
    <p:sldId id="263" r:id="rId10"/>
    <p:sldId id="264" r:id="rId11"/>
    <p:sldId id="265" r:id="rId12"/>
    <p:sldId id="266" r:id="rId13"/>
    <p:sldId id="26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1"/>
  <c:style val="2"/>
  <c:chart>
    <c:autoTitleDeleted val="1"/>
    <c:plotArea>
      <c:layout/>
      <c:scatterChart>
        <c:scatterStyle val="lineMarker"/>
        <c:varyColors val="1"/>
        <c:ser>
          <c:idx val="0"/>
          <c:order val="0"/>
          <c:tx>
            <c:v>Sample liquid</c:v>
          </c:tx>
          <c:spPr>
            <a:ln w="28575">
              <a:solidFill>
                <a:srgbClr val="F45B43"/>
              </a:solidFill>
              <a:prstDash val="solid"/>
            </a:ln>
          </c:spPr>
          <c:marker>
            <c:symbol val="circle"/>
            <c:size val="7"/>
            <c:spPr>
              <a:solidFill>
                <a:srgbClr val="F45B43"/>
              </a:solidFill>
            </c:spPr>
          </c:marker>
          <c:xVal>
            <c:numLit>
              <c:formatCode>General</c:formatCode>
              <c:ptCount val="5"/>
              <c:pt idx="0">
                <c:v>0</c:v>
              </c:pt>
              <c:pt idx="1">
                <c:v>10</c:v>
              </c:pt>
              <c:pt idx="2">
                <c:v>20</c:v>
              </c:pt>
              <c:pt idx="3">
                <c:v>30</c:v>
              </c:pt>
              <c:pt idx="4">
                <c:v>40</c:v>
              </c:pt>
            </c:numLit>
          </c:xVal>
          <c:yVal>
            <c:numLit>
              <c:formatCode>General</c:formatCode>
              <c:ptCount val="5"/>
              <c:pt idx="0">
                <c:v>0</c:v>
              </c:pt>
              <c:pt idx="1">
                <c:v>8</c:v>
              </c:pt>
              <c:pt idx="2">
                <c:v>16</c:v>
              </c:pt>
              <c:pt idx="3">
                <c:v>24</c:v>
              </c:pt>
              <c:pt idx="4">
                <c:v>32</c:v>
              </c:pt>
            </c:numLit>
          </c:yVal>
          <c:smooth val="0"/>
          <c:extLst>
            <c:ext xmlns:c16="http://schemas.microsoft.com/office/drawing/2014/chart" uri="{C3380CC4-5D6E-409C-BE32-E72D297353CC}">
              <c16:uniqueId val="{00000000-841D-454F-A4FF-CA721F1FB52D}"/>
            </c:ext>
          </c:extLst>
        </c:ser>
        <c:dLbls>
          <c:showLegendKey val="0"/>
          <c:showVal val="0"/>
          <c:showCatName val="0"/>
          <c:showSerName val="0"/>
          <c:showPercent val="0"/>
          <c:showBubbleSize val="0"/>
        </c:dLbls>
        <c:axId val="48650112"/>
        <c:axId val="48672768"/>
      </c:scatterChart>
      <c:valAx>
        <c:axId val="48672768"/>
        <c:scaling>
          <c:orientation val="minMax"/>
        </c:scaling>
        <c:delete val="0"/>
        <c:axPos val="l"/>
        <c:majorGridlines>
          <c:spPr>
            <a:ln w="9525">
              <a:solidFill>
                <a:srgbClr val="D6DED8"/>
              </a:solidFill>
              <a:prstDash val="solid"/>
            </a:ln>
          </c:spPr>
        </c:majorGridlines>
        <c:title>
          <c:tx>
            <c:rich>
              <a:bodyPr/>
              <a:lstStyle/>
              <a:p>
                <a:r>
                  <a:t>Mass / g</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275">
                <a:solidFill>
                  <a:srgbClr val="48635E"/>
                </a:solidFill>
              </a:defRPr>
            </a:pPr>
            <a:endParaRPr lang="en-US"/>
          </a:p>
        </c:txPr>
        <c:crossAx val="48650112"/>
        <c:crosses val="autoZero"/>
        <c:crossBetween val="midCat"/>
        <c:majorUnit val="10"/>
      </c:valAx>
      <c:valAx>
        <c:axId val="48650112"/>
        <c:scaling>
          <c:orientation val="minMax"/>
        </c:scaling>
        <c:delete val="0"/>
        <c:axPos val="b"/>
        <c:title>
          <c:tx>
            <c:rich>
              <a:bodyPr/>
              <a:lstStyle/>
              <a:p>
                <a:r>
                  <a:t>Volume / cm³</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275">
                <a:solidFill>
                  <a:srgbClr val="48635E"/>
                </a:solidFill>
              </a:defRPr>
            </a:pPr>
            <a:endParaRPr lang="en-US"/>
          </a:p>
        </c:txPr>
        <c:crossAx val="48672768"/>
        <c:crosses val="autoZero"/>
        <c:crossBetween val="midCat"/>
        <c:majorUnit val="10"/>
      </c:valAx>
      <c:spPr>
        <a:solidFill>
          <a:srgbClr val="FCFAF1"/>
        </a:solidFill>
        <a:ln w="0">
          <a:noFill/>
          <a:prstDash val="solid"/>
        </a:ln>
      </c:spPr>
    </c:plotArea>
    <c:plotVisOnly val="1"/>
    <c:dispBlanksAs val="zero"/>
    <c:showDLblsOverMax val="1"/>
  </c:chart>
  <c:spPr>
    <a:solidFill>
      <a:srgbClr val="FCFAF1"/>
    </a:solidFill>
    <a:ln w="0">
      <a:noFill/>
      <a:prstDash val="solid"/>
    </a:ln>
  </c:spPr>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p:cNvSpPr>
            <a:spLocks noGrp="1"/>
          </p:cNvSpPr>
          <p:nvPr>
            <p:ph type="hdr" sz="quarter"/>
          </p:nvPr>
        </p:nvSpPr>
        <p:spPr>
          <a:prstGeom prst="rect">
            <a:avLst/>
          </a:prstGeom>
        </p:spPr>
        <p:txBody>
          <a:bodyPr/>
          <a:lstStyle/>
          <a:p>
            <a:endParaRPr/>
          </a:p>
        </p:txBody>
      </p:sp>
      <p:sp>
        <p:nvSpPr>
          <p:cNvPr id="3" name="Date Placeholder"/>
          <p:cNvSpPr>
            <a:spLocks noGrp="1"/>
          </p:cNvSpPr>
          <p:nvPr>
            <p:ph type="dt" sz="quarter" idx="1"/>
          </p:nvPr>
        </p:nvSpPr>
        <p:spPr>
          <a:prstGeom prst="rect">
            <a:avLst/>
          </a:prstGeom>
        </p:spPr>
        <p:txBody>
          <a:bodyPr/>
          <a:lstStyle/>
          <a:p>
            <a:endParaRPr/>
          </a:p>
        </p:txBody>
      </p:sp>
      <p:sp>
        <p:nvSpPr>
          <p:cNvPr id="4" name="Slide Image Placeholder"/>
          <p:cNvSpPr>
            <a:spLocks noGrp="1" noRot="1" noChangeAspect="1"/>
          </p:cNvSpPr>
          <p:nvPr>
            <p:ph type="sldImg" idx="2"/>
          </p:nvPr>
        </p:nvSpPr>
        <p:spPr>
          <a:prstGeom prst="rect">
            <a:avLst/>
          </a:prstGeom>
        </p:spPr>
        <p:txBody>
          <a:bodyPr/>
          <a:lstStyle/>
          <a:p>
            <a:endParaRPr/>
          </a:p>
        </p:txBody>
      </p:sp>
      <p:sp>
        <p:nvSpPr>
          <p:cNvPr id="5" name="Notes Placeholder"/>
          <p:cNvSpPr>
            <a:spLocks noGrp="1"/>
          </p:cNvSpPr>
          <p:nvPr>
            <p:ph type="body" sz="quarter" idx="3"/>
          </p:nvPr>
        </p:nvSpPr>
        <p:spPr>
          <a:prstGeom prst="rect">
            <a:avLst/>
          </a:prstGeom>
        </p:spPr>
        <p:txBody>
          <a:bodyPr/>
          <a:lstStyle/>
          <a:p>
            <a:endParaRPr/>
          </a:p>
        </p:txBody>
      </p:sp>
      <p:sp>
        <p:nvSpPr>
          <p:cNvPr id="6" name="Footer Placeholder"/>
          <p:cNvSpPr>
            <a:spLocks noGrp="1"/>
          </p:cNvSpPr>
          <p:nvPr>
            <p:ph type="ftr" sz="quarter" idx="4"/>
          </p:nvPr>
        </p:nvSpPr>
        <p:spPr>
          <a:prstGeom prst="rect">
            <a:avLst/>
          </a:prstGeom>
        </p:spPr>
        <p:txBody>
          <a:bodyPr/>
          <a:lstStyle/>
          <a:p>
            <a:endParaRPr/>
          </a:p>
        </p:txBody>
      </p:sp>
      <p:sp>
        <p:nvSpPr>
          <p:cNvPr id="7" name="Slide Number Placeholder"/>
          <p:cNvSpPr>
            <a:spLocks noGrp="1"/>
          </p:cNvSpPr>
          <p:nvPr>
            <p:ph type="sldNum" sz="quarter" idx="5"/>
          </p:nvPr>
        </p:nvSpPr>
        <p:spPr>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https://giophysics.com/chapter-13/density-relative-density</a:t>
            </a:r>
          </a:p>
          <a:p>
            <a:r>
              <a:t>This deck uses original GioPhysics worked examples and questions; it is not a Cambridge past paper.</a:t>
            </a:r>
          </a:p>
          <a:p>
            <a:r>
              <a:t>[Visual description]</a:t>
            </a:r>
          </a:p>
          <a:p>
            <a:r>
              <a:t>A dark-green opening slide with the exact topic title “Density”, an accent ring for group 1, and a single hook question.</a:t>
            </a:r>
          </a:p>
          <a:p>
            <a:r>
              <a:t>[Teacher cue]</a:t>
            </a:r>
          </a:p>
          <a:p>
            <a:r>
              <a:t>Ask the hook question before revealing any explanation. Listen for the vocabulary students already use, then connect their answers to syllabus section 1.4.</a:t>
            </a:r>
          </a:p>
          <a:p>
            <a:r>
              <a:t>[Syllabus coverage]</a:t>
            </a:r>
          </a:p>
          <a:p>
            <a:r>
              <a:t>Define and calculate density with consistent mass/volume units.; Determine density of a regular solid from dimensions and mass.; Determine density of a liquid and an irregular solid, including displacement and uncertainty controls.; Interpret mass–volume gradient as density.</a:t>
            </a:r>
          </a:p>
          <a:p>
            <a:r>
              <a:t>[Safety]</a:t>
            </a:r>
          </a:p>
          <a:p>
            <a:r>
              <a:t>No special hazard: keep routes clear and use teacher-controlled classroom equipment.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https://giophysics.com/chapter-13/density-relative-density</a:t>
            </a:r>
          </a:p>
          <a:p>
            <a:r>
              <a:t>This deck uses original GioPhysics worked examples and questions; it is not a Cambridge past paper.</a:t>
            </a:r>
          </a:p>
          <a:p>
            <a:r>
              <a:t>[Visual description]</a:t>
            </a:r>
          </a:p>
          <a:p>
            <a:r>
              <a:t>An original 5-mark exam-style question occupies the main page, with a dark solve–pair–compare–justify sequence beside it.</a:t>
            </a:r>
          </a:p>
          <a:p>
            <a:r>
              <a:t>[Teacher cue]</a:t>
            </a:r>
          </a:p>
          <a:p>
            <a:r>
              <a:t>Give independent thinking time, then ask pairs to compare methods before answers. Listen for each command word: describe, calculate. Do not reveal the mark scheme until slide 11.</a:t>
            </a:r>
          </a:p>
          <a:p>
            <a:r>
              <a:t>[Syllabus coverage]</a:t>
            </a:r>
          </a:p>
          <a:p>
            <a:r>
              <a:t>Define and calculate density with consistent mass/volume units.; Determine density of a regular solid from dimensions and mass.; Determine density of a liquid and an irregular solid, including displacement and uncertainty controls.; Interpret mass–volume gradient as density.</a:t>
            </a:r>
          </a:p>
          <a:p>
            <a:r>
              <a:t>[Safety]</a:t>
            </a:r>
          </a:p>
          <a:p>
            <a:r>
              <a:t>No special hazard: keep routes clear and use teacher-controlled classroom equipment.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https://giophysics.com/chapter-13/density-relative-density</a:t>
            </a:r>
          </a:p>
          <a:p>
            <a:r>
              <a:t>This deck uses original GioPhysics worked examples and questions; it is not a Cambridge past paper.</a:t>
            </a:r>
          </a:p>
          <a:p>
            <a:r>
              <a:t>[Visual description]</a:t>
            </a:r>
          </a:p>
          <a:p>
            <a:r>
              <a:t>Five numbered mark-scheme ideas are arranged in two readable columns, followed by a dark pair-improvement challenge.</a:t>
            </a:r>
          </a:p>
          <a:p>
            <a:r>
              <a:t>[Teacher cue]</a:t>
            </a:r>
          </a:p>
          <a:p>
            <a:r>
              <a:t>Reveal one numbered marking point at a time. Ask students to locate matching evidence in their own answer, explain missing reasoning and improve one line before counting marks.</a:t>
            </a:r>
          </a:p>
          <a:p>
            <a:r>
              <a:t>[Syllabus coverage]</a:t>
            </a:r>
          </a:p>
          <a:p>
            <a:r>
              <a:t>Define and calculate density with consistent mass/volume units.; Determine density of a regular solid from dimensions and mass.; Determine density of a liquid and an irregular solid, including displacement and uncertainty controls.; Interpret mass–volume gradient as density.</a:t>
            </a:r>
          </a:p>
          <a:p>
            <a:r>
              <a:t>[Safety]</a:t>
            </a:r>
          </a:p>
          <a:p>
            <a:r>
              <a:t>No special hazard: keep routes clear and use teacher-controlled classroom equipment.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https://giophysics.com/chapter-13/density-relative-density</a:t>
            </a:r>
          </a:p>
          <a:p>
            <a:r>
              <a:t>This deck uses original GioPhysics worked examples and questions; it is not a Cambridge past paper.</a:t>
            </a:r>
          </a:p>
          <a:p>
            <a:r>
              <a:t>[Visual description]</a:t>
            </a:r>
          </a:p>
          <a:p>
            <a:r>
              <a:t>A four-question final quiz is presented in two columns. Each question has four editable answer choices and space for independent reasoning.</a:t>
            </a:r>
          </a:p>
          <a:p>
            <a:r>
              <a:t>[Teacher cue]</a:t>
            </a:r>
          </a:p>
          <a:p>
            <a:r>
              <a:t>Run the quiz independently first. Ask students to commit to all four answers, then compare only the question they found hardest. Do not reveal solutions until slide 13.</a:t>
            </a:r>
          </a:p>
          <a:p>
            <a:r>
              <a:t>[Syllabus coverage]</a:t>
            </a:r>
          </a:p>
          <a:p>
            <a:r>
              <a:t>Define and calculate density with consistent mass/volume units.; Determine density of a regular solid from dimensions and mass.; Determine density of a liquid and an irregular solid, including displacement and uncertainty controls.; Interpret mass–volume gradient as density.</a:t>
            </a:r>
          </a:p>
          <a:p>
            <a:r>
              <a:t>[Safety]</a:t>
            </a:r>
          </a:p>
          <a:p>
            <a:r>
              <a:t>No special hazard: keep routes clear and use teacher-controlled classroom equipment.</a:t>
            </a:r>
          </a:p>
          <a:p>
            <a:r>
              <a:t>[Final quiz] Four original retrieval and application questions. Require at least one spoken or written justification before the answer reveal.</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https://giophysics.com/chapter-13/density-relative-density</a:t>
            </a:r>
          </a:p>
          <a:p>
            <a:r>
              <a:t>This deck uses original GioPhysics worked examples and questions; it is not a Cambridge past paper.</a:t>
            </a:r>
          </a:p>
          <a:p>
            <a:r>
              <a:t>[Visual description]</a:t>
            </a:r>
          </a:p>
          <a:p>
            <a:r>
              <a:t>Four numbered quiz answers appear as horizontal rows on a dark background, each pairing the correct answer with a concise reason and ending with an exit ticket.</a:t>
            </a:r>
          </a:p>
          <a:p>
            <a:r>
              <a:t>[Teacher cue]</a:t>
            </a:r>
          </a:p>
          <a:p>
            <a:r>
              <a:t>Reveal answers one at a time. Ask for the reason before reading it, then invite students to correct in a different colour and complete the one-sentence exit ticket.</a:t>
            </a:r>
          </a:p>
          <a:p>
            <a:r>
              <a:t>[Syllabus coverage]</a:t>
            </a:r>
          </a:p>
          <a:p>
            <a:r>
              <a:t>Define and calculate density with consistent mass/volume units.; Determine density of a regular solid from dimensions and mass.; Determine density of a liquid and an irregular solid, including displacement and uncertainty controls.; Interpret mass–volume gradient as density.</a:t>
            </a:r>
          </a:p>
          <a:p>
            <a:r>
              <a:t>[Safety]</a:t>
            </a:r>
          </a:p>
          <a:p>
            <a:r>
              <a:t>No special hazard: keep routes clear and use teacher-controlled classroom equipment.</a:t>
            </a:r>
          </a:p>
          <a:p>
            <a:r>
              <a:t>[Quiz answers] 1. m/V — Density is mass per volume. 2. 2 — 40/20 = 2 g/cm³. 3. displacement — Displaced liquid volume equals submerged object volume. 4. density — Gradient = Δm/ΔV.</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https://giophysics.com/chapter-13/density-relative-density</a:t>
            </a:r>
          </a:p>
          <a:p>
            <a:r>
              <a:t>This deck uses original GioPhysics worked examples and questions; it is not a Cambridge past paper.</a:t>
            </a:r>
          </a:p>
          <a:p>
            <a:r>
              <a:t>[Visual description]</a:t>
            </a:r>
          </a:p>
          <a:p>
            <a:r>
              <a:t>Three large numbered retrieval questions run down the slide, followed by a mini-whiteboard challenge. No answers are visible on this slide.</a:t>
            </a:r>
          </a:p>
          <a:p>
            <a:r>
              <a:t>[Teacher cue]</a:t>
            </a:r>
          </a:p>
          <a:p>
            <a:r>
              <a:t>Allow silent think time first. Ask for answers without confirming immediately; invite a partner to explain or challenge each response before the reveal later in the lesson.</a:t>
            </a:r>
          </a:p>
          <a:p>
            <a:r>
              <a:t>[Syllabus coverage]</a:t>
            </a:r>
          </a:p>
          <a:p>
            <a:r>
              <a:t>Define and calculate density with consistent mass/volume units.; Determine density of a regular solid from dimensions and mass.; Determine density of a liquid and an irregular solid, including displacement and uncertainty controls.; Interpret mass–volume gradient as density.</a:t>
            </a:r>
          </a:p>
          <a:p>
            <a:r>
              <a:t>[Safety]</a:t>
            </a:r>
          </a:p>
          <a:p>
            <a:r>
              <a:t>No special hazard: keep routes clear and use teacher-controlled classroom equipment.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https://giophysics.com/chapter-13/density-relative-density</a:t>
            </a:r>
          </a:p>
          <a:p>
            <a:r>
              <a:t>This deck uses original GioPhysics worked examples and questions; it is not a Cambridge past paper.</a:t>
            </a:r>
          </a:p>
          <a:p>
            <a:r>
              <a:t>[Visual description]</a:t>
            </a:r>
          </a:p>
          <a:p>
            <a:r>
              <a:t>Five concise syllabus ideas form a vertical sequence on the left. An editable dark equation panel and vocabulary rail sit on the right.</a:t>
            </a:r>
          </a:p>
          <a:p>
            <a:r>
              <a:t>[Teacher cue]</a:t>
            </a:r>
          </a:p>
          <a:p>
            <a:r>
              <a:t>Explain one core idea at a time. Ask students to restate each idea using one vocabulary word, then reveal the relevant equation only after its variables are named.</a:t>
            </a:r>
          </a:p>
          <a:p>
            <a:r>
              <a:t>[Syllabus coverage]</a:t>
            </a:r>
          </a:p>
          <a:p>
            <a:r>
              <a:t>Define and calculate density with consistent mass/volume units.; Determine density of a regular solid from dimensions and mass.; Determine density of a liquid and an irregular solid, including displacement and uncertainty controls.; Interpret mass–volume gradient as density.</a:t>
            </a:r>
          </a:p>
          <a:p>
            <a:r>
              <a:t>[Safety]</a:t>
            </a:r>
          </a:p>
          <a:p>
            <a:r>
              <a:t>No special hazard: keep routes clear and use teacher-controlled classroom equipment.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0A7F96-E56D-83C0-C4FC-28AB0D5DE6E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89E73F-BA6C-B2BD-FD37-7F62E68F04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D37FEF6-E202-2E58-CC31-A3C72A0E70FE}"/>
              </a:ext>
            </a:extLst>
          </p:cNvPr>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https://giophysics.com/chapter-13/density-relative-density</a:t>
            </a:r>
          </a:p>
          <a:p>
            <a:r>
              <a:t>This deck uses original GioPhysics worked examples and questions; it is not a Cambridge past paper.</a:t>
            </a:r>
          </a:p>
          <a:p>
            <a:r>
              <a:t>[Visual description]</a:t>
            </a:r>
          </a:p>
          <a:p>
            <a:r>
              <a:t>The simple definition is stated in one sentence across the top of the slide. Below it a drawn diagram is labelled equal volumes: 10 cm³ each, cork, lead, same V, 2.4 g → 0.24 g/cm³, 113 g → 11.3 g/cm³, ρ = m/V. A caption reads: Volume is held identical, so every difference in mass here is purely a difference in density.</a:t>
            </a:r>
          </a:p>
          <a:p>
            <a:r>
              <a:t>[Teacher cue]</a:t>
            </a:r>
          </a:p>
          <a:p>
            <a:r>
              <a:t>Explain one core idea at a time. Ask students to restate each idea using one vocabulary word, then reveal the relevant equation only after its variables are named.</a:t>
            </a:r>
          </a:p>
          <a:p>
            <a:r>
              <a:t>[Syllabus coverage]</a:t>
            </a:r>
          </a:p>
          <a:p>
            <a:r>
              <a:t>Define and calculate density with consistent mass/volume units.; Determine density of a regular solid from dimensions and mass.; Determine density of a liquid and an irregular solid, including displacement and uncertainty controls.; Interpret mass–volume gradient as density.</a:t>
            </a:r>
          </a:p>
          <a:p>
            <a:r>
              <a:t>[Safety]</a:t>
            </a:r>
          </a:p>
          <a:p>
            <a:r>
              <a:t>No special hazard: keep routes clear and use teacher-controlled classroom equipment.</a:t>
            </a:r>
          </a:p>
        </p:txBody>
      </p:sp>
      <p:sp>
        <p:nvSpPr>
          <p:cNvPr id="4" name="Slide Number Placeholder 3">
            <a:extLst>
              <a:ext uri="{FF2B5EF4-FFF2-40B4-BE49-F238E27FC236}">
                <a16:creationId xmlns:a16="http://schemas.microsoft.com/office/drawing/2014/main" id="{19DFFD32-380C-48C8-702E-63F55A16B887}"/>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26580891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https://giophysics.com/chapter-13/density-relative-density</a:t>
            </a:r>
          </a:p>
          <a:p>
            <a:r>
              <a:t>This deck uses original GioPhysics worked examples and questions; it is not a Cambridge past paper.</a:t>
            </a:r>
          </a:p>
          <a:p>
            <a:r>
              <a:t>[Visual description]</a:t>
            </a:r>
          </a:p>
          <a:p>
            <a:r>
              <a:t>An editable line chart plots Mass in g against Volume in cm³; Volume remains in cm³; Mass remains in g. The left rail states the original data and scale so the graph remains accessible without colour.</a:t>
            </a:r>
          </a:p>
          <a:p>
            <a:r>
              <a:t>[Teacher cue]</a:t>
            </a:r>
          </a:p>
          <a:p>
            <a:r>
              <a:t>Ask for a silent prediction before showing the plotted relationship. Then select the native chart, edit one data value and ask which physical quantity and conclusion must change. Illustrative exact data chosen to make the gradient relationship visible.</a:t>
            </a:r>
          </a:p>
          <a:p>
            <a:r>
              <a:t>[Syllabus coverage]</a:t>
            </a:r>
          </a:p>
          <a:p>
            <a:r>
              <a:t>Define and calculate density with consistent mass/volume units.; Determine density of a regular solid from dimensions and mass.; Determine density of a liquid and an irregular solid, including displacement and uncertainty controls.; Interpret mass–volume gradient as density.</a:t>
            </a:r>
          </a:p>
          <a:p>
            <a:r>
              <a:t>[Safety]</a:t>
            </a:r>
          </a:p>
          <a:p>
            <a:r>
              <a:t>No special hazard: keep routes clear and use teacher-controlled classroom equipment.</a:t>
            </a:r>
          </a:p>
          <a:p>
            <a:r>
              <a:t>[Quantitative visual] Values: Sample liquid: (0, 0), (10, 8), (20, 16), (30, 24), (40, 32). Data: illustrative lesson data. Scale: 0 to 32 g.</a:t>
            </a:r>
          </a:p>
          <a:p>
            <a:r>
              <a:t>Units: x uses cm³; y uses grams.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https://giophysics.com/chapter-13/density-relative-density</a:t>
            </a:r>
          </a:p>
          <a:p>
            <a:r>
              <a:t>This deck uses original GioPhysics worked examples and questions; it is not a Cambridge past paper.</a:t>
            </a:r>
          </a:p>
          <a:p>
            <a:r>
              <a:t>[Visual description]</a:t>
            </a:r>
          </a:p>
          <a:p>
            <a:r>
              <a:t>A large problem statement is followed by three editable Step 1–3 reasoning lines and a high-contrast answer band.</a:t>
            </a:r>
          </a:p>
          <a:p>
            <a:r>
              <a:t>[Teacher cue]</a:t>
            </a:r>
          </a:p>
          <a:p>
            <a:r>
              <a:t>Model the reasoning aloud, then ask students to explain why each operation is valid. Pause before the answer and listen for unit or substitution errors.</a:t>
            </a:r>
          </a:p>
          <a:p>
            <a:r>
              <a:t>[Syllabus coverage]</a:t>
            </a:r>
          </a:p>
          <a:p>
            <a:r>
              <a:t>Define and calculate density with consistent mass/volume units.; Determine density of a regular solid from dimensions and mass.; Determine density of a liquid and an irregular solid, including displacement and uncertainty controls.; Interpret mass–volume gradient as density.</a:t>
            </a:r>
          </a:p>
          <a:p>
            <a:r>
              <a:t>[Safety]</a:t>
            </a:r>
          </a:p>
          <a:p>
            <a:r>
              <a:t>No special hazard: keep routes clear and use teacher-controlled classroom equipment.</a:t>
            </a:r>
          </a:p>
          <a:p>
            <a:r>
              <a:t>[Worked problem] Steps: 1) Volume = 6.0 × 5.0 × 4.0 = 120 cm³. 2) ρ = m/V. 3) ρ = 540/120. Answer: ρ = 4.5 g/cm³.</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https://giophysics.com/chapter-13/density-relative-density</a:t>
            </a:r>
          </a:p>
          <a:p>
            <a:r>
              <a:t>This deck uses original GioPhysics worked examples and questions; it is not a Cambridge past paper.</a:t>
            </a:r>
          </a:p>
          <a:p>
            <a:r>
              <a:t>[Visual description]</a:t>
            </a:r>
          </a:p>
          <a:p>
            <a:r>
              <a:t>A large problem statement is followed by three editable Step 1–3 reasoning lines and a high-contrast answer band.</a:t>
            </a:r>
          </a:p>
          <a:p>
            <a:r>
              <a:t>[Teacher cue]</a:t>
            </a:r>
          </a:p>
          <a:p>
            <a:r>
              <a:t>Ask students to solve each line on mini-whiteboards before you explain and reveal the next step. Compare units and methods, not only final numbers.</a:t>
            </a:r>
          </a:p>
          <a:p>
            <a:r>
              <a:t>[Syllabus coverage]</a:t>
            </a:r>
          </a:p>
          <a:p>
            <a:r>
              <a:t>Define and calculate density with consistent mass/volume units.; Determine density of a regular solid from dimensions and mass.; Determine density of a liquid and an irregular solid, including displacement and uncertainty controls.; Interpret mass–volume gradient as density.</a:t>
            </a:r>
          </a:p>
          <a:p>
            <a:r>
              <a:t>[Safety]</a:t>
            </a:r>
          </a:p>
          <a:p>
            <a:r>
              <a:t>No special hazard: keep routes clear and use teacher-controlled classroom equipment.</a:t>
            </a:r>
          </a:p>
          <a:p>
            <a:r>
              <a:t>[Worked problem] Steps: 1) V = 77 − 45 = 32 cm³. 2) ρ = 96/32. 3) Check the direction, significant figures and physical meaning of the result. Answer: ρ = 3.0 g/cm³.</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https://giophysics.com/chapter-13/density-relative-density</a:t>
            </a:r>
          </a:p>
          <a:p>
            <a:r>
              <a:t>This deck uses original GioPhysics worked examples and questions; it is not a Cambridge past paper.</a:t>
            </a:r>
          </a:p>
          <a:p>
            <a:r>
              <a:t>[Visual description]</a:t>
            </a:r>
          </a:p>
          <a:p>
            <a:r>
              <a:t>A dark activity slide shows required materials on the left, three large numbered instructions on the right and a success criterion at the bottom.</a:t>
            </a:r>
          </a:p>
          <a:p>
            <a:r>
              <a:t>[Teacher cue]</a:t>
            </a:r>
          </a:p>
          <a:p>
            <a:r>
              <a:t>Explain the success check before starting. Circulate, listen for misconceptions and ask pairs to compare evidence. Stop the activity with enough time for one group to model a strong answer.</a:t>
            </a:r>
          </a:p>
          <a:p>
            <a:r>
              <a:t>[Syllabus coverage]</a:t>
            </a:r>
          </a:p>
          <a:p>
            <a:r>
              <a:t>Define and calculate density with consistent mass/volume units.; Determine density of a regular solid from dimensions and mass.; Determine density of a liquid and an irregular solid, including displacement and uncertainty controls.; Interpret mass–volume gradient as density.</a:t>
            </a:r>
          </a:p>
          <a:p>
            <a:r>
              <a:t>[Safety]</a:t>
            </a:r>
          </a:p>
          <a:p>
            <a:r>
              <a:t>No special hazard: keep routes clear and use teacher-controlled classroom equipment.</a:t>
            </a:r>
          </a:p>
          <a:p>
            <a:r>
              <a:t>[Safety] No special hazard: keep routes clear and use teacher-controlled classroom equipment.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https://giophysics.com/chapter-13/density-relative-density</a:t>
            </a:r>
          </a:p>
          <a:p>
            <a:r>
              <a:t>This deck uses original GioPhysics worked examples and questions; it is not a Cambridge past paper.</a:t>
            </a:r>
          </a:p>
          <a:p>
            <a:r>
              <a:t>[Visual description]</a:t>
            </a:r>
          </a:p>
          <a:p>
            <a:r>
              <a:t>A full accent-colour slide contrasts one large misconception with a dark correction band, a classroom-safe joke and a mini-whiteboard check.</a:t>
            </a:r>
          </a:p>
          <a:p>
            <a:r>
              <a:t>[Teacher cue]</a:t>
            </a:r>
          </a:p>
          <a:p>
            <a:r>
              <a:t>Ask students to vote true or false before reading the correction. Invite one pair to explain the trap, then use the humorous line as a memory cue rather than as the scientific explanation.</a:t>
            </a:r>
          </a:p>
          <a:p>
            <a:r>
              <a:t>[Syllabus coverage]</a:t>
            </a:r>
          </a:p>
          <a:p>
            <a:r>
              <a:t>Define and calculate density with consistent mass/volume units.; Determine density of a regular solid from dimensions and mass.; Determine density of a liquid and an irregular solid, including displacement and uncertainty controls.; Interpret mass–volume gradient as density.</a:t>
            </a:r>
          </a:p>
          <a:p>
            <a:r>
              <a:t>[Safety]</a:t>
            </a:r>
          </a:p>
          <a:p>
            <a:r>
              <a:t>No special hazard: keep routes clear and use teacher-controlled classroom equipment.</a:t>
            </a:r>
          </a:p>
          <a:p>
            <a:r>
              <a:t>[Humor] A sofa can outweigh a gold ring without winning the density contest.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ster">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a:lnSpc>
          <a:spcPct val="90000"/>
        </a:lnSpc>
        <a:spcBef>
          <a:spcPts val="0"/>
        </a:spcBef>
        <a:buNone/>
        <a:defRPr sz="4400">
          <a:solidFill>
            <a:schemeClr val="tx1"/>
          </a:solidFill>
          <a:latin typeface="+mj-lt"/>
          <a:ea typeface="+mj-lt"/>
          <a:cs typeface="+mj-lt"/>
        </a:defRPr>
      </a:lvl1pPr>
    </p:titleStyle>
    <p:bodyStyle>
      <a:lvl1pPr marL="228600" indent="-228600" algn="l">
        <a:lnSpc>
          <a:spcPct val="90000"/>
        </a:lnSpc>
        <a:spcBef>
          <a:spcPts val="1000"/>
        </a:spcBef>
        <a:buChar char="•"/>
        <a:defRPr sz="2800">
          <a:solidFill>
            <a:schemeClr val="tx1"/>
          </a:solidFill>
          <a:latin typeface="+mn-lt"/>
          <a:ea typeface="+mn-lt"/>
          <a:cs typeface="+mn-lt"/>
        </a:defRPr>
      </a:lvl1pPr>
      <a:lvl2pPr marL="685800" indent="-228600" algn="l">
        <a:lnSpc>
          <a:spcPct val="90000"/>
        </a:lnSpc>
        <a:spcBef>
          <a:spcPts val="500"/>
        </a:spcBef>
        <a:buChar char="•"/>
        <a:defRPr sz="2400">
          <a:solidFill>
            <a:schemeClr val="tx1"/>
          </a:solidFill>
          <a:latin typeface="+mn-lt"/>
          <a:ea typeface="+mn-lt"/>
          <a:cs typeface="+mn-lt"/>
        </a:defRPr>
      </a:lvl2pPr>
      <a:lvl3pPr marL="1143000" indent="-228600" algn="l">
        <a:lnSpc>
          <a:spcPct val="90000"/>
        </a:lnSpc>
        <a:spcBef>
          <a:spcPts val="500"/>
        </a:spcBef>
        <a:buChar char="•"/>
        <a:defRPr sz="2000">
          <a:solidFill>
            <a:schemeClr val="tx1"/>
          </a:solidFill>
          <a:latin typeface="+mn-lt"/>
          <a:ea typeface="+mn-lt"/>
          <a:cs typeface="+mn-lt"/>
        </a:defRPr>
      </a:lvl3pPr>
      <a:lvl4pPr marL="1600200" indent="-228600" algn="l">
        <a:lnSpc>
          <a:spcPct val="90000"/>
        </a:lnSpc>
        <a:spcBef>
          <a:spcPts val="500"/>
        </a:spcBef>
        <a:buChar char="•"/>
        <a:defRPr sz="1800">
          <a:solidFill>
            <a:schemeClr val="tx1"/>
          </a:solidFill>
          <a:latin typeface="+mn-lt"/>
          <a:ea typeface="+mn-lt"/>
          <a:cs typeface="+mn-lt"/>
        </a:defRPr>
      </a:lvl4pPr>
      <a:lvl5pPr marL="2057400" indent="-228600" algn="l">
        <a:lnSpc>
          <a:spcPct val="90000"/>
        </a:lnSpc>
        <a:spcBef>
          <a:spcPts val="500"/>
        </a:spcBef>
        <a:buChar char="•"/>
        <a:defRPr sz="1800">
          <a:solidFill>
            <a:schemeClr val="tx1"/>
          </a:solidFill>
          <a:latin typeface="+mn-lt"/>
          <a:ea typeface="+mn-lt"/>
          <a:cs typeface="+mn-lt"/>
        </a:defRPr>
      </a:lvl5pPr>
      <a:lvl6pPr marL="2514600" indent="-228600" algn="l">
        <a:lnSpc>
          <a:spcPct val="90000"/>
        </a:lnSpc>
        <a:spcBef>
          <a:spcPts val="500"/>
        </a:spcBef>
        <a:buChar char="•"/>
        <a:defRPr sz="1800">
          <a:solidFill>
            <a:schemeClr val="tx1"/>
          </a:solidFill>
          <a:latin typeface="+mn-lt"/>
          <a:ea typeface="+mn-lt"/>
          <a:cs typeface="+mn-lt"/>
        </a:defRPr>
      </a:lvl6pPr>
      <a:lvl7pPr marL="2971800" indent="-228600" algn="l">
        <a:lnSpc>
          <a:spcPct val="90000"/>
        </a:lnSpc>
        <a:spcBef>
          <a:spcPts val="500"/>
        </a:spcBef>
        <a:buChar char="•"/>
        <a:defRPr sz="1800">
          <a:solidFill>
            <a:schemeClr val="tx1"/>
          </a:solidFill>
          <a:latin typeface="+mn-lt"/>
          <a:ea typeface="+mn-lt"/>
          <a:cs typeface="+mn-lt"/>
        </a:defRPr>
      </a:lvl7pPr>
      <a:lvl8pPr marL="3429000" indent="-228600" algn="l">
        <a:lnSpc>
          <a:spcPct val="90000"/>
        </a:lnSpc>
        <a:spcBef>
          <a:spcPts val="500"/>
        </a:spcBef>
        <a:buChar char="•"/>
        <a:defRPr sz="1800">
          <a:solidFill>
            <a:schemeClr val="tx1"/>
          </a:solidFill>
          <a:latin typeface="+mn-lt"/>
          <a:ea typeface="+mn-lt"/>
          <a:cs typeface="+mn-lt"/>
        </a:defRPr>
      </a:lvl8pPr>
      <a:lvl9pPr marL="3886200" indent="-228600" algn="l">
        <a:lnSpc>
          <a:spcPct val="90000"/>
        </a:lnSpc>
        <a:spcBef>
          <a:spcPts val="500"/>
        </a:spcBef>
        <a:buChar char="•"/>
        <a:defRPr sz="1800">
          <a:solidFill>
            <a:schemeClr val="tx1"/>
          </a:solidFill>
          <a:latin typeface="+mn-lt"/>
          <a:ea typeface="+mn-lt"/>
          <a:cs typeface="+mn-lt"/>
        </a:defRPr>
      </a:lvl9pPr>
    </p:bodyStyle>
    <p:otherStyle>
      <a:lvl1pPr marL="0" algn="l">
        <a:buNone/>
        <a:defRPr sz="1800">
          <a:solidFill>
            <a:schemeClr val="tx1"/>
          </a:solidFill>
          <a:latin typeface="+mn-lt"/>
          <a:ea typeface="+mn-lt"/>
          <a:cs typeface="+mn-lt"/>
        </a:defRPr>
      </a:lvl1pPr>
      <a:lvl2pPr marL="457200" algn="l">
        <a:buNone/>
        <a:defRPr sz="1800">
          <a:solidFill>
            <a:schemeClr val="tx1"/>
          </a:solidFill>
          <a:latin typeface="+mn-lt"/>
          <a:ea typeface="+mn-lt"/>
          <a:cs typeface="+mn-lt"/>
        </a:defRPr>
      </a:lvl2pPr>
      <a:lvl3pPr marL="914400" algn="l">
        <a:buNone/>
        <a:defRPr sz="1800">
          <a:solidFill>
            <a:schemeClr val="tx1"/>
          </a:solidFill>
          <a:latin typeface="+mn-lt"/>
          <a:ea typeface="+mn-lt"/>
          <a:cs typeface="+mn-lt"/>
        </a:defRPr>
      </a:lvl3pPr>
      <a:lvl4pPr marL="1371600" algn="l">
        <a:buNone/>
        <a:defRPr sz="1800">
          <a:solidFill>
            <a:schemeClr val="tx1"/>
          </a:solidFill>
          <a:latin typeface="+mn-lt"/>
          <a:ea typeface="+mn-lt"/>
          <a:cs typeface="+mn-lt"/>
        </a:defRPr>
      </a:lvl4pPr>
      <a:lvl5pPr marL="1828800" algn="l">
        <a:buNone/>
        <a:defRPr sz="1800">
          <a:solidFill>
            <a:schemeClr val="tx1"/>
          </a:solidFill>
          <a:latin typeface="+mn-lt"/>
          <a:ea typeface="+mn-lt"/>
          <a:cs typeface="+mn-lt"/>
        </a:defRPr>
      </a:lvl5pPr>
      <a:lvl6pPr marL="2286000" algn="l">
        <a:buNone/>
        <a:defRPr sz="1800">
          <a:solidFill>
            <a:schemeClr val="tx1"/>
          </a:solidFill>
          <a:latin typeface="+mn-lt"/>
          <a:ea typeface="+mn-lt"/>
          <a:cs typeface="+mn-lt"/>
        </a:defRPr>
      </a:lvl6pPr>
      <a:lvl7pPr marL="2743200" algn="l">
        <a:buNone/>
        <a:defRPr sz="1800">
          <a:solidFill>
            <a:schemeClr val="tx1"/>
          </a:solidFill>
          <a:latin typeface="+mn-lt"/>
          <a:ea typeface="+mn-lt"/>
          <a:cs typeface="+mn-lt"/>
        </a:defRPr>
      </a:lvl7pPr>
      <a:lvl8pPr marL="3200400" algn="l">
        <a:buNone/>
        <a:defRPr sz="1800">
          <a:solidFill>
            <a:schemeClr val="tx1"/>
          </a:solidFill>
          <a:latin typeface="+mn-lt"/>
          <a:ea typeface="+mn-lt"/>
          <a:cs typeface="+mn-lt"/>
        </a:defRPr>
      </a:lvl8pPr>
      <a:lvl9pPr marL="3657600" algn="l">
        <a:buNone/>
        <a:defRPr sz="1800">
          <a:solidFill>
            <a:schemeClr val="tx1"/>
          </a:solidFill>
          <a:latin typeface="+mn-lt"/>
          <a:ea typeface="+mn-lt"/>
          <a:cs typeface="+mn-l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13" name="accent-rail">
            <a:extLst>
              <a:ext uri="{FF2B5EF4-FFF2-40B4-BE49-F238E27FC236}">
                <a16:creationId xmlns:a16="http://schemas.microsoft.com/office/drawing/2014/main" id="{72D48D95-7322-4759-92FA-A258DE968DCB}"/>
              </a:ext>
            </a:extLst>
          </p:cNvPr>
          <p:cNvSpPr>
            <a:spLocks noGrp="1"/>
          </p:cNvSpPr>
          <p:nvPr/>
        </p:nvSpPr>
        <p:spPr>
          <a:xfrm>
            <a:off x="0" y="0"/>
            <a:ext cx="171450" cy="6858000"/>
          </a:xfrm>
          <a:prstGeom prst="rect">
            <a:avLst/>
          </a:prstGeom>
          <a:solidFill>
            <a:srgbClr val="F45B43"/>
          </a:solidFill>
          <a:ln w="0">
            <a:noFill/>
            <a:prstDash val="solid"/>
          </a:ln>
        </p:spPr>
      </p:sp>
      <p:sp>
        <p:nvSpPr>
          <p:cNvPr id="2" name="title-eyebrow">
            <a:extLst>
              <a:ext uri="{FF2B5EF4-FFF2-40B4-BE49-F238E27FC236}">
                <a16:creationId xmlns:a16="http://schemas.microsoft.com/office/drawing/2014/main" id="{A1C82149-3203-45E8-9653-43E175FFB454}"/>
              </a:ext>
            </a:extLst>
          </p:cNvPr>
          <p:cNvSpPr>
            <a:spLocks noGrp="1"/>
          </p:cNvSpPr>
          <p:nvPr/>
        </p:nvSpPr>
        <p:spPr>
          <a:xfrm>
            <a:off x="666750" y="523875"/>
            <a:ext cx="8096250" cy="36195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CAMBRIDGE IGCSE PHYSICS 0625 · SYLLABUS 1.4</a:t>
            </a:r>
          </a:p>
        </p:txBody>
      </p:sp>
      <p:sp>
        <p:nvSpPr>
          <p:cNvPr id="3" name="topic-title">
            <a:extLst>
              <a:ext uri="{FF2B5EF4-FFF2-40B4-BE49-F238E27FC236}">
                <a16:creationId xmlns:a16="http://schemas.microsoft.com/office/drawing/2014/main" id="{AFBB689D-C6BF-431D-B27B-639DE7E78571}"/>
              </a:ext>
            </a:extLst>
          </p:cNvPr>
          <p:cNvSpPr>
            <a:spLocks noGrp="1"/>
          </p:cNvSpPr>
          <p:nvPr/>
        </p:nvSpPr>
        <p:spPr>
          <a:xfrm>
            <a:off x="666750" y="1143000"/>
            <a:ext cx="8001000" cy="2190750"/>
          </a:xfrm>
          <a:prstGeom prst="rect">
            <a:avLst/>
          </a:prstGeom>
          <a:noFill/>
          <a:ln w="0">
            <a:noFill/>
            <a:prstDash val="solid"/>
          </a:ln>
        </p:spPr>
        <p:txBody>
          <a:bodyPr/>
          <a:lstStyle/>
          <a:p>
            <a:pPr algn="l">
              <a:defRPr sz="5400" b="1" i="0">
                <a:solidFill>
                  <a:srgbClr val="F4F0E2"/>
                </a:solidFill>
              </a:defRPr>
            </a:pPr>
            <a:r>
              <a:rPr sz="5400" b="1" i="0">
                <a:solidFill>
                  <a:srgbClr val="F4F0E2"/>
                </a:solidFill>
              </a:rPr>
              <a:t>Density</a:t>
            </a:r>
          </a:p>
        </p:txBody>
      </p:sp>
      <p:sp>
        <p:nvSpPr>
          <p:cNvPr id="4" name="lesson-title">
            <a:extLst>
              <a:ext uri="{FF2B5EF4-FFF2-40B4-BE49-F238E27FC236}">
                <a16:creationId xmlns:a16="http://schemas.microsoft.com/office/drawing/2014/main" id="{9A0EC4B8-3891-4FCA-BABA-9F5BC7D0FA30}"/>
              </a:ext>
            </a:extLst>
          </p:cNvPr>
          <p:cNvSpPr>
            <a:spLocks noGrp="1"/>
          </p:cNvSpPr>
          <p:nvPr/>
        </p:nvSpPr>
        <p:spPr>
          <a:xfrm>
            <a:off x="666750" y="3571875"/>
            <a:ext cx="8001000" cy="495300"/>
          </a:xfrm>
          <a:prstGeom prst="rect">
            <a:avLst/>
          </a:prstGeom>
          <a:noFill/>
          <a:ln w="0">
            <a:noFill/>
            <a:prstDash val="solid"/>
          </a:ln>
        </p:spPr>
        <p:txBody>
          <a:bodyPr/>
          <a:lstStyle/>
          <a:p>
            <a:pPr algn="l">
              <a:defRPr sz="2850" b="1" i="0">
                <a:solidFill>
                  <a:srgbClr val="F45B43"/>
                </a:solidFill>
              </a:defRPr>
            </a:pPr>
            <a:r>
              <a:rPr sz="2850" b="1" i="0">
                <a:solidFill>
                  <a:srgbClr val="F45B43"/>
                </a:solidFill>
              </a:rPr>
              <a:t>The Mystery Block</a:t>
            </a:r>
          </a:p>
        </p:txBody>
      </p:sp>
      <p:sp>
        <p:nvSpPr>
          <p:cNvPr id="5" name="lesson-hook">
            <a:extLst>
              <a:ext uri="{FF2B5EF4-FFF2-40B4-BE49-F238E27FC236}">
                <a16:creationId xmlns:a16="http://schemas.microsoft.com/office/drawing/2014/main" id="{8C0FA546-19C1-4917-8A60-67AF29306C41}"/>
              </a:ext>
            </a:extLst>
          </p:cNvPr>
          <p:cNvSpPr>
            <a:spLocks noGrp="1"/>
          </p:cNvSpPr>
          <p:nvPr/>
        </p:nvSpPr>
        <p:spPr>
          <a:xfrm>
            <a:off x="666750" y="4333875"/>
            <a:ext cx="8096250" cy="1047750"/>
          </a:xfrm>
          <a:prstGeom prst="rect">
            <a:avLst/>
          </a:prstGeom>
          <a:noFill/>
          <a:ln w="0">
            <a:noFill/>
            <a:prstDash val="solid"/>
          </a:ln>
        </p:spPr>
        <p:txBody>
          <a:bodyPr/>
          <a:lstStyle/>
          <a:p>
            <a:pPr algn="l">
              <a:defRPr sz="2100" b="0" i="0">
                <a:solidFill>
                  <a:srgbClr val="F4F0E2"/>
                </a:solidFill>
              </a:defRPr>
            </a:pPr>
            <a:r>
              <a:rPr sz="2100" b="0" i="0">
                <a:solidFill>
                  <a:srgbClr val="F4F0E2"/>
                </a:solidFill>
              </a:rPr>
              <a:t>Two equal-sized cubes look identical. One is four times heavier. Which measured quantity identifies the difference?</a:t>
            </a:r>
          </a:p>
        </p:txBody>
      </p:sp>
      <p:sp>
        <p:nvSpPr>
          <p:cNvPr id="6" name="topic-ring">
            <a:extLst>
              <a:ext uri="{FF2B5EF4-FFF2-40B4-BE49-F238E27FC236}">
                <a16:creationId xmlns:a16="http://schemas.microsoft.com/office/drawing/2014/main" id="{C3090EF8-E6F9-437B-9D28-C91D69183284}"/>
              </a:ext>
            </a:extLst>
          </p:cNvPr>
          <p:cNvSpPr>
            <a:spLocks noGrp="1"/>
          </p:cNvSpPr>
          <p:nvPr/>
        </p:nvSpPr>
        <p:spPr>
          <a:xfrm>
            <a:off x="9477375" y="1190625"/>
            <a:ext cx="1952625" cy="1952625"/>
          </a:xfrm>
          <a:prstGeom prst="ellipse">
            <a:avLst/>
          </a:prstGeom>
          <a:solidFill>
            <a:srgbClr val="F45B43"/>
          </a:solidFill>
          <a:ln w="0">
            <a:noFill/>
            <a:prstDash val="solid"/>
          </a:ln>
        </p:spPr>
      </p:sp>
      <p:sp>
        <p:nvSpPr>
          <p:cNvPr id="7" name="topic-ring-center">
            <a:extLst>
              <a:ext uri="{FF2B5EF4-FFF2-40B4-BE49-F238E27FC236}">
                <a16:creationId xmlns:a16="http://schemas.microsoft.com/office/drawing/2014/main" id="{4864C9E1-A717-48B1-85B2-127A97292F05}"/>
              </a:ext>
            </a:extLst>
          </p:cNvPr>
          <p:cNvSpPr>
            <a:spLocks noGrp="1"/>
          </p:cNvSpPr>
          <p:nvPr/>
        </p:nvSpPr>
        <p:spPr>
          <a:xfrm>
            <a:off x="10067925" y="1781175"/>
            <a:ext cx="771525" cy="771525"/>
          </a:xfrm>
          <a:prstGeom prst="ellipse">
            <a:avLst/>
          </a:prstGeom>
          <a:solidFill>
            <a:srgbClr val="0B342E"/>
          </a:solidFill>
          <a:ln w="0">
            <a:noFill/>
            <a:prstDash val="solid"/>
          </a:ln>
        </p:spPr>
      </p:sp>
      <p:sp>
        <p:nvSpPr>
          <p:cNvPr id="8" name="lesson-format">
            <a:extLst>
              <a:ext uri="{FF2B5EF4-FFF2-40B4-BE49-F238E27FC236}">
                <a16:creationId xmlns:a16="http://schemas.microsoft.com/office/drawing/2014/main" id="{5C26B4D8-F4E5-47A3-8B49-0FE7C71BB7DF}"/>
              </a:ext>
            </a:extLst>
          </p:cNvPr>
          <p:cNvSpPr>
            <a:spLocks noGrp="1"/>
          </p:cNvSpPr>
          <p:nvPr/>
        </p:nvSpPr>
        <p:spPr>
          <a:xfrm>
            <a:off x="666750" y="5810250"/>
            <a:ext cx="885825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EDITABLE · 45-MINUTE CLASSROOM LESSON · CORE + SUPPLEMENT</a:t>
            </a:r>
          </a:p>
        </p:txBody>
      </p:sp>
      <p:sp>
        <p:nvSpPr>
          <p:cNvPr id="9" name="group-label">
            <a:extLst>
              <a:ext uri="{FF2B5EF4-FFF2-40B4-BE49-F238E27FC236}">
                <a16:creationId xmlns:a16="http://schemas.microsoft.com/office/drawing/2014/main" id="{48300683-191E-449F-8737-5931D9C64BD9}"/>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10" name="page-number">
            <a:extLst>
              <a:ext uri="{FF2B5EF4-FFF2-40B4-BE49-F238E27FC236}">
                <a16:creationId xmlns:a16="http://schemas.microsoft.com/office/drawing/2014/main" id="{32B001F0-FF7A-4398-96BB-C9E6254406F1}"/>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01 / 13</a:t>
            </a:r>
            <a:endParaRPr sz="1650" b="1" i="0">
              <a:solidFill>
                <a:srgbClr val="F4F0E2"/>
              </a:solidFill>
            </a:endParaRPr>
          </a:p>
        </p:txBody>
      </p:sp>
      <p:sp>
        <p:nvSpPr>
          <p:cNvPr id="11" name="rule-70-666">
            <a:extLst>
              <a:ext uri="{FF2B5EF4-FFF2-40B4-BE49-F238E27FC236}">
                <a16:creationId xmlns:a16="http://schemas.microsoft.com/office/drawing/2014/main" id="{8E6CD59D-29DA-4D68-B8B5-C5C6BA798EFF}"/>
              </a:ext>
            </a:extLst>
          </p:cNvPr>
          <p:cNvSpPr>
            <a:spLocks noGrp="1"/>
          </p:cNvSpPr>
          <p:nvPr/>
        </p:nvSpPr>
        <p:spPr>
          <a:xfrm>
            <a:off x="666750" y="6343650"/>
            <a:ext cx="10858500" cy="9525"/>
          </a:xfrm>
          <a:prstGeom prst="rect">
            <a:avLst/>
          </a:prstGeom>
          <a:solidFill>
            <a:srgbClr val="47716A"/>
          </a:solidFill>
          <a:ln w="0">
            <a:noFill/>
            <a:prstDash val="solid"/>
          </a:ln>
        </p:spPr>
      </p:sp>
      <p:sp>
        <p:nvSpPr>
          <p:cNvPr id="12" name="course-footer">
            <a:extLst>
              <a:ext uri="{FF2B5EF4-FFF2-40B4-BE49-F238E27FC236}">
                <a16:creationId xmlns:a16="http://schemas.microsoft.com/office/drawing/2014/main" id="{3331600B-CC3F-4E4E-BA40-D083E10AC33E}"/>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CAMBRIDGE IGCSE PHYSICS 0625 · 1.4</a:t>
            </a:r>
          </a:p>
        </p:txBody>
      </p:sp>
    </p:spTree>
    <p:extLst>
      <p:ext uri="{BB962C8B-B14F-4D97-AF65-F5344CB8AC3E}">
        <p14:creationId xmlns:p14="http://schemas.microsoft.com/office/powerpoint/2010/main" val="20608853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B0BA3FEA-AB35-4152-BF43-9D6E6238EB06}"/>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1EA22EF4-A07F-41CC-9156-3A2E651A716F}"/>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10 / 13</a:t>
            </a:r>
            <a:endParaRPr sz="1650" b="1" i="0">
              <a:solidFill>
                <a:srgbClr val="0A332E"/>
              </a:solidFill>
            </a:endParaRPr>
          </a:p>
        </p:txBody>
      </p:sp>
      <p:sp>
        <p:nvSpPr>
          <p:cNvPr id="3" name="rule-70-666">
            <a:extLst>
              <a:ext uri="{FF2B5EF4-FFF2-40B4-BE49-F238E27FC236}">
                <a16:creationId xmlns:a16="http://schemas.microsoft.com/office/drawing/2014/main" id="{762101E7-C168-4988-9EED-D2ECF9561F58}"/>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1E83469F-CB1C-48CE-9680-4F7005B3308B}"/>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1.4</a:t>
            </a:r>
          </a:p>
        </p:txBody>
      </p:sp>
      <p:sp>
        <p:nvSpPr>
          <p:cNvPr id="5" name="slide-title">
            <a:extLst>
              <a:ext uri="{FF2B5EF4-FFF2-40B4-BE49-F238E27FC236}">
                <a16:creationId xmlns:a16="http://schemas.microsoft.com/office/drawing/2014/main" id="{51FCA12F-6B9F-4F7D-8820-D6DBF586A000}"/>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Original exam-style: metal sample</a:t>
            </a:r>
          </a:p>
        </p:txBody>
      </p:sp>
      <p:sp>
        <p:nvSpPr>
          <p:cNvPr id="6" name="exam-meta">
            <a:extLst>
              <a:ext uri="{FF2B5EF4-FFF2-40B4-BE49-F238E27FC236}">
                <a16:creationId xmlns:a16="http://schemas.microsoft.com/office/drawing/2014/main" id="{0492506F-47BD-42D2-8AA5-66DE265CC4F6}"/>
              </a:ext>
            </a:extLst>
          </p:cNvPr>
          <p:cNvSpPr>
            <a:spLocks noGrp="1"/>
          </p:cNvSpPr>
          <p:nvPr/>
        </p:nvSpPr>
        <p:spPr>
          <a:xfrm>
            <a:off x="666750" y="1600200"/>
            <a:ext cx="8572500" cy="3429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Core · 5 MARKS · DESCRIBE · CALCULATE</a:t>
            </a:r>
          </a:p>
        </p:txBody>
      </p:sp>
      <p:sp>
        <p:nvSpPr>
          <p:cNvPr id="7" name="exam-question-frame">
            <a:extLst>
              <a:ext uri="{FF2B5EF4-FFF2-40B4-BE49-F238E27FC236}">
                <a16:creationId xmlns:a16="http://schemas.microsoft.com/office/drawing/2014/main" id="{8676CC8C-D7D8-4852-84D8-7886023206A8}"/>
              </a:ext>
            </a:extLst>
          </p:cNvPr>
          <p:cNvSpPr>
            <a:spLocks noGrp="1"/>
          </p:cNvSpPr>
          <p:nvPr/>
        </p:nvSpPr>
        <p:spPr>
          <a:xfrm>
            <a:off x="666750" y="2143125"/>
            <a:ext cx="8096250" cy="2952750"/>
          </a:xfrm>
          <a:prstGeom prst="roundRect">
            <a:avLst>
              <a:gd name="adj" fmla="val 3871"/>
            </a:avLst>
          </a:prstGeom>
          <a:solidFill>
            <a:srgbClr val="F4F0E2"/>
          </a:solidFill>
          <a:ln w="9525">
            <a:solidFill>
              <a:srgbClr val="A9BBB4"/>
            </a:solidFill>
            <a:prstDash val="solid"/>
          </a:ln>
        </p:spPr>
      </p:sp>
      <p:sp>
        <p:nvSpPr>
          <p:cNvPr id="8" name="exam-question">
            <a:extLst>
              <a:ext uri="{FF2B5EF4-FFF2-40B4-BE49-F238E27FC236}">
                <a16:creationId xmlns:a16="http://schemas.microsoft.com/office/drawing/2014/main" id="{69F8C627-4AA2-4D5B-8650-83119DDF7256}"/>
              </a:ext>
            </a:extLst>
          </p:cNvPr>
          <p:cNvSpPr>
            <a:spLocks noGrp="1"/>
          </p:cNvSpPr>
          <p:nvPr/>
        </p:nvSpPr>
        <p:spPr>
          <a:xfrm>
            <a:off x="952500" y="2428875"/>
            <a:ext cx="7524750" cy="2381250"/>
          </a:xfrm>
          <a:prstGeom prst="rect">
            <a:avLst/>
          </a:prstGeom>
          <a:noFill/>
          <a:ln w="0">
            <a:noFill/>
            <a:prstDash val="solid"/>
          </a:ln>
        </p:spPr>
        <p:txBody>
          <a:bodyPr/>
          <a:lstStyle/>
          <a:p>
            <a:pPr algn="l">
              <a:defRPr sz="2025" b="1" i="0">
                <a:solidFill>
                  <a:srgbClr val="0A332E"/>
                </a:solidFill>
              </a:defRPr>
            </a:pPr>
            <a:r>
              <a:rPr sz="2025" b="1" i="0">
                <a:solidFill>
                  <a:srgbClr val="0A332E"/>
                </a:solidFill>
              </a:rPr>
              <a:t>Describe how to determine the density of a small irregular metal sample using a balance and measuring cylinder. The mass is 75 g and water rises from 20 cm³ to 30 cm³; calculate density.</a:t>
            </a:r>
          </a:p>
        </p:txBody>
      </p:sp>
      <p:sp>
        <p:nvSpPr>
          <p:cNvPr id="9" name="exam-method-frame">
            <a:extLst>
              <a:ext uri="{FF2B5EF4-FFF2-40B4-BE49-F238E27FC236}">
                <a16:creationId xmlns:a16="http://schemas.microsoft.com/office/drawing/2014/main" id="{1F28F0D0-5277-4DAE-96FE-64EC65227747}"/>
              </a:ext>
            </a:extLst>
          </p:cNvPr>
          <p:cNvSpPr>
            <a:spLocks noGrp="1"/>
          </p:cNvSpPr>
          <p:nvPr/>
        </p:nvSpPr>
        <p:spPr>
          <a:xfrm>
            <a:off x="9144000" y="2143125"/>
            <a:ext cx="2381250" cy="2952750"/>
          </a:xfrm>
          <a:prstGeom prst="roundRect">
            <a:avLst>
              <a:gd name="adj" fmla="val 4800"/>
            </a:avLst>
          </a:prstGeom>
          <a:solidFill>
            <a:srgbClr val="0B342E"/>
          </a:solidFill>
          <a:ln w="0">
            <a:noFill/>
            <a:prstDash val="solid"/>
          </a:ln>
        </p:spPr>
      </p:sp>
      <p:sp>
        <p:nvSpPr>
          <p:cNvPr id="10" name="exam-method">
            <a:extLst>
              <a:ext uri="{FF2B5EF4-FFF2-40B4-BE49-F238E27FC236}">
                <a16:creationId xmlns:a16="http://schemas.microsoft.com/office/drawing/2014/main" id="{26D14C57-FC73-48EE-9D7D-8FDF27C0FD10}"/>
              </a:ext>
            </a:extLst>
          </p:cNvPr>
          <p:cNvSpPr>
            <a:spLocks noGrp="1"/>
          </p:cNvSpPr>
          <p:nvPr/>
        </p:nvSpPr>
        <p:spPr>
          <a:xfrm>
            <a:off x="9429750" y="2524125"/>
            <a:ext cx="1809750" cy="2238375"/>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SOLVE PAIR COMPARE JUSTIFY</a:t>
            </a:r>
          </a:p>
        </p:txBody>
      </p:sp>
      <p:sp>
        <p:nvSpPr>
          <p:cNvPr id="11" name="exam-original-note">
            <a:extLst>
              <a:ext uri="{FF2B5EF4-FFF2-40B4-BE49-F238E27FC236}">
                <a16:creationId xmlns:a16="http://schemas.microsoft.com/office/drawing/2014/main" id="{96AA5AC1-F52E-4D15-A195-D9BA18E19932}"/>
              </a:ext>
            </a:extLst>
          </p:cNvPr>
          <p:cNvSpPr>
            <a:spLocks noGrp="1"/>
          </p:cNvSpPr>
          <p:nvPr/>
        </p:nvSpPr>
        <p:spPr>
          <a:xfrm>
            <a:off x="666750" y="5429250"/>
            <a:ext cx="10382250" cy="4000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Original GioPhysics exam-style question · not a Cambridge past-paper question.</a:t>
            </a:r>
          </a:p>
        </p:txBody>
      </p:sp>
    </p:spTree>
    <p:extLst>
      <p:ext uri="{BB962C8B-B14F-4D97-AF65-F5344CB8AC3E}">
        <p14:creationId xmlns:p14="http://schemas.microsoft.com/office/powerpoint/2010/main" val="16704778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24" name="group-label">
            <a:extLst>
              <a:ext uri="{FF2B5EF4-FFF2-40B4-BE49-F238E27FC236}">
                <a16:creationId xmlns:a16="http://schemas.microsoft.com/office/drawing/2014/main" id="{48145106-11D8-4EF7-A219-1816C1A5159F}"/>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FAA2BD13-F3F9-47FD-BF6E-E6971BEC7FE0}"/>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11 / 13</a:t>
            </a:r>
            <a:endParaRPr sz="1650" b="1" i="0">
              <a:solidFill>
                <a:srgbClr val="0A332E"/>
              </a:solidFill>
            </a:endParaRPr>
          </a:p>
        </p:txBody>
      </p:sp>
      <p:sp>
        <p:nvSpPr>
          <p:cNvPr id="3" name="rule-70-666">
            <a:extLst>
              <a:ext uri="{FF2B5EF4-FFF2-40B4-BE49-F238E27FC236}">
                <a16:creationId xmlns:a16="http://schemas.microsoft.com/office/drawing/2014/main" id="{A8D6CD47-B3B2-4EF6-9572-101490D63FD2}"/>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D9F4CAB5-915D-40E2-97A6-9E056DCA4D45}"/>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1.4</a:t>
            </a:r>
          </a:p>
        </p:txBody>
      </p:sp>
      <p:sp>
        <p:nvSpPr>
          <p:cNvPr id="5" name="slide-title">
            <a:extLst>
              <a:ext uri="{FF2B5EF4-FFF2-40B4-BE49-F238E27FC236}">
                <a16:creationId xmlns:a16="http://schemas.microsoft.com/office/drawing/2014/main" id="{FA169A80-853D-45C0-ADF8-44220451A652}"/>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Mark it like an examiner</a:t>
            </a:r>
          </a:p>
        </p:txBody>
      </p:sp>
      <p:sp>
        <p:nvSpPr>
          <p:cNvPr id="6" name="marking-instruction">
            <a:extLst>
              <a:ext uri="{FF2B5EF4-FFF2-40B4-BE49-F238E27FC236}">
                <a16:creationId xmlns:a16="http://schemas.microsoft.com/office/drawing/2014/main" id="{17091896-E537-43B0-8004-398BC1BC944C}"/>
              </a:ext>
            </a:extLst>
          </p:cNvPr>
          <p:cNvSpPr>
            <a:spLocks noGrp="1"/>
          </p:cNvSpPr>
          <p:nvPr/>
        </p:nvSpPr>
        <p:spPr>
          <a:xfrm>
            <a:off x="666750" y="1581150"/>
            <a:ext cx="9906000" cy="381000"/>
          </a:xfrm>
          <a:prstGeom prst="rect">
            <a:avLst/>
          </a:prstGeom>
          <a:noFill/>
          <a:ln w="0">
            <a:noFill/>
            <a:prstDash val="solid"/>
          </a:ln>
        </p:spPr>
        <p:txBody>
          <a:bodyPr/>
          <a:lstStyle/>
          <a:p>
            <a:pPr algn="l">
              <a:defRPr sz="1875" b="0" i="0">
                <a:solidFill>
                  <a:srgbClr val="48635E"/>
                </a:solidFill>
              </a:defRPr>
            </a:pPr>
            <a:r>
              <a:rPr sz="1875" b="0" i="0">
                <a:solidFill>
                  <a:srgbClr val="48635E"/>
                </a:solidFill>
              </a:rPr>
              <a:t>Compare evidence, award one idea at a time, then improve one line.</a:t>
            </a:r>
          </a:p>
        </p:txBody>
      </p:sp>
      <p:sp>
        <p:nvSpPr>
          <p:cNvPr id="7" name="mark-number-1">
            <a:extLst>
              <a:ext uri="{FF2B5EF4-FFF2-40B4-BE49-F238E27FC236}">
                <a16:creationId xmlns:a16="http://schemas.microsoft.com/office/drawing/2014/main" id="{E2128692-3841-45CA-925B-F5DE2CC9FC53}"/>
              </a:ext>
            </a:extLst>
          </p:cNvPr>
          <p:cNvSpPr>
            <a:spLocks noGrp="1"/>
          </p:cNvSpPr>
          <p:nvPr/>
        </p:nvSpPr>
        <p:spPr>
          <a:xfrm>
            <a:off x="666750" y="2266950"/>
            <a:ext cx="457200" cy="457200"/>
          </a:xfrm>
          <a:prstGeom prst="ellipse">
            <a:avLst/>
          </a:prstGeom>
          <a:solidFill>
            <a:srgbClr val="F45B43"/>
          </a:solidFill>
          <a:ln w="0">
            <a:noFill/>
            <a:prstDash val="solid"/>
          </a:ln>
        </p:spPr>
      </p:sp>
      <p:sp>
        <p:nvSpPr>
          <p:cNvPr id="8" name="mark-number-text-1">
            <a:extLst>
              <a:ext uri="{FF2B5EF4-FFF2-40B4-BE49-F238E27FC236}">
                <a16:creationId xmlns:a16="http://schemas.microsoft.com/office/drawing/2014/main" id="{7EF62128-8DC0-4C1A-AD62-3703C84D9ED5}"/>
              </a:ext>
            </a:extLst>
          </p:cNvPr>
          <p:cNvSpPr>
            <a:spLocks noGrp="1"/>
          </p:cNvSpPr>
          <p:nvPr/>
        </p:nvSpPr>
        <p:spPr>
          <a:xfrm>
            <a:off x="666750" y="23241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1</a:t>
            </a:r>
          </a:p>
        </p:txBody>
      </p:sp>
      <p:sp>
        <p:nvSpPr>
          <p:cNvPr id="9" name="mark-point-1">
            <a:extLst>
              <a:ext uri="{FF2B5EF4-FFF2-40B4-BE49-F238E27FC236}">
                <a16:creationId xmlns:a16="http://schemas.microsoft.com/office/drawing/2014/main" id="{83E6E7B1-B125-405F-863D-08A878BEA8A0}"/>
              </a:ext>
            </a:extLst>
          </p:cNvPr>
          <p:cNvSpPr>
            <a:spLocks noGrp="1"/>
          </p:cNvSpPr>
          <p:nvPr/>
        </p:nvSpPr>
        <p:spPr>
          <a:xfrm>
            <a:off x="1333500" y="22288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Measure mass with balance.</a:t>
            </a:r>
          </a:p>
        </p:txBody>
      </p:sp>
      <p:sp>
        <p:nvSpPr>
          <p:cNvPr id="10" name="mark-number-2">
            <a:extLst>
              <a:ext uri="{FF2B5EF4-FFF2-40B4-BE49-F238E27FC236}">
                <a16:creationId xmlns:a16="http://schemas.microsoft.com/office/drawing/2014/main" id="{8E8D1886-1166-4913-8632-05B7931B6E00}"/>
              </a:ext>
            </a:extLst>
          </p:cNvPr>
          <p:cNvSpPr>
            <a:spLocks noGrp="1"/>
          </p:cNvSpPr>
          <p:nvPr/>
        </p:nvSpPr>
        <p:spPr>
          <a:xfrm>
            <a:off x="666750" y="3333750"/>
            <a:ext cx="457200" cy="457200"/>
          </a:xfrm>
          <a:prstGeom prst="ellipse">
            <a:avLst/>
          </a:prstGeom>
          <a:solidFill>
            <a:srgbClr val="F45B43"/>
          </a:solidFill>
          <a:ln w="0">
            <a:noFill/>
            <a:prstDash val="solid"/>
          </a:ln>
        </p:spPr>
      </p:sp>
      <p:sp>
        <p:nvSpPr>
          <p:cNvPr id="11" name="mark-number-text-2">
            <a:extLst>
              <a:ext uri="{FF2B5EF4-FFF2-40B4-BE49-F238E27FC236}">
                <a16:creationId xmlns:a16="http://schemas.microsoft.com/office/drawing/2014/main" id="{9C684B95-A9B4-4E09-8967-6B844C83C051}"/>
              </a:ext>
            </a:extLst>
          </p:cNvPr>
          <p:cNvSpPr>
            <a:spLocks noGrp="1"/>
          </p:cNvSpPr>
          <p:nvPr/>
        </p:nvSpPr>
        <p:spPr>
          <a:xfrm>
            <a:off x="666750" y="33909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2</a:t>
            </a:r>
          </a:p>
        </p:txBody>
      </p:sp>
      <p:sp>
        <p:nvSpPr>
          <p:cNvPr id="12" name="mark-point-2">
            <a:extLst>
              <a:ext uri="{FF2B5EF4-FFF2-40B4-BE49-F238E27FC236}">
                <a16:creationId xmlns:a16="http://schemas.microsoft.com/office/drawing/2014/main" id="{74A6593C-2A8B-4CDB-A50E-1EB8D5C29BD4}"/>
              </a:ext>
            </a:extLst>
          </p:cNvPr>
          <p:cNvSpPr>
            <a:spLocks noGrp="1"/>
          </p:cNvSpPr>
          <p:nvPr/>
        </p:nvSpPr>
        <p:spPr>
          <a:xfrm>
            <a:off x="1333500" y="32956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Record initial and final water volume with sample fully submerged/no trapped bubbles.</a:t>
            </a:r>
          </a:p>
        </p:txBody>
      </p:sp>
      <p:sp>
        <p:nvSpPr>
          <p:cNvPr id="13" name="mark-number-3">
            <a:extLst>
              <a:ext uri="{FF2B5EF4-FFF2-40B4-BE49-F238E27FC236}">
                <a16:creationId xmlns:a16="http://schemas.microsoft.com/office/drawing/2014/main" id="{6AF5E73D-BE43-4632-8A8D-CDF095388C77}"/>
              </a:ext>
            </a:extLst>
          </p:cNvPr>
          <p:cNvSpPr>
            <a:spLocks noGrp="1"/>
          </p:cNvSpPr>
          <p:nvPr/>
        </p:nvSpPr>
        <p:spPr>
          <a:xfrm>
            <a:off x="666750" y="4400550"/>
            <a:ext cx="457200" cy="457200"/>
          </a:xfrm>
          <a:prstGeom prst="ellipse">
            <a:avLst/>
          </a:prstGeom>
          <a:solidFill>
            <a:srgbClr val="F45B43"/>
          </a:solidFill>
          <a:ln w="0">
            <a:noFill/>
            <a:prstDash val="solid"/>
          </a:ln>
        </p:spPr>
      </p:sp>
      <p:sp>
        <p:nvSpPr>
          <p:cNvPr id="14" name="mark-number-text-3">
            <a:extLst>
              <a:ext uri="{FF2B5EF4-FFF2-40B4-BE49-F238E27FC236}">
                <a16:creationId xmlns:a16="http://schemas.microsoft.com/office/drawing/2014/main" id="{9FF3F903-F3E7-4208-B229-07C06CA7D1BE}"/>
              </a:ext>
            </a:extLst>
          </p:cNvPr>
          <p:cNvSpPr>
            <a:spLocks noGrp="1"/>
          </p:cNvSpPr>
          <p:nvPr/>
        </p:nvSpPr>
        <p:spPr>
          <a:xfrm>
            <a:off x="666750" y="44577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3</a:t>
            </a:r>
          </a:p>
        </p:txBody>
      </p:sp>
      <p:sp>
        <p:nvSpPr>
          <p:cNvPr id="15" name="mark-point-3">
            <a:extLst>
              <a:ext uri="{FF2B5EF4-FFF2-40B4-BE49-F238E27FC236}">
                <a16:creationId xmlns:a16="http://schemas.microsoft.com/office/drawing/2014/main" id="{95411C5B-5361-43BD-90C8-83A6BE381A92}"/>
              </a:ext>
            </a:extLst>
          </p:cNvPr>
          <p:cNvSpPr>
            <a:spLocks noGrp="1"/>
          </p:cNvSpPr>
          <p:nvPr/>
        </p:nvSpPr>
        <p:spPr>
          <a:xfrm>
            <a:off x="1333500" y="43624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Sample volume = difference = 10 cm³.</a:t>
            </a:r>
          </a:p>
        </p:txBody>
      </p:sp>
      <p:sp>
        <p:nvSpPr>
          <p:cNvPr id="16" name="mark-number-4">
            <a:extLst>
              <a:ext uri="{FF2B5EF4-FFF2-40B4-BE49-F238E27FC236}">
                <a16:creationId xmlns:a16="http://schemas.microsoft.com/office/drawing/2014/main" id="{00DF1934-B69E-46A0-8E11-419AA8CB9D4C}"/>
              </a:ext>
            </a:extLst>
          </p:cNvPr>
          <p:cNvSpPr>
            <a:spLocks noGrp="1"/>
          </p:cNvSpPr>
          <p:nvPr/>
        </p:nvSpPr>
        <p:spPr>
          <a:xfrm>
            <a:off x="6191250" y="2266950"/>
            <a:ext cx="457200" cy="457200"/>
          </a:xfrm>
          <a:prstGeom prst="ellipse">
            <a:avLst/>
          </a:prstGeom>
          <a:solidFill>
            <a:srgbClr val="F45B43"/>
          </a:solidFill>
          <a:ln w="0">
            <a:noFill/>
            <a:prstDash val="solid"/>
          </a:ln>
        </p:spPr>
      </p:sp>
      <p:sp>
        <p:nvSpPr>
          <p:cNvPr id="17" name="mark-number-text-4">
            <a:extLst>
              <a:ext uri="{FF2B5EF4-FFF2-40B4-BE49-F238E27FC236}">
                <a16:creationId xmlns:a16="http://schemas.microsoft.com/office/drawing/2014/main" id="{1F00BEA2-7F28-4C9B-8C51-B4DD4F8A640B}"/>
              </a:ext>
            </a:extLst>
          </p:cNvPr>
          <p:cNvSpPr>
            <a:spLocks noGrp="1"/>
          </p:cNvSpPr>
          <p:nvPr/>
        </p:nvSpPr>
        <p:spPr>
          <a:xfrm>
            <a:off x="6191250" y="23241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4</a:t>
            </a:r>
          </a:p>
        </p:txBody>
      </p:sp>
      <p:sp>
        <p:nvSpPr>
          <p:cNvPr id="18" name="mark-point-4">
            <a:extLst>
              <a:ext uri="{FF2B5EF4-FFF2-40B4-BE49-F238E27FC236}">
                <a16:creationId xmlns:a16="http://schemas.microsoft.com/office/drawing/2014/main" id="{E7D18E73-00C4-48BB-B74A-2383D5E722BF}"/>
              </a:ext>
            </a:extLst>
          </p:cNvPr>
          <p:cNvSpPr>
            <a:spLocks noGrp="1"/>
          </p:cNvSpPr>
          <p:nvPr/>
        </p:nvSpPr>
        <p:spPr>
          <a:xfrm>
            <a:off x="6858000" y="22288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ρ = 75/10.</a:t>
            </a:r>
          </a:p>
        </p:txBody>
      </p:sp>
      <p:sp>
        <p:nvSpPr>
          <p:cNvPr id="19" name="mark-number-5">
            <a:extLst>
              <a:ext uri="{FF2B5EF4-FFF2-40B4-BE49-F238E27FC236}">
                <a16:creationId xmlns:a16="http://schemas.microsoft.com/office/drawing/2014/main" id="{27B90556-01DA-4EB1-8820-134868F46227}"/>
              </a:ext>
            </a:extLst>
          </p:cNvPr>
          <p:cNvSpPr>
            <a:spLocks noGrp="1"/>
          </p:cNvSpPr>
          <p:nvPr/>
        </p:nvSpPr>
        <p:spPr>
          <a:xfrm>
            <a:off x="6191250" y="3333750"/>
            <a:ext cx="457200" cy="457200"/>
          </a:xfrm>
          <a:prstGeom prst="ellipse">
            <a:avLst/>
          </a:prstGeom>
          <a:solidFill>
            <a:srgbClr val="F45B43"/>
          </a:solidFill>
          <a:ln w="0">
            <a:noFill/>
            <a:prstDash val="solid"/>
          </a:ln>
        </p:spPr>
      </p:sp>
      <p:sp>
        <p:nvSpPr>
          <p:cNvPr id="20" name="mark-number-text-5">
            <a:extLst>
              <a:ext uri="{FF2B5EF4-FFF2-40B4-BE49-F238E27FC236}">
                <a16:creationId xmlns:a16="http://schemas.microsoft.com/office/drawing/2014/main" id="{21CBF60F-8099-48D8-827E-F1C70688F671}"/>
              </a:ext>
            </a:extLst>
          </p:cNvPr>
          <p:cNvSpPr>
            <a:spLocks noGrp="1"/>
          </p:cNvSpPr>
          <p:nvPr/>
        </p:nvSpPr>
        <p:spPr>
          <a:xfrm>
            <a:off x="6191250" y="33909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5</a:t>
            </a:r>
          </a:p>
        </p:txBody>
      </p:sp>
      <p:sp>
        <p:nvSpPr>
          <p:cNvPr id="21" name="mark-point-5">
            <a:extLst>
              <a:ext uri="{FF2B5EF4-FFF2-40B4-BE49-F238E27FC236}">
                <a16:creationId xmlns:a16="http://schemas.microsoft.com/office/drawing/2014/main" id="{CBC1D4E4-7221-4F4F-AFB5-B30B2AA56BC1}"/>
              </a:ext>
            </a:extLst>
          </p:cNvPr>
          <p:cNvSpPr>
            <a:spLocks noGrp="1"/>
          </p:cNvSpPr>
          <p:nvPr/>
        </p:nvSpPr>
        <p:spPr>
          <a:xfrm>
            <a:off x="6858000" y="32956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Density = 7.5 g/cm³.</a:t>
            </a:r>
          </a:p>
        </p:txBody>
      </p:sp>
      <p:sp>
        <p:nvSpPr>
          <p:cNvPr id="22" name="improvement-band">
            <a:extLst>
              <a:ext uri="{FF2B5EF4-FFF2-40B4-BE49-F238E27FC236}">
                <a16:creationId xmlns:a16="http://schemas.microsoft.com/office/drawing/2014/main" id="{D7F10C9A-F16F-4249-B645-63F533E1F84F}"/>
              </a:ext>
            </a:extLst>
          </p:cNvPr>
          <p:cNvSpPr>
            <a:spLocks noGrp="1"/>
          </p:cNvSpPr>
          <p:nvPr/>
        </p:nvSpPr>
        <p:spPr>
          <a:xfrm>
            <a:off x="666750" y="5524500"/>
            <a:ext cx="10858500" cy="552450"/>
          </a:xfrm>
          <a:prstGeom prst="roundRect">
            <a:avLst>
              <a:gd name="adj" fmla="val 20690"/>
            </a:avLst>
          </a:prstGeom>
          <a:solidFill>
            <a:srgbClr val="0B342E"/>
          </a:solidFill>
          <a:ln w="0">
            <a:noFill/>
            <a:prstDash val="solid"/>
          </a:ln>
        </p:spPr>
      </p:sp>
      <p:sp>
        <p:nvSpPr>
          <p:cNvPr id="23" name="improvement-prompt">
            <a:extLst>
              <a:ext uri="{FF2B5EF4-FFF2-40B4-BE49-F238E27FC236}">
                <a16:creationId xmlns:a16="http://schemas.microsoft.com/office/drawing/2014/main" id="{41ECD294-DC31-449E-8CCC-E19E4BA9D601}"/>
              </a:ext>
            </a:extLst>
          </p:cNvPr>
          <p:cNvSpPr>
            <a:spLocks noGrp="1"/>
          </p:cNvSpPr>
          <p:nvPr/>
        </p:nvSpPr>
        <p:spPr>
          <a:xfrm>
            <a:off x="904875" y="5657850"/>
            <a:ext cx="10382250" cy="32385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Add one missing physics term and one unit to your response, then explain the hardest mark to a partner.</a:t>
            </a:r>
          </a:p>
        </p:txBody>
      </p:sp>
    </p:spTree>
    <p:extLst>
      <p:ext uri="{BB962C8B-B14F-4D97-AF65-F5344CB8AC3E}">
        <p14:creationId xmlns:p14="http://schemas.microsoft.com/office/powerpoint/2010/main" val="19955613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3" name="group-label">
            <a:extLst>
              <a:ext uri="{FF2B5EF4-FFF2-40B4-BE49-F238E27FC236}">
                <a16:creationId xmlns:a16="http://schemas.microsoft.com/office/drawing/2014/main" id="{FE225261-674F-47E8-B857-FC60543070EA}"/>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1CB8E627-F040-4896-BFC7-ADF04F95FECF}"/>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12 / 13</a:t>
            </a:r>
            <a:endParaRPr sz="1650" b="1" i="0">
              <a:solidFill>
                <a:srgbClr val="0A332E"/>
              </a:solidFill>
            </a:endParaRPr>
          </a:p>
        </p:txBody>
      </p:sp>
      <p:sp>
        <p:nvSpPr>
          <p:cNvPr id="3" name="rule-70-666">
            <a:extLst>
              <a:ext uri="{FF2B5EF4-FFF2-40B4-BE49-F238E27FC236}">
                <a16:creationId xmlns:a16="http://schemas.microsoft.com/office/drawing/2014/main" id="{37A30BFE-8FA8-488C-974D-988383A0AB7B}"/>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083BD59F-CADB-4CB7-A1E2-EE52027B118F}"/>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1.4</a:t>
            </a:r>
          </a:p>
        </p:txBody>
      </p:sp>
      <p:sp>
        <p:nvSpPr>
          <p:cNvPr id="5" name="slide-title">
            <a:extLst>
              <a:ext uri="{FF2B5EF4-FFF2-40B4-BE49-F238E27FC236}">
                <a16:creationId xmlns:a16="http://schemas.microsoft.com/office/drawing/2014/main" id="{8A9CC81F-01AD-4A8B-A48A-B875E80F598C}"/>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Final quiz: four questions, one calm brain</a:t>
            </a:r>
          </a:p>
        </p:txBody>
      </p:sp>
      <p:sp>
        <p:nvSpPr>
          <p:cNvPr id="6" name="quiz-instruction">
            <a:extLst>
              <a:ext uri="{FF2B5EF4-FFF2-40B4-BE49-F238E27FC236}">
                <a16:creationId xmlns:a16="http://schemas.microsoft.com/office/drawing/2014/main" id="{3A1CB02C-D2ED-4C8B-8D45-2E3FA4E7547A}"/>
              </a:ext>
            </a:extLst>
          </p:cNvPr>
          <p:cNvSpPr>
            <a:spLocks noGrp="1"/>
          </p:cNvSpPr>
          <p:nvPr/>
        </p:nvSpPr>
        <p:spPr>
          <a:xfrm>
            <a:off x="666750" y="1543050"/>
            <a:ext cx="10001250" cy="381000"/>
          </a:xfrm>
          <a:prstGeom prst="rect">
            <a:avLst/>
          </a:prstGeom>
          <a:noFill/>
          <a:ln w="0">
            <a:noFill/>
            <a:prstDash val="solid"/>
          </a:ln>
        </p:spPr>
        <p:txBody>
          <a:bodyPr/>
          <a:lstStyle/>
          <a:p>
            <a:pPr algn="l">
              <a:defRPr sz="1800" b="0" i="0">
                <a:solidFill>
                  <a:srgbClr val="48635E"/>
                </a:solidFill>
              </a:defRPr>
            </a:pPr>
            <a:r>
              <a:rPr sz="1800" b="0" i="0">
                <a:solidFill>
                  <a:srgbClr val="48635E"/>
                </a:solidFill>
              </a:rPr>
              <a:t>Answer all four. Add one reason to the question you found hardest.</a:t>
            </a:r>
          </a:p>
        </p:txBody>
      </p:sp>
      <p:sp>
        <p:nvSpPr>
          <p:cNvPr id="7" name="quiz-question-label-1">
            <a:extLst>
              <a:ext uri="{FF2B5EF4-FFF2-40B4-BE49-F238E27FC236}">
                <a16:creationId xmlns:a16="http://schemas.microsoft.com/office/drawing/2014/main" id="{2099CF9E-F845-4A7C-BA77-436524F69F34}"/>
              </a:ext>
            </a:extLst>
          </p:cNvPr>
          <p:cNvSpPr>
            <a:spLocks noGrp="1"/>
          </p:cNvSpPr>
          <p:nvPr/>
        </p:nvSpPr>
        <p:spPr>
          <a:xfrm>
            <a:off x="666750" y="2143125"/>
            <a:ext cx="590550" cy="3429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Q1</a:t>
            </a:r>
          </a:p>
        </p:txBody>
      </p:sp>
      <p:sp>
        <p:nvSpPr>
          <p:cNvPr id="8" name="quiz-question-1">
            <a:extLst>
              <a:ext uri="{FF2B5EF4-FFF2-40B4-BE49-F238E27FC236}">
                <a16:creationId xmlns:a16="http://schemas.microsoft.com/office/drawing/2014/main" id="{1DFCABB6-37F2-438A-8067-44B71CABBE2D}"/>
              </a:ext>
            </a:extLst>
          </p:cNvPr>
          <p:cNvSpPr>
            <a:spLocks noGrp="1"/>
          </p:cNvSpPr>
          <p:nvPr/>
        </p:nvSpPr>
        <p:spPr>
          <a:xfrm>
            <a:off x="1257300" y="2105025"/>
            <a:ext cx="4667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Density equation?</a:t>
            </a:r>
          </a:p>
        </p:txBody>
      </p:sp>
      <p:sp>
        <p:nvSpPr>
          <p:cNvPr id="9" name="quiz-choices-1">
            <a:extLst>
              <a:ext uri="{FF2B5EF4-FFF2-40B4-BE49-F238E27FC236}">
                <a16:creationId xmlns:a16="http://schemas.microsoft.com/office/drawing/2014/main" id="{BB105804-ECCD-4402-A217-8757D139E42C}"/>
              </a:ext>
            </a:extLst>
          </p:cNvPr>
          <p:cNvSpPr>
            <a:spLocks noGrp="1"/>
          </p:cNvSpPr>
          <p:nvPr/>
        </p:nvSpPr>
        <p:spPr>
          <a:xfrm>
            <a:off x="1257300" y="2886075"/>
            <a:ext cx="466725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mV · B m/V · C V/m · D m + V</a:t>
            </a:r>
          </a:p>
        </p:txBody>
      </p:sp>
      <p:sp>
        <p:nvSpPr>
          <p:cNvPr id="10" name="rule-70-401">
            <a:extLst>
              <a:ext uri="{FF2B5EF4-FFF2-40B4-BE49-F238E27FC236}">
                <a16:creationId xmlns:a16="http://schemas.microsoft.com/office/drawing/2014/main" id="{EBBF4A5D-7DF8-4084-B7B5-BDCE1BBDB1D4}"/>
              </a:ext>
            </a:extLst>
          </p:cNvPr>
          <p:cNvSpPr>
            <a:spLocks noGrp="1"/>
          </p:cNvSpPr>
          <p:nvPr/>
        </p:nvSpPr>
        <p:spPr>
          <a:xfrm>
            <a:off x="666750" y="3819525"/>
            <a:ext cx="5143500" cy="9525"/>
          </a:xfrm>
          <a:prstGeom prst="rect">
            <a:avLst/>
          </a:prstGeom>
          <a:solidFill>
            <a:srgbClr val="A9BBB4"/>
          </a:solidFill>
          <a:ln w="0">
            <a:noFill/>
            <a:prstDash val="solid"/>
          </a:ln>
        </p:spPr>
      </p:sp>
      <p:sp>
        <p:nvSpPr>
          <p:cNvPr id="11" name="quiz-question-label-2">
            <a:extLst>
              <a:ext uri="{FF2B5EF4-FFF2-40B4-BE49-F238E27FC236}">
                <a16:creationId xmlns:a16="http://schemas.microsoft.com/office/drawing/2014/main" id="{61A46E9A-4540-4FC8-AE7F-C4D5C732FFAE}"/>
              </a:ext>
            </a:extLst>
          </p:cNvPr>
          <p:cNvSpPr>
            <a:spLocks noGrp="1"/>
          </p:cNvSpPr>
          <p:nvPr/>
        </p:nvSpPr>
        <p:spPr>
          <a:xfrm>
            <a:off x="6191250" y="2143125"/>
            <a:ext cx="590550" cy="3429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Q2</a:t>
            </a:r>
          </a:p>
        </p:txBody>
      </p:sp>
      <p:sp>
        <p:nvSpPr>
          <p:cNvPr id="12" name="quiz-question-2">
            <a:extLst>
              <a:ext uri="{FF2B5EF4-FFF2-40B4-BE49-F238E27FC236}">
                <a16:creationId xmlns:a16="http://schemas.microsoft.com/office/drawing/2014/main" id="{E9B683B9-03DC-49C4-8D99-3CBAC9AAB305}"/>
              </a:ext>
            </a:extLst>
          </p:cNvPr>
          <p:cNvSpPr>
            <a:spLocks noGrp="1"/>
          </p:cNvSpPr>
          <p:nvPr/>
        </p:nvSpPr>
        <p:spPr>
          <a:xfrm>
            <a:off x="6781800" y="2105025"/>
            <a:ext cx="4667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Mass 40 g, volume 20 cm³: density?</a:t>
            </a:r>
          </a:p>
        </p:txBody>
      </p:sp>
      <p:sp>
        <p:nvSpPr>
          <p:cNvPr id="13" name="quiz-choices-2">
            <a:extLst>
              <a:ext uri="{FF2B5EF4-FFF2-40B4-BE49-F238E27FC236}">
                <a16:creationId xmlns:a16="http://schemas.microsoft.com/office/drawing/2014/main" id="{96F6FC38-9EFB-43AD-99F2-58069AABA7AB}"/>
              </a:ext>
            </a:extLst>
          </p:cNvPr>
          <p:cNvSpPr>
            <a:spLocks noGrp="1"/>
          </p:cNvSpPr>
          <p:nvPr/>
        </p:nvSpPr>
        <p:spPr>
          <a:xfrm>
            <a:off x="6781800" y="2886075"/>
            <a:ext cx="466725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0.5 · B 2 · C 20 · D 800</a:t>
            </a:r>
          </a:p>
        </p:txBody>
      </p:sp>
      <p:sp>
        <p:nvSpPr>
          <p:cNvPr id="14" name="rule-650-401">
            <a:extLst>
              <a:ext uri="{FF2B5EF4-FFF2-40B4-BE49-F238E27FC236}">
                <a16:creationId xmlns:a16="http://schemas.microsoft.com/office/drawing/2014/main" id="{C26DABC7-A347-4C74-A2BA-0105CA75DC1B}"/>
              </a:ext>
            </a:extLst>
          </p:cNvPr>
          <p:cNvSpPr>
            <a:spLocks noGrp="1"/>
          </p:cNvSpPr>
          <p:nvPr/>
        </p:nvSpPr>
        <p:spPr>
          <a:xfrm>
            <a:off x="6191250" y="3819525"/>
            <a:ext cx="5143500" cy="9525"/>
          </a:xfrm>
          <a:prstGeom prst="rect">
            <a:avLst/>
          </a:prstGeom>
          <a:solidFill>
            <a:srgbClr val="A9BBB4"/>
          </a:solidFill>
          <a:ln w="0">
            <a:noFill/>
            <a:prstDash val="solid"/>
          </a:ln>
        </p:spPr>
      </p:sp>
      <p:sp>
        <p:nvSpPr>
          <p:cNvPr id="15" name="quiz-question-label-3">
            <a:extLst>
              <a:ext uri="{FF2B5EF4-FFF2-40B4-BE49-F238E27FC236}">
                <a16:creationId xmlns:a16="http://schemas.microsoft.com/office/drawing/2014/main" id="{8BA87EEF-8594-4A01-BB75-5ADEC5B147FD}"/>
              </a:ext>
            </a:extLst>
          </p:cNvPr>
          <p:cNvSpPr>
            <a:spLocks noGrp="1"/>
          </p:cNvSpPr>
          <p:nvPr/>
        </p:nvSpPr>
        <p:spPr>
          <a:xfrm>
            <a:off x="666750" y="4048125"/>
            <a:ext cx="590550" cy="3429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Q3</a:t>
            </a:r>
          </a:p>
        </p:txBody>
      </p:sp>
      <p:sp>
        <p:nvSpPr>
          <p:cNvPr id="16" name="quiz-question-3">
            <a:extLst>
              <a:ext uri="{FF2B5EF4-FFF2-40B4-BE49-F238E27FC236}">
                <a16:creationId xmlns:a16="http://schemas.microsoft.com/office/drawing/2014/main" id="{BE9B47EA-CBEB-47F2-B31F-FA755CA54774}"/>
              </a:ext>
            </a:extLst>
          </p:cNvPr>
          <p:cNvSpPr>
            <a:spLocks noGrp="1"/>
          </p:cNvSpPr>
          <p:nvPr/>
        </p:nvSpPr>
        <p:spPr>
          <a:xfrm>
            <a:off x="1257300" y="4010025"/>
            <a:ext cx="4667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Best irregular-volume method?</a:t>
            </a:r>
          </a:p>
        </p:txBody>
      </p:sp>
      <p:sp>
        <p:nvSpPr>
          <p:cNvPr id="17" name="quiz-choices-3">
            <a:extLst>
              <a:ext uri="{FF2B5EF4-FFF2-40B4-BE49-F238E27FC236}">
                <a16:creationId xmlns:a16="http://schemas.microsoft.com/office/drawing/2014/main" id="{627249F4-B2DD-43FF-B1BF-8707C5CB623A}"/>
              </a:ext>
            </a:extLst>
          </p:cNvPr>
          <p:cNvSpPr>
            <a:spLocks noGrp="1"/>
          </p:cNvSpPr>
          <p:nvPr/>
        </p:nvSpPr>
        <p:spPr>
          <a:xfrm>
            <a:off x="1257300" y="4791075"/>
            <a:ext cx="466725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ruler only · B displacement · C thermometer · D newton meter</a:t>
            </a:r>
          </a:p>
        </p:txBody>
      </p:sp>
      <p:sp>
        <p:nvSpPr>
          <p:cNvPr id="18" name="rule-70-601">
            <a:extLst>
              <a:ext uri="{FF2B5EF4-FFF2-40B4-BE49-F238E27FC236}">
                <a16:creationId xmlns:a16="http://schemas.microsoft.com/office/drawing/2014/main" id="{066F3C99-3720-459B-B691-929FA3F8592B}"/>
              </a:ext>
            </a:extLst>
          </p:cNvPr>
          <p:cNvSpPr>
            <a:spLocks noGrp="1"/>
          </p:cNvSpPr>
          <p:nvPr/>
        </p:nvSpPr>
        <p:spPr>
          <a:xfrm>
            <a:off x="666750" y="5724525"/>
            <a:ext cx="5143500" cy="9525"/>
          </a:xfrm>
          <a:prstGeom prst="rect">
            <a:avLst/>
          </a:prstGeom>
          <a:solidFill>
            <a:srgbClr val="A9BBB4"/>
          </a:solidFill>
          <a:ln w="0">
            <a:noFill/>
            <a:prstDash val="solid"/>
          </a:ln>
        </p:spPr>
      </p:sp>
      <p:sp>
        <p:nvSpPr>
          <p:cNvPr id="19" name="quiz-question-label-4">
            <a:extLst>
              <a:ext uri="{FF2B5EF4-FFF2-40B4-BE49-F238E27FC236}">
                <a16:creationId xmlns:a16="http://schemas.microsoft.com/office/drawing/2014/main" id="{F795E4EA-FB44-412A-B240-261B83AD303A}"/>
              </a:ext>
            </a:extLst>
          </p:cNvPr>
          <p:cNvSpPr>
            <a:spLocks noGrp="1"/>
          </p:cNvSpPr>
          <p:nvPr/>
        </p:nvSpPr>
        <p:spPr>
          <a:xfrm>
            <a:off x="6191250" y="4048125"/>
            <a:ext cx="590550" cy="3429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Q4</a:t>
            </a:r>
          </a:p>
        </p:txBody>
      </p:sp>
      <p:sp>
        <p:nvSpPr>
          <p:cNvPr id="20" name="quiz-question-4">
            <a:extLst>
              <a:ext uri="{FF2B5EF4-FFF2-40B4-BE49-F238E27FC236}">
                <a16:creationId xmlns:a16="http://schemas.microsoft.com/office/drawing/2014/main" id="{50A579A9-8A31-4F96-B6B4-A350811A0C2E}"/>
              </a:ext>
            </a:extLst>
          </p:cNvPr>
          <p:cNvSpPr>
            <a:spLocks noGrp="1"/>
          </p:cNvSpPr>
          <p:nvPr/>
        </p:nvSpPr>
        <p:spPr>
          <a:xfrm>
            <a:off x="6781800" y="4010025"/>
            <a:ext cx="4667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Mass–volume graph gradient gives?</a:t>
            </a:r>
          </a:p>
        </p:txBody>
      </p:sp>
      <p:sp>
        <p:nvSpPr>
          <p:cNvPr id="21" name="quiz-choices-4">
            <a:extLst>
              <a:ext uri="{FF2B5EF4-FFF2-40B4-BE49-F238E27FC236}">
                <a16:creationId xmlns:a16="http://schemas.microsoft.com/office/drawing/2014/main" id="{9E14022A-C0A9-45C2-89BB-AD68A60E72F8}"/>
              </a:ext>
            </a:extLst>
          </p:cNvPr>
          <p:cNvSpPr>
            <a:spLocks noGrp="1"/>
          </p:cNvSpPr>
          <p:nvPr/>
        </p:nvSpPr>
        <p:spPr>
          <a:xfrm>
            <a:off x="6781800" y="4791075"/>
            <a:ext cx="466725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weight · B pressure · C density · D speed</a:t>
            </a:r>
          </a:p>
        </p:txBody>
      </p:sp>
      <p:sp>
        <p:nvSpPr>
          <p:cNvPr id="22" name="rule-650-601">
            <a:extLst>
              <a:ext uri="{FF2B5EF4-FFF2-40B4-BE49-F238E27FC236}">
                <a16:creationId xmlns:a16="http://schemas.microsoft.com/office/drawing/2014/main" id="{0297F640-AB23-4A11-A974-DC3872DDC522}"/>
              </a:ext>
            </a:extLst>
          </p:cNvPr>
          <p:cNvSpPr>
            <a:spLocks noGrp="1"/>
          </p:cNvSpPr>
          <p:nvPr/>
        </p:nvSpPr>
        <p:spPr>
          <a:xfrm>
            <a:off x="6191250" y="5724525"/>
            <a:ext cx="5143500" cy="9525"/>
          </a:xfrm>
          <a:prstGeom prst="rect">
            <a:avLst/>
          </a:prstGeom>
          <a:solidFill>
            <a:srgbClr val="A9BBB4"/>
          </a:solidFill>
          <a:ln w="0">
            <a:noFill/>
            <a:prstDash val="solid"/>
          </a:ln>
        </p:spPr>
      </p:sp>
    </p:spTree>
    <p:extLst>
      <p:ext uri="{BB962C8B-B14F-4D97-AF65-F5344CB8AC3E}">
        <p14:creationId xmlns:p14="http://schemas.microsoft.com/office/powerpoint/2010/main" val="13872626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6" name="group-label">
            <a:extLst>
              <a:ext uri="{FF2B5EF4-FFF2-40B4-BE49-F238E27FC236}">
                <a16:creationId xmlns:a16="http://schemas.microsoft.com/office/drawing/2014/main" id="{A5F4678D-9223-4BF8-9DAB-3DD617797901}"/>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67F1E7D9-840B-4B91-BDB4-99910CCA586E}"/>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13 / 13</a:t>
            </a:r>
            <a:endParaRPr sz="1650" b="1" i="0">
              <a:solidFill>
                <a:srgbClr val="F4F0E2"/>
              </a:solidFill>
            </a:endParaRPr>
          </a:p>
        </p:txBody>
      </p:sp>
      <p:sp>
        <p:nvSpPr>
          <p:cNvPr id="3" name="rule-70-666">
            <a:extLst>
              <a:ext uri="{FF2B5EF4-FFF2-40B4-BE49-F238E27FC236}">
                <a16:creationId xmlns:a16="http://schemas.microsoft.com/office/drawing/2014/main" id="{FAA628AA-1BAE-4B09-A0E5-CD201C1AF05C}"/>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8E31ED95-A94E-4CC6-8113-BAD160ECC410}"/>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CAMBRIDGE IGCSE PHYSICS 0625 · 1.4</a:t>
            </a:r>
          </a:p>
        </p:txBody>
      </p:sp>
      <p:sp>
        <p:nvSpPr>
          <p:cNvPr id="5" name="slide-title">
            <a:extLst>
              <a:ext uri="{FF2B5EF4-FFF2-40B4-BE49-F238E27FC236}">
                <a16:creationId xmlns:a16="http://schemas.microsoft.com/office/drawing/2014/main" id="{9A4E35DB-626C-440F-BAED-81C261EAB8B3}"/>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F4F0E2"/>
                </a:solidFill>
              </a:defRPr>
            </a:pPr>
            <a:r>
              <a:rPr sz="3600" b="1" i="0">
                <a:solidFill>
                  <a:srgbClr val="F4F0E2"/>
                </a:solidFill>
              </a:rPr>
              <a:t>Quiz answers: correct, explain, improve</a:t>
            </a:r>
          </a:p>
        </p:txBody>
      </p:sp>
      <p:sp>
        <p:nvSpPr>
          <p:cNvPr id="6" name="answer-number-1">
            <a:extLst>
              <a:ext uri="{FF2B5EF4-FFF2-40B4-BE49-F238E27FC236}">
                <a16:creationId xmlns:a16="http://schemas.microsoft.com/office/drawing/2014/main" id="{01E25615-0F51-4823-B8B0-DFC33E6978E1}"/>
              </a:ext>
            </a:extLst>
          </p:cNvPr>
          <p:cNvSpPr>
            <a:spLocks noGrp="1"/>
          </p:cNvSpPr>
          <p:nvPr/>
        </p:nvSpPr>
        <p:spPr>
          <a:xfrm>
            <a:off x="714375" y="1714500"/>
            <a:ext cx="476250" cy="476250"/>
          </a:xfrm>
          <a:prstGeom prst="ellipse">
            <a:avLst/>
          </a:prstGeom>
          <a:solidFill>
            <a:srgbClr val="F45B43"/>
          </a:solidFill>
          <a:ln w="0">
            <a:noFill/>
            <a:prstDash val="solid"/>
          </a:ln>
        </p:spPr>
      </p:sp>
      <p:sp>
        <p:nvSpPr>
          <p:cNvPr id="7" name="answer-number-text-1">
            <a:extLst>
              <a:ext uri="{FF2B5EF4-FFF2-40B4-BE49-F238E27FC236}">
                <a16:creationId xmlns:a16="http://schemas.microsoft.com/office/drawing/2014/main" id="{1A69C152-196A-4FED-A283-A379F49E7F13}"/>
              </a:ext>
            </a:extLst>
          </p:cNvPr>
          <p:cNvSpPr>
            <a:spLocks noGrp="1"/>
          </p:cNvSpPr>
          <p:nvPr/>
        </p:nvSpPr>
        <p:spPr>
          <a:xfrm>
            <a:off x="714375" y="178117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1.</a:t>
            </a:r>
          </a:p>
        </p:txBody>
      </p:sp>
      <p:sp>
        <p:nvSpPr>
          <p:cNvPr id="8" name="answer-value-1">
            <a:extLst>
              <a:ext uri="{FF2B5EF4-FFF2-40B4-BE49-F238E27FC236}">
                <a16:creationId xmlns:a16="http://schemas.microsoft.com/office/drawing/2014/main" id="{129589CA-8456-48C1-BB3B-37CAAAC3AA7B}"/>
              </a:ext>
            </a:extLst>
          </p:cNvPr>
          <p:cNvSpPr>
            <a:spLocks noGrp="1"/>
          </p:cNvSpPr>
          <p:nvPr/>
        </p:nvSpPr>
        <p:spPr>
          <a:xfrm>
            <a:off x="1476375" y="1685925"/>
            <a:ext cx="3524250" cy="428625"/>
          </a:xfrm>
          <a:prstGeom prst="rect">
            <a:avLst/>
          </a:prstGeom>
          <a:noFill/>
          <a:ln w="0">
            <a:noFill/>
            <a:prstDash val="solid"/>
          </a:ln>
        </p:spPr>
        <p:txBody>
          <a:bodyPr/>
          <a:lstStyle/>
          <a:p>
            <a:pPr algn="l">
              <a:defRPr sz="1950" b="1" i="0">
                <a:solidFill>
                  <a:srgbClr val="F45B43"/>
                </a:solidFill>
              </a:defRPr>
            </a:pPr>
            <a:r>
              <a:rPr sz="1950" b="1" i="0">
                <a:solidFill>
                  <a:srgbClr val="F45B43"/>
                </a:solidFill>
              </a:rPr>
              <a:t>Answer: m/V</a:t>
            </a:r>
          </a:p>
        </p:txBody>
      </p:sp>
      <p:sp>
        <p:nvSpPr>
          <p:cNvPr id="9" name="answer-reason-1">
            <a:extLst>
              <a:ext uri="{FF2B5EF4-FFF2-40B4-BE49-F238E27FC236}">
                <a16:creationId xmlns:a16="http://schemas.microsoft.com/office/drawing/2014/main" id="{EC286C59-FA84-4880-8CC3-A6A5802A1AD5}"/>
              </a:ext>
            </a:extLst>
          </p:cNvPr>
          <p:cNvSpPr>
            <a:spLocks noGrp="1"/>
          </p:cNvSpPr>
          <p:nvPr/>
        </p:nvSpPr>
        <p:spPr>
          <a:xfrm>
            <a:off x="5191125" y="1695450"/>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Density is mass per volume.</a:t>
            </a:r>
          </a:p>
        </p:txBody>
      </p:sp>
      <p:sp>
        <p:nvSpPr>
          <p:cNvPr id="10" name="rule-155-262">
            <a:extLst>
              <a:ext uri="{FF2B5EF4-FFF2-40B4-BE49-F238E27FC236}">
                <a16:creationId xmlns:a16="http://schemas.microsoft.com/office/drawing/2014/main" id="{B4DE1EE9-4D9E-4A1A-9DE3-31288858A622}"/>
              </a:ext>
            </a:extLst>
          </p:cNvPr>
          <p:cNvSpPr>
            <a:spLocks noGrp="1"/>
          </p:cNvSpPr>
          <p:nvPr/>
        </p:nvSpPr>
        <p:spPr>
          <a:xfrm>
            <a:off x="1476375" y="2495550"/>
            <a:ext cx="9667875" cy="9525"/>
          </a:xfrm>
          <a:prstGeom prst="rect">
            <a:avLst/>
          </a:prstGeom>
          <a:solidFill>
            <a:srgbClr val="47716A"/>
          </a:solidFill>
          <a:ln w="0">
            <a:noFill/>
            <a:prstDash val="solid"/>
          </a:ln>
        </p:spPr>
      </p:sp>
      <p:sp>
        <p:nvSpPr>
          <p:cNvPr id="11" name="answer-number-2">
            <a:extLst>
              <a:ext uri="{FF2B5EF4-FFF2-40B4-BE49-F238E27FC236}">
                <a16:creationId xmlns:a16="http://schemas.microsoft.com/office/drawing/2014/main" id="{2BECC79E-827E-44CD-BFF6-32D17EF74083}"/>
              </a:ext>
            </a:extLst>
          </p:cNvPr>
          <p:cNvSpPr>
            <a:spLocks noGrp="1"/>
          </p:cNvSpPr>
          <p:nvPr/>
        </p:nvSpPr>
        <p:spPr>
          <a:xfrm>
            <a:off x="714375" y="2695575"/>
            <a:ext cx="476250" cy="476250"/>
          </a:xfrm>
          <a:prstGeom prst="ellipse">
            <a:avLst/>
          </a:prstGeom>
          <a:solidFill>
            <a:srgbClr val="F45B43"/>
          </a:solidFill>
          <a:ln w="0">
            <a:noFill/>
            <a:prstDash val="solid"/>
          </a:ln>
        </p:spPr>
      </p:sp>
      <p:sp>
        <p:nvSpPr>
          <p:cNvPr id="12" name="answer-number-text-2">
            <a:extLst>
              <a:ext uri="{FF2B5EF4-FFF2-40B4-BE49-F238E27FC236}">
                <a16:creationId xmlns:a16="http://schemas.microsoft.com/office/drawing/2014/main" id="{09D1A1CC-E315-44AB-923C-0F350126693B}"/>
              </a:ext>
            </a:extLst>
          </p:cNvPr>
          <p:cNvSpPr>
            <a:spLocks noGrp="1"/>
          </p:cNvSpPr>
          <p:nvPr/>
        </p:nvSpPr>
        <p:spPr>
          <a:xfrm>
            <a:off x="714375" y="276225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2.</a:t>
            </a:r>
          </a:p>
        </p:txBody>
      </p:sp>
      <p:sp>
        <p:nvSpPr>
          <p:cNvPr id="13" name="answer-value-2">
            <a:extLst>
              <a:ext uri="{FF2B5EF4-FFF2-40B4-BE49-F238E27FC236}">
                <a16:creationId xmlns:a16="http://schemas.microsoft.com/office/drawing/2014/main" id="{71DF9429-432B-4C1B-A3EF-4C5C7F410C6E}"/>
              </a:ext>
            </a:extLst>
          </p:cNvPr>
          <p:cNvSpPr>
            <a:spLocks noGrp="1"/>
          </p:cNvSpPr>
          <p:nvPr/>
        </p:nvSpPr>
        <p:spPr>
          <a:xfrm>
            <a:off x="1476375" y="2667000"/>
            <a:ext cx="3524250" cy="428625"/>
          </a:xfrm>
          <a:prstGeom prst="rect">
            <a:avLst/>
          </a:prstGeom>
          <a:noFill/>
          <a:ln w="0">
            <a:noFill/>
            <a:prstDash val="solid"/>
          </a:ln>
        </p:spPr>
        <p:txBody>
          <a:bodyPr/>
          <a:lstStyle/>
          <a:p>
            <a:pPr algn="l">
              <a:defRPr sz="1950" b="1" i="0">
                <a:solidFill>
                  <a:srgbClr val="F45B43"/>
                </a:solidFill>
              </a:defRPr>
            </a:pPr>
            <a:r>
              <a:rPr sz="1950" b="1" i="0">
                <a:solidFill>
                  <a:srgbClr val="F45B43"/>
                </a:solidFill>
              </a:rPr>
              <a:t>Answer: 2</a:t>
            </a:r>
          </a:p>
        </p:txBody>
      </p:sp>
      <p:sp>
        <p:nvSpPr>
          <p:cNvPr id="14" name="answer-reason-2">
            <a:extLst>
              <a:ext uri="{FF2B5EF4-FFF2-40B4-BE49-F238E27FC236}">
                <a16:creationId xmlns:a16="http://schemas.microsoft.com/office/drawing/2014/main" id="{9FA05EA6-A72B-4DA7-958A-028A24B94E22}"/>
              </a:ext>
            </a:extLst>
          </p:cNvPr>
          <p:cNvSpPr>
            <a:spLocks noGrp="1"/>
          </p:cNvSpPr>
          <p:nvPr/>
        </p:nvSpPr>
        <p:spPr>
          <a:xfrm>
            <a:off x="5191125" y="2676525"/>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40/20 = 2 g/cm³.</a:t>
            </a:r>
          </a:p>
        </p:txBody>
      </p:sp>
      <p:sp>
        <p:nvSpPr>
          <p:cNvPr id="15" name="rule-155-365">
            <a:extLst>
              <a:ext uri="{FF2B5EF4-FFF2-40B4-BE49-F238E27FC236}">
                <a16:creationId xmlns:a16="http://schemas.microsoft.com/office/drawing/2014/main" id="{5946EC9D-79C2-4B32-B019-8195E4BF934A}"/>
              </a:ext>
            </a:extLst>
          </p:cNvPr>
          <p:cNvSpPr>
            <a:spLocks noGrp="1"/>
          </p:cNvSpPr>
          <p:nvPr/>
        </p:nvSpPr>
        <p:spPr>
          <a:xfrm>
            <a:off x="1476375" y="3476625"/>
            <a:ext cx="9667875" cy="9525"/>
          </a:xfrm>
          <a:prstGeom prst="rect">
            <a:avLst/>
          </a:prstGeom>
          <a:solidFill>
            <a:srgbClr val="47716A"/>
          </a:solidFill>
          <a:ln w="0">
            <a:noFill/>
            <a:prstDash val="solid"/>
          </a:ln>
        </p:spPr>
      </p:sp>
      <p:sp>
        <p:nvSpPr>
          <p:cNvPr id="16" name="answer-number-3">
            <a:extLst>
              <a:ext uri="{FF2B5EF4-FFF2-40B4-BE49-F238E27FC236}">
                <a16:creationId xmlns:a16="http://schemas.microsoft.com/office/drawing/2014/main" id="{ED33E2E3-1CE0-4581-BA6E-CECA2B0C869C}"/>
              </a:ext>
            </a:extLst>
          </p:cNvPr>
          <p:cNvSpPr>
            <a:spLocks noGrp="1"/>
          </p:cNvSpPr>
          <p:nvPr/>
        </p:nvSpPr>
        <p:spPr>
          <a:xfrm>
            <a:off x="714375" y="3676650"/>
            <a:ext cx="476250" cy="476250"/>
          </a:xfrm>
          <a:prstGeom prst="ellipse">
            <a:avLst/>
          </a:prstGeom>
          <a:solidFill>
            <a:srgbClr val="F45B43"/>
          </a:solidFill>
          <a:ln w="0">
            <a:noFill/>
            <a:prstDash val="solid"/>
          </a:ln>
        </p:spPr>
      </p:sp>
      <p:sp>
        <p:nvSpPr>
          <p:cNvPr id="17" name="answer-number-text-3">
            <a:extLst>
              <a:ext uri="{FF2B5EF4-FFF2-40B4-BE49-F238E27FC236}">
                <a16:creationId xmlns:a16="http://schemas.microsoft.com/office/drawing/2014/main" id="{575218A2-E41E-418B-A568-3C133B9CE060}"/>
              </a:ext>
            </a:extLst>
          </p:cNvPr>
          <p:cNvSpPr>
            <a:spLocks noGrp="1"/>
          </p:cNvSpPr>
          <p:nvPr/>
        </p:nvSpPr>
        <p:spPr>
          <a:xfrm>
            <a:off x="714375" y="374332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3.</a:t>
            </a:r>
          </a:p>
        </p:txBody>
      </p:sp>
      <p:sp>
        <p:nvSpPr>
          <p:cNvPr id="18" name="answer-value-3">
            <a:extLst>
              <a:ext uri="{FF2B5EF4-FFF2-40B4-BE49-F238E27FC236}">
                <a16:creationId xmlns:a16="http://schemas.microsoft.com/office/drawing/2014/main" id="{D148EEBD-780B-4B48-9739-51EE3B4B8B47}"/>
              </a:ext>
            </a:extLst>
          </p:cNvPr>
          <p:cNvSpPr>
            <a:spLocks noGrp="1"/>
          </p:cNvSpPr>
          <p:nvPr/>
        </p:nvSpPr>
        <p:spPr>
          <a:xfrm>
            <a:off x="1476375" y="3648075"/>
            <a:ext cx="3524250" cy="428625"/>
          </a:xfrm>
          <a:prstGeom prst="rect">
            <a:avLst/>
          </a:prstGeom>
          <a:noFill/>
          <a:ln w="0">
            <a:noFill/>
            <a:prstDash val="solid"/>
          </a:ln>
        </p:spPr>
        <p:txBody>
          <a:bodyPr/>
          <a:lstStyle/>
          <a:p>
            <a:pPr algn="l">
              <a:defRPr sz="1950" b="1" i="0">
                <a:solidFill>
                  <a:srgbClr val="F45B43"/>
                </a:solidFill>
              </a:defRPr>
            </a:pPr>
            <a:r>
              <a:rPr sz="1950" b="1" i="0">
                <a:solidFill>
                  <a:srgbClr val="F45B43"/>
                </a:solidFill>
              </a:rPr>
              <a:t>Answer: displacement</a:t>
            </a:r>
          </a:p>
        </p:txBody>
      </p:sp>
      <p:sp>
        <p:nvSpPr>
          <p:cNvPr id="19" name="answer-reason-3">
            <a:extLst>
              <a:ext uri="{FF2B5EF4-FFF2-40B4-BE49-F238E27FC236}">
                <a16:creationId xmlns:a16="http://schemas.microsoft.com/office/drawing/2014/main" id="{DB4A49C6-B27B-4FC5-969A-93AA4EDA9A6A}"/>
              </a:ext>
            </a:extLst>
          </p:cNvPr>
          <p:cNvSpPr>
            <a:spLocks noGrp="1"/>
          </p:cNvSpPr>
          <p:nvPr/>
        </p:nvSpPr>
        <p:spPr>
          <a:xfrm>
            <a:off x="5191125" y="3657600"/>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Displaced liquid volume equals submerged object volume.</a:t>
            </a:r>
          </a:p>
        </p:txBody>
      </p:sp>
      <p:sp>
        <p:nvSpPr>
          <p:cNvPr id="20" name="rule-155-468">
            <a:extLst>
              <a:ext uri="{FF2B5EF4-FFF2-40B4-BE49-F238E27FC236}">
                <a16:creationId xmlns:a16="http://schemas.microsoft.com/office/drawing/2014/main" id="{B20ED1F3-D58A-4C1C-8CB1-3DD852CA6983}"/>
              </a:ext>
            </a:extLst>
          </p:cNvPr>
          <p:cNvSpPr>
            <a:spLocks noGrp="1"/>
          </p:cNvSpPr>
          <p:nvPr/>
        </p:nvSpPr>
        <p:spPr>
          <a:xfrm>
            <a:off x="1476375" y="4457700"/>
            <a:ext cx="9667875" cy="9525"/>
          </a:xfrm>
          <a:prstGeom prst="rect">
            <a:avLst/>
          </a:prstGeom>
          <a:solidFill>
            <a:srgbClr val="47716A"/>
          </a:solidFill>
          <a:ln w="0">
            <a:noFill/>
            <a:prstDash val="solid"/>
          </a:ln>
        </p:spPr>
      </p:sp>
      <p:sp>
        <p:nvSpPr>
          <p:cNvPr id="21" name="answer-number-4">
            <a:extLst>
              <a:ext uri="{FF2B5EF4-FFF2-40B4-BE49-F238E27FC236}">
                <a16:creationId xmlns:a16="http://schemas.microsoft.com/office/drawing/2014/main" id="{E41923FE-B5E6-4C01-9569-98E811D5A04A}"/>
              </a:ext>
            </a:extLst>
          </p:cNvPr>
          <p:cNvSpPr>
            <a:spLocks noGrp="1"/>
          </p:cNvSpPr>
          <p:nvPr/>
        </p:nvSpPr>
        <p:spPr>
          <a:xfrm>
            <a:off x="714375" y="4657725"/>
            <a:ext cx="476250" cy="476250"/>
          </a:xfrm>
          <a:prstGeom prst="ellipse">
            <a:avLst/>
          </a:prstGeom>
          <a:solidFill>
            <a:srgbClr val="F45B43"/>
          </a:solidFill>
          <a:ln w="0">
            <a:noFill/>
            <a:prstDash val="solid"/>
          </a:ln>
        </p:spPr>
      </p:sp>
      <p:sp>
        <p:nvSpPr>
          <p:cNvPr id="22" name="answer-number-text-4">
            <a:extLst>
              <a:ext uri="{FF2B5EF4-FFF2-40B4-BE49-F238E27FC236}">
                <a16:creationId xmlns:a16="http://schemas.microsoft.com/office/drawing/2014/main" id="{064733A3-9125-4D04-B332-6618CDC00E52}"/>
              </a:ext>
            </a:extLst>
          </p:cNvPr>
          <p:cNvSpPr>
            <a:spLocks noGrp="1"/>
          </p:cNvSpPr>
          <p:nvPr/>
        </p:nvSpPr>
        <p:spPr>
          <a:xfrm>
            <a:off x="714375" y="472440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4.</a:t>
            </a:r>
          </a:p>
        </p:txBody>
      </p:sp>
      <p:sp>
        <p:nvSpPr>
          <p:cNvPr id="23" name="answer-value-4">
            <a:extLst>
              <a:ext uri="{FF2B5EF4-FFF2-40B4-BE49-F238E27FC236}">
                <a16:creationId xmlns:a16="http://schemas.microsoft.com/office/drawing/2014/main" id="{415EDC32-4491-4774-9D24-DA91B0168E0F}"/>
              </a:ext>
            </a:extLst>
          </p:cNvPr>
          <p:cNvSpPr>
            <a:spLocks noGrp="1"/>
          </p:cNvSpPr>
          <p:nvPr/>
        </p:nvSpPr>
        <p:spPr>
          <a:xfrm>
            <a:off x="1476375" y="4629150"/>
            <a:ext cx="3524250" cy="428625"/>
          </a:xfrm>
          <a:prstGeom prst="rect">
            <a:avLst/>
          </a:prstGeom>
          <a:noFill/>
          <a:ln w="0">
            <a:noFill/>
            <a:prstDash val="solid"/>
          </a:ln>
        </p:spPr>
        <p:txBody>
          <a:bodyPr/>
          <a:lstStyle/>
          <a:p>
            <a:pPr algn="l">
              <a:defRPr sz="1950" b="1" i="0">
                <a:solidFill>
                  <a:srgbClr val="F45B43"/>
                </a:solidFill>
              </a:defRPr>
            </a:pPr>
            <a:r>
              <a:rPr sz="1950" b="1" i="0">
                <a:solidFill>
                  <a:srgbClr val="F45B43"/>
                </a:solidFill>
              </a:rPr>
              <a:t>Answer: density</a:t>
            </a:r>
          </a:p>
        </p:txBody>
      </p:sp>
      <p:sp>
        <p:nvSpPr>
          <p:cNvPr id="24" name="answer-reason-4">
            <a:extLst>
              <a:ext uri="{FF2B5EF4-FFF2-40B4-BE49-F238E27FC236}">
                <a16:creationId xmlns:a16="http://schemas.microsoft.com/office/drawing/2014/main" id="{65BAF29C-9ABB-4323-8F45-1CA31769D021}"/>
              </a:ext>
            </a:extLst>
          </p:cNvPr>
          <p:cNvSpPr>
            <a:spLocks noGrp="1"/>
          </p:cNvSpPr>
          <p:nvPr/>
        </p:nvSpPr>
        <p:spPr>
          <a:xfrm>
            <a:off x="5191125" y="4638675"/>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Gradient = Δm/ΔV.</a:t>
            </a:r>
          </a:p>
        </p:txBody>
      </p:sp>
      <p:sp>
        <p:nvSpPr>
          <p:cNvPr id="25" name="exit-ticket">
            <a:extLst>
              <a:ext uri="{FF2B5EF4-FFF2-40B4-BE49-F238E27FC236}">
                <a16:creationId xmlns:a16="http://schemas.microsoft.com/office/drawing/2014/main" id="{AAFC2457-1126-4145-BEE6-D2AF09613D91}"/>
              </a:ext>
            </a:extLst>
          </p:cNvPr>
          <p:cNvSpPr>
            <a:spLocks noGrp="1"/>
          </p:cNvSpPr>
          <p:nvPr/>
        </p:nvSpPr>
        <p:spPr>
          <a:xfrm>
            <a:off x="1047750" y="5743575"/>
            <a:ext cx="10096500" cy="400050"/>
          </a:xfrm>
          <a:prstGeom prst="rect">
            <a:avLst/>
          </a:prstGeom>
          <a:noFill/>
          <a:ln w="0">
            <a:noFill/>
            <a:prstDash val="solid"/>
          </a:ln>
        </p:spPr>
        <p:txBody>
          <a:bodyPr/>
          <a:lstStyle/>
          <a:p>
            <a:pPr algn="ctr">
              <a:defRPr sz="1875" b="1" i="0">
                <a:solidFill>
                  <a:srgbClr val="F45B43"/>
                </a:solidFill>
              </a:defRPr>
            </a:pPr>
            <a:r>
              <a:rPr sz="1875" b="1" i="0">
                <a:solidFill>
                  <a:srgbClr val="F45B43"/>
                </a:solidFill>
              </a:rPr>
              <a:t>Next move: Correct one response, name the governing physics idea, and write one question you can now answer that you could not answer at the start.</a:t>
            </a:r>
          </a:p>
        </p:txBody>
      </p:sp>
    </p:spTree>
    <p:extLst>
      <p:ext uri="{BB962C8B-B14F-4D97-AF65-F5344CB8AC3E}">
        <p14:creationId xmlns:p14="http://schemas.microsoft.com/office/powerpoint/2010/main" val="5107818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7" name="group-label">
            <a:extLst>
              <a:ext uri="{FF2B5EF4-FFF2-40B4-BE49-F238E27FC236}">
                <a16:creationId xmlns:a16="http://schemas.microsoft.com/office/drawing/2014/main" id="{2AE97E64-F0E6-46D6-B74D-A57E1AD1F162}"/>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0B4D8B18-4936-4782-889D-AE0F64526078}"/>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02 / 13</a:t>
            </a:r>
            <a:endParaRPr sz="1650" b="1" i="0">
              <a:solidFill>
                <a:srgbClr val="0A332E"/>
              </a:solidFill>
            </a:endParaRPr>
          </a:p>
        </p:txBody>
      </p:sp>
      <p:sp>
        <p:nvSpPr>
          <p:cNvPr id="3" name="rule-70-666">
            <a:extLst>
              <a:ext uri="{FF2B5EF4-FFF2-40B4-BE49-F238E27FC236}">
                <a16:creationId xmlns:a16="http://schemas.microsoft.com/office/drawing/2014/main" id="{B4854CDB-28EE-484F-A1C7-7A749FB56CB1}"/>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598BB199-5E40-41B1-B257-937037B2E7F4}"/>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1.4</a:t>
            </a:r>
          </a:p>
        </p:txBody>
      </p:sp>
      <p:sp>
        <p:nvSpPr>
          <p:cNvPr id="5" name="slide-title">
            <a:extLst>
              <a:ext uri="{FF2B5EF4-FFF2-40B4-BE49-F238E27FC236}">
                <a16:creationId xmlns:a16="http://schemas.microsoft.com/office/drawing/2014/main" id="{F5C5601F-5498-4662-BDF9-C19536426DC5}"/>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Three ideas to wake up</a:t>
            </a:r>
          </a:p>
        </p:txBody>
      </p:sp>
      <p:sp>
        <p:nvSpPr>
          <p:cNvPr id="6" name="retrieval-instruction">
            <a:extLst>
              <a:ext uri="{FF2B5EF4-FFF2-40B4-BE49-F238E27FC236}">
                <a16:creationId xmlns:a16="http://schemas.microsoft.com/office/drawing/2014/main" id="{B1BAB47B-A56F-4AB4-980F-305A992374EF}"/>
              </a:ext>
            </a:extLst>
          </p:cNvPr>
          <p:cNvSpPr>
            <a:spLocks noGrp="1"/>
          </p:cNvSpPr>
          <p:nvPr/>
        </p:nvSpPr>
        <p:spPr>
          <a:xfrm>
            <a:off x="666750" y="1524000"/>
            <a:ext cx="9906000" cy="419100"/>
          </a:xfrm>
          <a:prstGeom prst="rect">
            <a:avLst/>
          </a:prstGeom>
          <a:noFill/>
          <a:ln w="0">
            <a:noFill/>
            <a:prstDash val="solid"/>
          </a:ln>
        </p:spPr>
        <p:txBody>
          <a:bodyPr/>
          <a:lstStyle/>
          <a:p>
            <a:pPr algn="l">
              <a:defRPr sz="1950" b="0" i="0">
                <a:solidFill>
                  <a:srgbClr val="48635E"/>
                </a:solidFill>
              </a:defRPr>
            </a:pPr>
            <a:r>
              <a:rPr sz="1950" b="0" i="0">
                <a:solidFill>
                  <a:srgbClr val="48635E"/>
                </a:solidFill>
              </a:rPr>
              <a:t>Think alone → compare with a partner → vote with one reason.</a:t>
            </a:r>
          </a:p>
        </p:txBody>
      </p:sp>
      <p:sp>
        <p:nvSpPr>
          <p:cNvPr id="7" name="retrieval-number-1">
            <a:extLst>
              <a:ext uri="{FF2B5EF4-FFF2-40B4-BE49-F238E27FC236}">
                <a16:creationId xmlns:a16="http://schemas.microsoft.com/office/drawing/2014/main" id="{A0729501-E7C6-408D-911E-E411BCD32DBC}"/>
              </a:ext>
            </a:extLst>
          </p:cNvPr>
          <p:cNvSpPr>
            <a:spLocks noGrp="1"/>
          </p:cNvSpPr>
          <p:nvPr/>
        </p:nvSpPr>
        <p:spPr>
          <a:xfrm>
            <a:off x="723900" y="2209800"/>
            <a:ext cx="495300" cy="495300"/>
          </a:xfrm>
          <a:prstGeom prst="ellipse">
            <a:avLst/>
          </a:prstGeom>
          <a:solidFill>
            <a:srgbClr val="F45B43"/>
          </a:solidFill>
          <a:ln w="0">
            <a:noFill/>
            <a:prstDash val="solid"/>
          </a:ln>
        </p:spPr>
      </p:sp>
      <p:sp>
        <p:nvSpPr>
          <p:cNvPr id="8" name="retrieval-number-text-1">
            <a:extLst>
              <a:ext uri="{FF2B5EF4-FFF2-40B4-BE49-F238E27FC236}">
                <a16:creationId xmlns:a16="http://schemas.microsoft.com/office/drawing/2014/main" id="{ED003CF5-9071-42E1-B8F4-ABF1BADECFC0}"/>
              </a:ext>
            </a:extLst>
          </p:cNvPr>
          <p:cNvSpPr>
            <a:spLocks noGrp="1"/>
          </p:cNvSpPr>
          <p:nvPr/>
        </p:nvSpPr>
        <p:spPr>
          <a:xfrm>
            <a:off x="723900" y="2276475"/>
            <a:ext cx="495300" cy="333375"/>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1</a:t>
            </a:r>
          </a:p>
        </p:txBody>
      </p:sp>
      <p:sp>
        <p:nvSpPr>
          <p:cNvPr id="9" name="retrieval-question-1">
            <a:extLst>
              <a:ext uri="{FF2B5EF4-FFF2-40B4-BE49-F238E27FC236}">
                <a16:creationId xmlns:a16="http://schemas.microsoft.com/office/drawing/2014/main" id="{7662541A-D78E-4382-B482-930504329052}"/>
              </a:ext>
            </a:extLst>
          </p:cNvPr>
          <p:cNvSpPr>
            <a:spLocks noGrp="1"/>
          </p:cNvSpPr>
          <p:nvPr/>
        </p:nvSpPr>
        <p:spPr>
          <a:xfrm>
            <a:off x="1524000" y="21717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What two quantities are needed for density?</a:t>
            </a:r>
          </a:p>
        </p:txBody>
      </p:sp>
      <p:sp>
        <p:nvSpPr>
          <p:cNvPr id="10" name="retrieval-number-2">
            <a:extLst>
              <a:ext uri="{FF2B5EF4-FFF2-40B4-BE49-F238E27FC236}">
                <a16:creationId xmlns:a16="http://schemas.microsoft.com/office/drawing/2014/main" id="{87781A70-2971-4062-B3CF-468083068753}"/>
              </a:ext>
            </a:extLst>
          </p:cNvPr>
          <p:cNvSpPr>
            <a:spLocks noGrp="1"/>
          </p:cNvSpPr>
          <p:nvPr/>
        </p:nvSpPr>
        <p:spPr>
          <a:xfrm>
            <a:off x="723900" y="3276600"/>
            <a:ext cx="495300" cy="495300"/>
          </a:xfrm>
          <a:prstGeom prst="ellipse">
            <a:avLst/>
          </a:prstGeom>
          <a:solidFill>
            <a:srgbClr val="F45B43"/>
          </a:solidFill>
          <a:ln w="0">
            <a:noFill/>
            <a:prstDash val="solid"/>
          </a:ln>
        </p:spPr>
      </p:sp>
      <p:sp>
        <p:nvSpPr>
          <p:cNvPr id="11" name="retrieval-number-text-2">
            <a:extLst>
              <a:ext uri="{FF2B5EF4-FFF2-40B4-BE49-F238E27FC236}">
                <a16:creationId xmlns:a16="http://schemas.microsoft.com/office/drawing/2014/main" id="{5AF6FABB-10DD-400E-B247-8D233AF58F7C}"/>
              </a:ext>
            </a:extLst>
          </p:cNvPr>
          <p:cNvSpPr>
            <a:spLocks noGrp="1"/>
          </p:cNvSpPr>
          <p:nvPr/>
        </p:nvSpPr>
        <p:spPr>
          <a:xfrm>
            <a:off x="723900" y="3343275"/>
            <a:ext cx="495300" cy="333375"/>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2</a:t>
            </a:r>
          </a:p>
        </p:txBody>
      </p:sp>
      <p:sp>
        <p:nvSpPr>
          <p:cNvPr id="12" name="retrieval-question-2">
            <a:extLst>
              <a:ext uri="{FF2B5EF4-FFF2-40B4-BE49-F238E27FC236}">
                <a16:creationId xmlns:a16="http://schemas.microsoft.com/office/drawing/2014/main" id="{21E85F8F-2CC1-4981-9C73-99F74E4517F1}"/>
              </a:ext>
            </a:extLst>
          </p:cNvPr>
          <p:cNvSpPr>
            <a:spLocks noGrp="1"/>
          </p:cNvSpPr>
          <p:nvPr/>
        </p:nvSpPr>
        <p:spPr>
          <a:xfrm>
            <a:off x="1524000" y="32385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How can an irregular solid's volume be measured?</a:t>
            </a:r>
          </a:p>
        </p:txBody>
      </p:sp>
      <p:sp>
        <p:nvSpPr>
          <p:cNvPr id="13" name="retrieval-number-3">
            <a:extLst>
              <a:ext uri="{FF2B5EF4-FFF2-40B4-BE49-F238E27FC236}">
                <a16:creationId xmlns:a16="http://schemas.microsoft.com/office/drawing/2014/main" id="{076480B7-4B93-4B5A-BE79-F77D85CC79E0}"/>
              </a:ext>
            </a:extLst>
          </p:cNvPr>
          <p:cNvSpPr>
            <a:spLocks noGrp="1"/>
          </p:cNvSpPr>
          <p:nvPr/>
        </p:nvSpPr>
        <p:spPr>
          <a:xfrm>
            <a:off x="723900" y="4343400"/>
            <a:ext cx="495300" cy="495300"/>
          </a:xfrm>
          <a:prstGeom prst="ellipse">
            <a:avLst/>
          </a:prstGeom>
          <a:solidFill>
            <a:srgbClr val="F45B43"/>
          </a:solidFill>
          <a:ln w="0">
            <a:noFill/>
            <a:prstDash val="solid"/>
          </a:ln>
        </p:spPr>
      </p:sp>
      <p:sp>
        <p:nvSpPr>
          <p:cNvPr id="14" name="retrieval-number-text-3">
            <a:extLst>
              <a:ext uri="{FF2B5EF4-FFF2-40B4-BE49-F238E27FC236}">
                <a16:creationId xmlns:a16="http://schemas.microsoft.com/office/drawing/2014/main" id="{93390631-AD83-4DE3-AF7F-5BA324BE9115}"/>
              </a:ext>
            </a:extLst>
          </p:cNvPr>
          <p:cNvSpPr>
            <a:spLocks noGrp="1"/>
          </p:cNvSpPr>
          <p:nvPr/>
        </p:nvSpPr>
        <p:spPr>
          <a:xfrm>
            <a:off x="723900" y="4410075"/>
            <a:ext cx="495300" cy="333375"/>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3</a:t>
            </a:r>
          </a:p>
        </p:txBody>
      </p:sp>
      <p:sp>
        <p:nvSpPr>
          <p:cNvPr id="15" name="retrieval-question-3">
            <a:extLst>
              <a:ext uri="{FF2B5EF4-FFF2-40B4-BE49-F238E27FC236}">
                <a16:creationId xmlns:a16="http://schemas.microsoft.com/office/drawing/2014/main" id="{C5AC77B2-F718-41E3-9B33-3235EA2C6D32}"/>
              </a:ext>
            </a:extLst>
          </p:cNvPr>
          <p:cNvSpPr>
            <a:spLocks noGrp="1"/>
          </p:cNvSpPr>
          <p:nvPr/>
        </p:nvSpPr>
        <p:spPr>
          <a:xfrm>
            <a:off x="1524000" y="43053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State one common density unit.</a:t>
            </a:r>
          </a:p>
        </p:txBody>
      </p:sp>
      <p:sp>
        <p:nvSpPr>
          <p:cNvPr id="16" name="retrieval-close">
            <a:extLst>
              <a:ext uri="{FF2B5EF4-FFF2-40B4-BE49-F238E27FC236}">
                <a16:creationId xmlns:a16="http://schemas.microsoft.com/office/drawing/2014/main" id="{2DCD4046-C2F0-412D-8C2E-D5DF50B0DFBD}"/>
              </a:ext>
            </a:extLst>
          </p:cNvPr>
          <p:cNvSpPr>
            <a:spLocks noGrp="1"/>
          </p:cNvSpPr>
          <p:nvPr/>
        </p:nvSpPr>
        <p:spPr>
          <a:xfrm>
            <a:off x="666750" y="5600700"/>
            <a:ext cx="10668000" cy="45720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Mini-whiteboard challenge: sketch or calculate one idea you expect to use today.</a:t>
            </a:r>
          </a:p>
        </p:txBody>
      </p:sp>
    </p:spTree>
    <p:extLst>
      <p:ext uri="{BB962C8B-B14F-4D97-AF65-F5344CB8AC3E}">
        <p14:creationId xmlns:p14="http://schemas.microsoft.com/office/powerpoint/2010/main" val="213764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2" name="group-label">
            <a:extLst>
              <a:ext uri="{FF2B5EF4-FFF2-40B4-BE49-F238E27FC236}">
                <a16:creationId xmlns:a16="http://schemas.microsoft.com/office/drawing/2014/main" id="{40C4F274-88B7-4797-8EBA-56B147A30BFF}"/>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9B5C30AA-3E4A-4AFB-8C53-B77FD7AC5A6A}"/>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03 / 13</a:t>
            </a:r>
            <a:endParaRPr sz="1650" b="1" i="0">
              <a:solidFill>
                <a:srgbClr val="0A332E"/>
              </a:solidFill>
            </a:endParaRPr>
          </a:p>
        </p:txBody>
      </p:sp>
      <p:sp>
        <p:nvSpPr>
          <p:cNvPr id="3" name="rule-70-666">
            <a:extLst>
              <a:ext uri="{FF2B5EF4-FFF2-40B4-BE49-F238E27FC236}">
                <a16:creationId xmlns:a16="http://schemas.microsoft.com/office/drawing/2014/main" id="{F04FC526-A7DB-4583-A622-05378A1D62D0}"/>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7D0C35AE-1D18-4FEA-A6D8-EAF2BEF0C688}"/>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1.4</a:t>
            </a:r>
          </a:p>
        </p:txBody>
      </p:sp>
      <p:sp>
        <p:nvSpPr>
          <p:cNvPr id="5" name="slide-title">
            <a:extLst>
              <a:ext uri="{FF2B5EF4-FFF2-40B4-BE49-F238E27FC236}">
                <a16:creationId xmlns:a16="http://schemas.microsoft.com/office/drawing/2014/main" id="{C4F005E6-2EC6-4715-9AA9-2D6470F2498D}"/>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Density tells how mass is distributed through volume</a:t>
            </a:r>
          </a:p>
        </p:txBody>
      </p:sp>
      <p:sp>
        <p:nvSpPr>
          <p:cNvPr id="6" name="core-index-1">
            <a:extLst>
              <a:ext uri="{FF2B5EF4-FFF2-40B4-BE49-F238E27FC236}">
                <a16:creationId xmlns:a16="http://schemas.microsoft.com/office/drawing/2014/main" id="{E5A55609-BA38-4352-8B21-622C11B7B3EF}"/>
              </a:ext>
            </a:extLst>
          </p:cNvPr>
          <p:cNvSpPr>
            <a:spLocks noGrp="1"/>
          </p:cNvSpPr>
          <p:nvPr/>
        </p:nvSpPr>
        <p:spPr>
          <a:xfrm>
            <a:off x="685800" y="1809750"/>
            <a:ext cx="457200" cy="3048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01</a:t>
            </a:r>
          </a:p>
        </p:txBody>
      </p:sp>
      <p:sp>
        <p:nvSpPr>
          <p:cNvPr id="7" name="core-point-1">
            <a:extLst>
              <a:ext uri="{FF2B5EF4-FFF2-40B4-BE49-F238E27FC236}">
                <a16:creationId xmlns:a16="http://schemas.microsoft.com/office/drawing/2014/main" id="{5B016830-B0FF-46B9-A3DB-D7B3EEAC4C20}"/>
              </a:ext>
            </a:extLst>
          </p:cNvPr>
          <p:cNvSpPr>
            <a:spLocks noGrp="1"/>
          </p:cNvSpPr>
          <p:nvPr/>
        </p:nvSpPr>
        <p:spPr>
          <a:xfrm>
            <a:off x="1257300" y="17811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Core: Measure mass with a balance.</a:t>
            </a:r>
          </a:p>
        </p:txBody>
      </p:sp>
      <p:sp>
        <p:nvSpPr>
          <p:cNvPr id="8" name="core-index-2">
            <a:extLst>
              <a:ext uri="{FF2B5EF4-FFF2-40B4-BE49-F238E27FC236}">
                <a16:creationId xmlns:a16="http://schemas.microsoft.com/office/drawing/2014/main" id="{F11F2ACF-EA4F-4916-A665-160363137666}"/>
              </a:ext>
            </a:extLst>
          </p:cNvPr>
          <p:cNvSpPr>
            <a:spLocks noGrp="1"/>
          </p:cNvSpPr>
          <p:nvPr/>
        </p:nvSpPr>
        <p:spPr>
          <a:xfrm>
            <a:off x="685800" y="2590800"/>
            <a:ext cx="457200" cy="3048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02</a:t>
            </a:r>
          </a:p>
        </p:txBody>
      </p:sp>
      <p:sp>
        <p:nvSpPr>
          <p:cNvPr id="9" name="core-point-2">
            <a:extLst>
              <a:ext uri="{FF2B5EF4-FFF2-40B4-BE49-F238E27FC236}">
                <a16:creationId xmlns:a16="http://schemas.microsoft.com/office/drawing/2014/main" id="{648EC45F-FE86-4196-BE47-89D0E5983F97}"/>
              </a:ext>
            </a:extLst>
          </p:cNvPr>
          <p:cNvSpPr>
            <a:spLocks noGrp="1"/>
          </p:cNvSpPr>
          <p:nvPr/>
        </p:nvSpPr>
        <p:spPr>
          <a:xfrm>
            <a:off x="1257300" y="25622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Core: For regular solids, calculate geometric volume; for irregular solids, use displacement.</a:t>
            </a:r>
          </a:p>
        </p:txBody>
      </p:sp>
      <p:sp>
        <p:nvSpPr>
          <p:cNvPr id="10" name="core-index-3">
            <a:extLst>
              <a:ext uri="{FF2B5EF4-FFF2-40B4-BE49-F238E27FC236}">
                <a16:creationId xmlns:a16="http://schemas.microsoft.com/office/drawing/2014/main" id="{8E005D8C-FA1E-43E9-BDE8-4555DF0EE03C}"/>
              </a:ext>
            </a:extLst>
          </p:cNvPr>
          <p:cNvSpPr>
            <a:spLocks noGrp="1"/>
          </p:cNvSpPr>
          <p:nvPr/>
        </p:nvSpPr>
        <p:spPr>
          <a:xfrm>
            <a:off x="685800" y="3371850"/>
            <a:ext cx="457200" cy="3048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03</a:t>
            </a:r>
          </a:p>
        </p:txBody>
      </p:sp>
      <p:sp>
        <p:nvSpPr>
          <p:cNvPr id="11" name="core-point-3">
            <a:extLst>
              <a:ext uri="{FF2B5EF4-FFF2-40B4-BE49-F238E27FC236}">
                <a16:creationId xmlns:a16="http://schemas.microsoft.com/office/drawing/2014/main" id="{ECF606E3-17CD-4F4A-96FD-C1E2BC3F45B8}"/>
              </a:ext>
            </a:extLst>
          </p:cNvPr>
          <p:cNvSpPr>
            <a:spLocks noGrp="1"/>
          </p:cNvSpPr>
          <p:nvPr/>
        </p:nvSpPr>
        <p:spPr>
          <a:xfrm>
            <a:off x="1257300" y="33432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Core: A pure uniform material gives a straight mass–volume graph through the origin.</a:t>
            </a:r>
          </a:p>
        </p:txBody>
      </p:sp>
      <p:sp>
        <p:nvSpPr>
          <p:cNvPr id="12" name="core-index-4">
            <a:extLst>
              <a:ext uri="{FF2B5EF4-FFF2-40B4-BE49-F238E27FC236}">
                <a16:creationId xmlns:a16="http://schemas.microsoft.com/office/drawing/2014/main" id="{324DFEAC-1242-4DC3-876F-37E55D21D6E3}"/>
              </a:ext>
            </a:extLst>
          </p:cNvPr>
          <p:cNvSpPr>
            <a:spLocks noGrp="1"/>
          </p:cNvSpPr>
          <p:nvPr/>
        </p:nvSpPr>
        <p:spPr>
          <a:xfrm>
            <a:off x="685800" y="4152900"/>
            <a:ext cx="457200" cy="3048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04</a:t>
            </a:r>
          </a:p>
        </p:txBody>
      </p:sp>
      <p:sp>
        <p:nvSpPr>
          <p:cNvPr id="13" name="core-point-4">
            <a:extLst>
              <a:ext uri="{FF2B5EF4-FFF2-40B4-BE49-F238E27FC236}">
                <a16:creationId xmlns:a16="http://schemas.microsoft.com/office/drawing/2014/main" id="{91ABDB47-52ED-4F98-B7F8-9895D10D1E8D}"/>
              </a:ext>
            </a:extLst>
          </p:cNvPr>
          <p:cNvSpPr>
            <a:spLocks noGrp="1"/>
          </p:cNvSpPr>
          <p:nvPr/>
        </p:nvSpPr>
        <p:spPr>
          <a:xfrm>
            <a:off x="1257300" y="41243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Core: An object floats if its average density is below the fluid density and sinks if it is greater.</a:t>
            </a:r>
          </a:p>
        </p:txBody>
      </p:sp>
      <p:sp>
        <p:nvSpPr>
          <p:cNvPr id="14" name="core-index-5">
            <a:extLst>
              <a:ext uri="{FF2B5EF4-FFF2-40B4-BE49-F238E27FC236}">
                <a16:creationId xmlns:a16="http://schemas.microsoft.com/office/drawing/2014/main" id="{FA8664B0-5C97-4C1A-A9FC-5A8D4CFA4371}"/>
              </a:ext>
            </a:extLst>
          </p:cNvPr>
          <p:cNvSpPr>
            <a:spLocks noGrp="1"/>
          </p:cNvSpPr>
          <p:nvPr/>
        </p:nvSpPr>
        <p:spPr>
          <a:xfrm>
            <a:off x="685800" y="4933950"/>
            <a:ext cx="457200" cy="3048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05</a:t>
            </a:r>
          </a:p>
        </p:txBody>
      </p:sp>
      <p:sp>
        <p:nvSpPr>
          <p:cNvPr id="15" name="core-point-5">
            <a:extLst>
              <a:ext uri="{FF2B5EF4-FFF2-40B4-BE49-F238E27FC236}">
                <a16:creationId xmlns:a16="http://schemas.microsoft.com/office/drawing/2014/main" id="{D78E0787-62C6-4063-971F-93A54382F217}"/>
              </a:ext>
            </a:extLst>
          </p:cNvPr>
          <p:cNvSpPr>
            <a:spLocks noGrp="1"/>
          </p:cNvSpPr>
          <p:nvPr/>
        </p:nvSpPr>
        <p:spPr>
          <a:xfrm>
            <a:off x="1257300" y="49053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Supplement: Immiscible, non-mixing liquids form layers: the lower-density liquid floats on the higher-density liquid.</a:t>
            </a:r>
          </a:p>
        </p:txBody>
      </p:sp>
      <p:sp>
        <p:nvSpPr>
          <p:cNvPr id="16" name="equation-panel">
            <a:extLst>
              <a:ext uri="{FF2B5EF4-FFF2-40B4-BE49-F238E27FC236}">
                <a16:creationId xmlns:a16="http://schemas.microsoft.com/office/drawing/2014/main" id="{0CA37212-FE48-4113-9AAB-E46418A31994}"/>
              </a:ext>
            </a:extLst>
          </p:cNvPr>
          <p:cNvSpPr>
            <a:spLocks noGrp="1"/>
          </p:cNvSpPr>
          <p:nvPr/>
        </p:nvSpPr>
        <p:spPr>
          <a:xfrm>
            <a:off x="7858125" y="1809750"/>
            <a:ext cx="3667125" cy="2952750"/>
          </a:xfrm>
          <a:prstGeom prst="roundRect">
            <a:avLst>
              <a:gd name="adj" fmla="val 3871"/>
            </a:avLst>
          </a:prstGeom>
          <a:solidFill>
            <a:srgbClr val="0B342E"/>
          </a:solidFill>
          <a:ln w="0">
            <a:noFill/>
            <a:prstDash val="solid"/>
          </a:ln>
        </p:spPr>
      </p:sp>
      <p:sp>
        <p:nvSpPr>
          <p:cNvPr id="17" name="equation-label">
            <a:extLst>
              <a:ext uri="{FF2B5EF4-FFF2-40B4-BE49-F238E27FC236}">
                <a16:creationId xmlns:a16="http://schemas.microsoft.com/office/drawing/2014/main" id="{645B60F0-87B8-4385-9ECD-52D1773983FB}"/>
              </a:ext>
            </a:extLst>
          </p:cNvPr>
          <p:cNvSpPr>
            <a:spLocks noGrp="1"/>
          </p:cNvSpPr>
          <p:nvPr/>
        </p:nvSpPr>
        <p:spPr>
          <a:xfrm>
            <a:off x="8143875" y="2095500"/>
            <a:ext cx="3095625" cy="3238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EQUATIONS TO OWN</a:t>
            </a:r>
          </a:p>
        </p:txBody>
      </p:sp>
      <p:sp>
        <p:nvSpPr>
          <p:cNvPr id="18" name="equation-expression-1">
            <a:extLst>
              <a:ext uri="{FF2B5EF4-FFF2-40B4-BE49-F238E27FC236}">
                <a16:creationId xmlns:a16="http://schemas.microsoft.com/office/drawing/2014/main" id="{63F2F74A-58A8-4E0D-9F10-BC0E2743884B}"/>
              </a:ext>
            </a:extLst>
          </p:cNvPr>
          <p:cNvSpPr>
            <a:spLocks noGrp="1"/>
          </p:cNvSpPr>
          <p:nvPr/>
        </p:nvSpPr>
        <p:spPr>
          <a:xfrm>
            <a:off x="8143875" y="2686050"/>
            <a:ext cx="3095625" cy="7239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CORE · ρ = m/V</a:t>
            </a:r>
          </a:p>
        </p:txBody>
      </p:sp>
      <p:sp>
        <p:nvSpPr>
          <p:cNvPr id="19" name="equation-units-1">
            <a:extLst>
              <a:ext uri="{FF2B5EF4-FFF2-40B4-BE49-F238E27FC236}">
                <a16:creationId xmlns:a16="http://schemas.microsoft.com/office/drawing/2014/main" id="{60F8D886-5689-412C-96D9-4F97AE6F4FD8}"/>
              </a:ext>
            </a:extLst>
          </p:cNvPr>
          <p:cNvSpPr>
            <a:spLocks noGrp="1"/>
          </p:cNvSpPr>
          <p:nvPr/>
        </p:nvSpPr>
        <p:spPr>
          <a:xfrm>
            <a:off x="8143875" y="3543300"/>
            <a:ext cx="3095625" cy="7810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ρ in kg/m³ or g/cm³; m and V in matching unit systems</a:t>
            </a:r>
          </a:p>
        </p:txBody>
      </p:sp>
      <p:sp>
        <p:nvSpPr>
          <p:cNvPr id="20" name="vocabulary-label">
            <a:extLst>
              <a:ext uri="{FF2B5EF4-FFF2-40B4-BE49-F238E27FC236}">
                <a16:creationId xmlns:a16="http://schemas.microsoft.com/office/drawing/2014/main" id="{2B4F6B1B-80FD-4846-AEE9-3476B7BDE3FC}"/>
              </a:ext>
            </a:extLst>
          </p:cNvPr>
          <p:cNvSpPr>
            <a:spLocks noGrp="1"/>
          </p:cNvSpPr>
          <p:nvPr/>
        </p:nvSpPr>
        <p:spPr>
          <a:xfrm>
            <a:off x="7858125" y="4895850"/>
            <a:ext cx="3667125"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SAY IT PRECISELY</a:t>
            </a:r>
          </a:p>
        </p:txBody>
      </p:sp>
      <p:sp>
        <p:nvSpPr>
          <p:cNvPr id="21" name="vocabulary">
            <a:extLst>
              <a:ext uri="{FF2B5EF4-FFF2-40B4-BE49-F238E27FC236}">
                <a16:creationId xmlns:a16="http://schemas.microsoft.com/office/drawing/2014/main" id="{40744D80-46DC-4021-92A5-1991323484FE}"/>
              </a:ext>
            </a:extLst>
          </p:cNvPr>
          <p:cNvSpPr>
            <a:spLocks noGrp="1"/>
          </p:cNvSpPr>
          <p:nvPr/>
        </p:nvSpPr>
        <p:spPr>
          <a:xfrm>
            <a:off x="7858125" y="5257800"/>
            <a:ext cx="3667125" cy="904875"/>
          </a:xfrm>
          <a:prstGeom prst="rect">
            <a:avLst/>
          </a:prstGeom>
          <a:noFill/>
          <a:ln w="0">
            <a:noFill/>
            <a:prstDash val="solid"/>
          </a:ln>
        </p:spPr>
        <p:txBody>
          <a:bodyPr/>
          <a:lstStyle/>
          <a:p>
            <a:pPr algn="l">
              <a:defRPr sz="1800" b="1" i="0">
                <a:solidFill>
                  <a:srgbClr val="0A332E"/>
                </a:solidFill>
              </a:defRPr>
            </a:pPr>
            <a:r>
              <a:rPr sz="1800" b="1" i="0">
                <a:solidFill>
                  <a:srgbClr val="0A332E"/>
                </a:solidFill>
              </a:rPr>
              <a:t>density · mass · volume · displacement · meniscus</a:t>
            </a:r>
          </a:p>
        </p:txBody>
      </p:sp>
    </p:spTree>
    <p:extLst>
      <p:ext uri="{BB962C8B-B14F-4D97-AF65-F5344CB8AC3E}">
        <p14:creationId xmlns:p14="http://schemas.microsoft.com/office/powerpoint/2010/main" val="5995726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C2A117-2452-03AB-D097-BBD31D2D2E21}"/>
            </a:ext>
          </a:extLst>
        </p:cNvPr>
        <p:cNvGrpSpPr/>
        <p:nvPr/>
      </p:nvGrpSpPr>
      <p:grpSpPr>
        <a:xfrm>
          <a:off x="0" y="0"/>
          <a:ext cx="0" cy="0"/>
          <a:chOff x="0" y="0"/>
          <a:chExt cx="0" cy="0"/>
        </a:xfrm>
      </p:grpSpPr>
      <p:sp>
        <p:nvSpPr>
          <p:cNvPr id="22" name="group-label">
            <a:extLst>
              <a:ext uri="{FF2B5EF4-FFF2-40B4-BE49-F238E27FC236}">
                <a16:creationId xmlns:a16="http://schemas.microsoft.com/office/drawing/2014/main" id="{082EDA5D-CE00-6874-0014-A8280D3D6AFD}"/>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850FB51D-23B9-C3C6-0FF9-B68E55476E8B}"/>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04 / 13</a:t>
            </a:r>
            <a:endParaRPr sz="1650" b="1" i="0">
              <a:solidFill>
                <a:srgbClr val="0A332E"/>
              </a:solidFill>
            </a:endParaRPr>
          </a:p>
        </p:txBody>
      </p:sp>
      <p:sp>
        <p:nvSpPr>
          <p:cNvPr id="3" name="rule-70-666">
            <a:extLst>
              <a:ext uri="{FF2B5EF4-FFF2-40B4-BE49-F238E27FC236}">
                <a16:creationId xmlns:a16="http://schemas.microsoft.com/office/drawing/2014/main" id="{63781041-4793-8CCE-F317-74F614842301}"/>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2F2A0385-753D-8591-F632-9824BDA12704}"/>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1.4</a:t>
            </a:r>
          </a:p>
        </p:txBody>
      </p:sp>
      <p:sp>
        <p:nvSpPr>
          <p:cNvPr id="5" name="slide-title">
            <a:extLst>
              <a:ext uri="{FF2B5EF4-FFF2-40B4-BE49-F238E27FC236}">
                <a16:creationId xmlns:a16="http://schemas.microsoft.com/office/drawing/2014/main" id="{31865346-3725-C0D2-584C-81F1050AB12F}"/>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lang="en-US" sz="3600" b="1" i="0">
                <a:solidFill>
                  <a:srgbClr val="0A332E"/>
                </a:solidFill>
              </a:rPr>
              <a:t>In one sentence: density</a:t>
            </a:r>
            <a:endParaRPr sz="3600" b="1" i="0">
              <a:solidFill>
                <a:srgbClr val="0A332E"/>
              </a:solidFill>
            </a:endParaRPr>
          </a:p>
        </p:txBody>
      </p:sp>
      <p:sp>
        <p:nvSpPr>
          <p:cNvPr id="23" name="simple-definition-label">
            <a:extLst>
              <a:ext uri="{FF2B5EF4-FFF2-40B4-BE49-F238E27FC236}">
                <a16:creationId xmlns:a16="http://schemas.microsoft.com/office/drawing/2014/main" id="{02571B6C-4162-3A0E-5A83-E2CE13F84D56}"/>
              </a:ext>
            </a:extLst>
          </p:cNvPr>
          <p:cNvSpPr txBox="1"/>
          <p:nvPr/>
        </p:nvSpPr>
        <p:spPr>
          <a:xfrm>
            <a:off x="660400" y="1524000"/>
            <a:ext cx="10858500" cy="276999"/>
          </a:xfrm>
          <a:prstGeom prst="rect">
            <a:avLst/>
          </a:prstGeom>
          <a:noFill/>
        </p:spPr>
        <p:txBody>
          <a:bodyPr vert="horz" lIns="0" tIns="0" bIns="0" rtlCol="0">
            <a:noAutofit/>
          </a:bodyPr>
          <a:lstStyle/>
          <a:p>
            <a:r>
              <a:rPr lang="en-US" sz="1600" b="1">
                <a:solidFill>
                  <a:srgbClr val="EF5C3E"/>
                </a:solidFill>
              </a:rPr>
              <a:t>SIMPLE DEFINITION</a:t>
            </a:r>
          </a:p>
        </p:txBody>
      </p:sp>
      <p:sp>
        <p:nvSpPr>
          <p:cNvPr id="24" name="simple-definition">
            <a:extLst>
              <a:ext uri="{FF2B5EF4-FFF2-40B4-BE49-F238E27FC236}">
                <a16:creationId xmlns:a16="http://schemas.microsoft.com/office/drawing/2014/main" id="{747B6B2A-8B1F-9FA2-808D-A0BEAC47C458}"/>
              </a:ext>
            </a:extLst>
          </p:cNvPr>
          <p:cNvSpPr txBox="1"/>
          <p:nvPr/>
        </p:nvSpPr>
        <p:spPr>
          <a:xfrm>
            <a:off x="660400" y="1879600"/>
            <a:ext cx="10858500" cy="323165"/>
          </a:xfrm>
          <a:prstGeom prst="rect">
            <a:avLst/>
          </a:prstGeom>
          <a:noFill/>
        </p:spPr>
        <p:txBody>
          <a:bodyPr vert="horz" wrap="square" lIns="0" tIns="0" rtlCol="0">
            <a:noAutofit/>
          </a:bodyPr>
          <a:lstStyle/>
          <a:p>
            <a:r>
              <a:rPr lang="en-US" sz="2600">
                <a:solidFill>
                  <a:srgbClr val="102E29"/>
                </a:solidFill>
              </a:rPr>
              <a:t>Density is how much mass a material packs into each unit of volume. It belongs to the substance rather than to the lump, which is why a tiny piece of lead outweighs a large piece of cork.</a:t>
            </a:r>
          </a:p>
        </p:txBody>
      </p:sp>
      <p:sp>
        <p:nvSpPr>
          <p:cNvPr id="25" name="TextBox 24">
            <a:extLst>
              <a:ext uri="{FF2B5EF4-FFF2-40B4-BE49-F238E27FC236}">
                <a16:creationId xmlns:a16="http://schemas.microsoft.com/office/drawing/2014/main" id="{0D5D0C06-C4E5-B2B3-818F-EB6BE16FBAC0}"/>
              </a:ext>
            </a:extLst>
          </p:cNvPr>
          <p:cNvSpPr txBox="1"/>
          <p:nvPr/>
        </p:nvSpPr>
        <p:spPr>
          <a:xfrm>
            <a:off x="3810000" y="3657600"/>
            <a:ext cx="4572000" cy="276999"/>
          </a:xfrm>
          <a:prstGeom prst="rect">
            <a:avLst/>
          </a:prstGeom>
          <a:noFill/>
        </p:spPr>
        <p:txBody>
          <a:bodyPr vert="horz" wrap="square" lIns="0" tIns="0" bIns="0" rtlCol="0">
            <a:noAutofit/>
          </a:bodyPr>
          <a:lstStyle/>
          <a:p>
            <a:pPr algn="ctr"/>
            <a:r>
              <a:rPr lang="en-US" sz="1600" b="1">
                <a:solidFill>
                  <a:srgbClr val="102E29"/>
                </a:solidFill>
              </a:rPr>
              <a:t>equal volumes: 10 cm³ each</a:t>
            </a:r>
          </a:p>
        </p:txBody>
      </p:sp>
      <p:sp>
        <p:nvSpPr>
          <p:cNvPr id="26" name="Rectangle 25">
            <a:extLst>
              <a:ext uri="{FF2B5EF4-FFF2-40B4-BE49-F238E27FC236}">
                <a16:creationId xmlns:a16="http://schemas.microsoft.com/office/drawing/2014/main" id="{56DBD161-57D0-8593-00BA-C0A93795B3EF}"/>
              </a:ext>
            </a:extLst>
          </p:cNvPr>
          <p:cNvSpPr/>
          <p:nvPr/>
        </p:nvSpPr>
        <p:spPr>
          <a:xfrm>
            <a:off x="3175000" y="4153371"/>
            <a:ext cx="1651000" cy="1312333"/>
          </a:xfrm>
          <a:prstGeom prst="rect">
            <a:avLst/>
          </a:prstGeom>
          <a:solidFill>
            <a:srgbClr val="F3EFDF"/>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102E29"/>
                </a:solidFill>
              </a:rPr>
              <a:t>cork</a:t>
            </a:r>
          </a:p>
        </p:txBody>
      </p:sp>
      <p:sp>
        <p:nvSpPr>
          <p:cNvPr id="27" name="Rectangle 26">
            <a:extLst>
              <a:ext uri="{FF2B5EF4-FFF2-40B4-BE49-F238E27FC236}">
                <a16:creationId xmlns:a16="http://schemas.microsoft.com/office/drawing/2014/main" id="{A3FA8A75-90F9-9A0D-D9EA-B2934179BB36}"/>
              </a:ext>
            </a:extLst>
          </p:cNvPr>
          <p:cNvSpPr/>
          <p:nvPr/>
        </p:nvSpPr>
        <p:spPr>
          <a:xfrm>
            <a:off x="7366000" y="4153371"/>
            <a:ext cx="1651000" cy="1312333"/>
          </a:xfrm>
          <a:prstGeom prst="rect">
            <a:avLst/>
          </a:prstGeom>
          <a:solidFill>
            <a:srgbClr val="102E29"/>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F3EFDF"/>
                </a:solidFill>
              </a:rPr>
              <a:t>lead</a:t>
            </a:r>
          </a:p>
        </p:txBody>
      </p:sp>
      <p:cxnSp>
        <p:nvCxnSpPr>
          <p:cNvPr id="28" name="Straight Connector 27">
            <a:extLst>
              <a:ext uri="{FF2B5EF4-FFF2-40B4-BE49-F238E27FC236}">
                <a16:creationId xmlns:a16="http://schemas.microsoft.com/office/drawing/2014/main" id="{83B23C77-4D44-BBDD-8D6B-D20E14D526B6}"/>
              </a:ext>
            </a:extLst>
          </p:cNvPr>
          <p:cNvCxnSpPr/>
          <p:nvPr/>
        </p:nvCxnSpPr>
        <p:spPr>
          <a:xfrm>
            <a:off x="4978400" y="4809537"/>
            <a:ext cx="2235200" cy="0"/>
          </a:xfrm>
          <a:prstGeom prst="line">
            <a:avLst/>
          </a:prstGeom>
          <a:ln w="25400">
            <a:solidFill>
              <a:srgbClr val="6B7F79"/>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FF7B80AA-957B-C322-A752-8CE552B25E56}"/>
              </a:ext>
            </a:extLst>
          </p:cNvPr>
          <p:cNvSpPr txBox="1"/>
          <p:nvPr/>
        </p:nvSpPr>
        <p:spPr>
          <a:xfrm>
            <a:off x="5080000" y="4445000"/>
            <a:ext cx="2032000" cy="276999"/>
          </a:xfrm>
          <a:prstGeom prst="rect">
            <a:avLst/>
          </a:prstGeom>
          <a:noFill/>
        </p:spPr>
        <p:txBody>
          <a:bodyPr vert="horz" wrap="square" lIns="0" tIns="0" bIns="0" rtlCol="0">
            <a:noAutofit/>
          </a:bodyPr>
          <a:lstStyle/>
          <a:p>
            <a:pPr algn="ctr"/>
            <a:r>
              <a:rPr lang="en-US" sz="1600">
                <a:solidFill>
                  <a:srgbClr val="6B7F79"/>
                </a:solidFill>
              </a:rPr>
              <a:t>same V</a:t>
            </a:r>
          </a:p>
        </p:txBody>
      </p:sp>
      <p:sp>
        <p:nvSpPr>
          <p:cNvPr id="30" name="TextBox 29">
            <a:extLst>
              <a:ext uri="{FF2B5EF4-FFF2-40B4-BE49-F238E27FC236}">
                <a16:creationId xmlns:a16="http://schemas.microsoft.com/office/drawing/2014/main" id="{128509AC-CEE1-81DF-2B7F-0BFCED2FF891}"/>
              </a:ext>
            </a:extLst>
          </p:cNvPr>
          <p:cNvSpPr txBox="1"/>
          <p:nvPr/>
        </p:nvSpPr>
        <p:spPr>
          <a:xfrm>
            <a:off x="2667000" y="5582355"/>
            <a:ext cx="2667000" cy="276999"/>
          </a:xfrm>
          <a:prstGeom prst="rect">
            <a:avLst/>
          </a:prstGeom>
          <a:noFill/>
        </p:spPr>
        <p:txBody>
          <a:bodyPr vert="horz" wrap="square" lIns="0" tIns="0" bIns="0" rtlCol="0">
            <a:noAutofit/>
          </a:bodyPr>
          <a:lstStyle/>
          <a:p>
            <a:pPr algn="ctr"/>
            <a:r>
              <a:rPr lang="en-US" sz="1600">
                <a:solidFill>
                  <a:srgbClr val="102E29"/>
                </a:solidFill>
              </a:rPr>
              <a:t>2.4 g → 0.24 g/cm³</a:t>
            </a:r>
          </a:p>
        </p:txBody>
      </p:sp>
      <p:sp>
        <p:nvSpPr>
          <p:cNvPr id="31" name="TextBox 30">
            <a:extLst>
              <a:ext uri="{FF2B5EF4-FFF2-40B4-BE49-F238E27FC236}">
                <a16:creationId xmlns:a16="http://schemas.microsoft.com/office/drawing/2014/main" id="{F99DFEF6-7CE3-3847-F628-4A5652269E9B}"/>
              </a:ext>
            </a:extLst>
          </p:cNvPr>
          <p:cNvSpPr txBox="1"/>
          <p:nvPr/>
        </p:nvSpPr>
        <p:spPr>
          <a:xfrm>
            <a:off x="6858000" y="5582355"/>
            <a:ext cx="2667000" cy="276999"/>
          </a:xfrm>
          <a:prstGeom prst="rect">
            <a:avLst/>
          </a:prstGeom>
          <a:noFill/>
        </p:spPr>
        <p:txBody>
          <a:bodyPr vert="horz" wrap="square" lIns="0" tIns="0" bIns="0" rtlCol="0">
            <a:noAutofit/>
          </a:bodyPr>
          <a:lstStyle/>
          <a:p>
            <a:pPr algn="ctr"/>
            <a:r>
              <a:rPr lang="en-US" sz="1600">
                <a:solidFill>
                  <a:srgbClr val="EF5C3E"/>
                </a:solidFill>
              </a:rPr>
              <a:t>113 g → 11.3 g/cm³</a:t>
            </a:r>
          </a:p>
        </p:txBody>
      </p:sp>
      <p:sp>
        <p:nvSpPr>
          <p:cNvPr id="32" name="TextBox 31">
            <a:extLst>
              <a:ext uri="{FF2B5EF4-FFF2-40B4-BE49-F238E27FC236}">
                <a16:creationId xmlns:a16="http://schemas.microsoft.com/office/drawing/2014/main" id="{6F4CAD0B-1B2D-25E3-8597-28DE9BB4531C}"/>
              </a:ext>
            </a:extLst>
          </p:cNvPr>
          <p:cNvSpPr txBox="1"/>
          <p:nvPr/>
        </p:nvSpPr>
        <p:spPr>
          <a:xfrm>
            <a:off x="9398000" y="4415837"/>
            <a:ext cx="2032000" cy="276999"/>
          </a:xfrm>
          <a:prstGeom prst="rect">
            <a:avLst/>
          </a:prstGeom>
          <a:noFill/>
        </p:spPr>
        <p:txBody>
          <a:bodyPr vert="horz" wrap="square" lIns="0" tIns="0" bIns="0" rtlCol="0">
            <a:noAutofit/>
          </a:bodyPr>
          <a:lstStyle/>
          <a:p>
            <a:pPr algn="ctr"/>
            <a:r>
              <a:rPr lang="el-GR" sz="1600" b="1">
                <a:solidFill>
                  <a:srgbClr val="102E29"/>
                </a:solidFill>
              </a:rPr>
              <a:t>ρ = </a:t>
            </a:r>
            <a:r>
              <a:rPr lang="en-US" sz="1600" b="1">
                <a:solidFill>
                  <a:srgbClr val="102E29"/>
                </a:solidFill>
              </a:rPr>
              <a:t>m/V</a:t>
            </a:r>
          </a:p>
        </p:txBody>
      </p:sp>
      <p:sp>
        <p:nvSpPr>
          <p:cNvPr id="33" name="diagram-caption">
            <a:extLst>
              <a:ext uri="{FF2B5EF4-FFF2-40B4-BE49-F238E27FC236}">
                <a16:creationId xmlns:a16="http://schemas.microsoft.com/office/drawing/2014/main" id="{BD9F08D0-70F7-B8F3-6A9C-0FFC34DE63A6}"/>
              </a:ext>
            </a:extLst>
          </p:cNvPr>
          <p:cNvSpPr txBox="1"/>
          <p:nvPr/>
        </p:nvSpPr>
        <p:spPr>
          <a:xfrm>
            <a:off x="660400" y="6070600"/>
            <a:ext cx="10858500" cy="323165"/>
          </a:xfrm>
          <a:prstGeom prst="rect">
            <a:avLst/>
          </a:prstGeom>
          <a:noFill/>
        </p:spPr>
        <p:txBody>
          <a:bodyPr vert="horz" lIns="0" tIns="0" rtlCol="0">
            <a:noAutofit/>
          </a:bodyPr>
          <a:lstStyle/>
          <a:p>
            <a:r>
              <a:rPr lang="en-US" sz="1600" i="1">
                <a:solidFill>
                  <a:srgbClr val="6B7F79"/>
                </a:solidFill>
              </a:rPr>
              <a:t>Volume is held identical, so every difference in mass here is purely a difference in density.</a:t>
            </a:r>
          </a:p>
        </p:txBody>
      </p:sp>
    </p:spTree>
    <p:extLst>
      <p:ext uri="{BB962C8B-B14F-4D97-AF65-F5344CB8AC3E}">
        <p14:creationId xmlns:p14="http://schemas.microsoft.com/office/powerpoint/2010/main" val="8053746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E63EE2EB-05CE-4CD7-9DF3-449551A6EE55}"/>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9A64D3C7-F4D0-4D68-AFF1-7D17AE3819E1}"/>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05 / 13</a:t>
            </a:r>
            <a:endParaRPr sz="1650" b="1" i="0">
              <a:solidFill>
                <a:srgbClr val="0A332E"/>
              </a:solidFill>
            </a:endParaRPr>
          </a:p>
        </p:txBody>
      </p:sp>
      <p:sp>
        <p:nvSpPr>
          <p:cNvPr id="3" name="rule-70-666">
            <a:extLst>
              <a:ext uri="{FF2B5EF4-FFF2-40B4-BE49-F238E27FC236}">
                <a16:creationId xmlns:a16="http://schemas.microsoft.com/office/drawing/2014/main" id="{3B15D900-7F8C-4D8C-BDE3-EB55813F94F7}"/>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607C8C99-8195-438B-B131-5CCB9EE16744}"/>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1.4</a:t>
            </a:r>
          </a:p>
        </p:txBody>
      </p:sp>
      <p:sp>
        <p:nvSpPr>
          <p:cNvPr id="5" name="slide-title">
            <a:extLst>
              <a:ext uri="{FF2B5EF4-FFF2-40B4-BE49-F238E27FC236}">
                <a16:creationId xmlns:a16="http://schemas.microsoft.com/office/drawing/2014/main" id="{017BA79F-3185-4A9E-8EF2-25E974BBB036}"/>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The gradient is the material's density</a:t>
            </a:r>
          </a:p>
        </p:txBody>
      </p:sp>
      <p:sp>
        <p:nvSpPr>
          <p:cNvPr id="6" name="graph-mode">
            <a:extLst>
              <a:ext uri="{FF2B5EF4-FFF2-40B4-BE49-F238E27FC236}">
                <a16:creationId xmlns:a16="http://schemas.microsoft.com/office/drawing/2014/main" id="{3B56F7C5-A223-4C7D-9D8B-FD60FDB1B2AC}"/>
              </a:ext>
            </a:extLst>
          </p:cNvPr>
          <p:cNvSpPr>
            <a:spLocks noGrp="1"/>
          </p:cNvSpPr>
          <p:nvPr/>
        </p:nvSpPr>
        <p:spPr>
          <a:xfrm>
            <a:off x="666750" y="1657350"/>
            <a:ext cx="3429000" cy="5334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INTERACTIVE GRAPH · PREDICT → EDIT → EXPLAIN</a:t>
            </a:r>
          </a:p>
        </p:txBody>
      </p:sp>
      <p:sp>
        <p:nvSpPr>
          <p:cNvPr id="7" name="graph-prompt">
            <a:extLst>
              <a:ext uri="{FF2B5EF4-FFF2-40B4-BE49-F238E27FC236}">
                <a16:creationId xmlns:a16="http://schemas.microsoft.com/office/drawing/2014/main" id="{D0FB83CB-EAAD-4A03-AAD0-5341629F1410}"/>
              </a:ext>
            </a:extLst>
          </p:cNvPr>
          <p:cNvSpPr>
            <a:spLocks noGrp="1"/>
          </p:cNvSpPr>
          <p:nvPr/>
        </p:nvSpPr>
        <p:spPr>
          <a:xfrm>
            <a:off x="666750" y="2362200"/>
            <a:ext cx="3143250" cy="1314450"/>
          </a:xfrm>
          <a:prstGeom prst="rect">
            <a:avLst/>
          </a:prstGeom>
          <a:noFill/>
          <a:ln w="0">
            <a:noFill/>
            <a:prstDash val="solid"/>
          </a:ln>
        </p:spPr>
        <p:txBody>
          <a:bodyPr/>
          <a:lstStyle/>
          <a:p>
            <a:pPr algn="l">
              <a:defRPr sz="1950" b="1" i="0">
                <a:solidFill>
                  <a:srgbClr val="0A332E"/>
                </a:solidFill>
              </a:defRPr>
            </a:pPr>
            <a:r>
              <a:rPr sz="1950" b="1" i="0">
                <a:solidFill>
                  <a:srgbClr val="0A332E"/>
                </a:solidFill>
              </a:rPr>
              <a:t>Predict the shape first. Then click the native chart in PowerPoint, change one value and explain what physics changed.</a:t>
            </a:r>
          </a:p>
        </p:txBody>
      </p:sp>
      <p:sp>
        <p:nvSpPr>
          <p:cNvPr id="8" name="graph-data">
            <a:extLst>
              <a:ext uri="{FF2B5EF4-FFF2-40B4-BE49-F238E27FC236}">
                <a16:creationId xmlns:a16="http://schemas.microsoft.com/office/drawing/2014/main" id="{53B6789A-8CFE-47CF-88FB-3E09B8418EA9}"/>
              </a:ext>
            </a:extLst>
          </p:cNvPr>
          <p:cNvSpPr>
            <a:spLocks noGrp="1"/>
          </p:cNvSpPr>
          <p:nvPr/>
        </p:nvSpPr>
        <p:spPr>
          <a:xfrm>
            <a:off x="666750" y="4000500"/>
            <a:ext cx="3143250" cy="7048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Data: Sample liquid: (0, 0), (10, 8), …, (30, 24), (40, 32).</a:t>
            </a:r>
          </a:p>
        </p:txBody>
      </p:sp>
      <p:sp>
        <p:nvSpPr>
          <p:cNvPr id="9" name="graph-scale">
            <a:extLst>
              <a:ext uri="{FF2B5EF4-FFF2-40B4-BE49-F238E27FC236}">
                <a16:creationId xmlns:a16="http://schemas.microsoft.com/office/drawing/2014/main" id="{F357BDF5-E0DC-4631-A94A-E48BD3B15697}"/>
              </a:ext>
            </a:extLst>
          </p:cNvPr>
          <p:cNvSpPr>
            <a:spLocks noGrp="1"/>
          </p:cNvSpPr>
          <p:nvPr/>
        </p:nvSpPr>
        <p:spPr>
          <a:xfrm>
            <a:off x="666750" y="4762500"/>
            <a:ext cx="3143250" cy="11430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Scale: chart 0–32 g; source 0–32 g. Source: Volume / cm³; Mass / g. Chart: Volume / cm³; Mass / g.</a:t>
            </a:r>
          </a:p>
        </p:txBody>
      </p:sp>
      <p:sp>
        <p:nvSpPr>
          <p:cNvPr id="10" name="chart-frame">
            <a:extLst>
              <a:ext uri="{FF2B5EF4-FFF2-40B4-BE49-F238E27FC236}">
                <a16:creationId xmlns:a16="http://schemas.microsoft.com/office/drawing/2014/main" id="{8DEE0030-673A-4C4E-86B0-77CA36F0A770}"/>
              </a:ext>
            </a:extLst>
          </p:cNvPr>
          <p:cNvSpPr>
            <a:spLocks noGrp="1"/>
          </p:cNvSpPr>
          <p:nvPr/>
        </p:nvSpPr>
        <p:spPr>
          <a:xfrm>
            <a:off x="4143375" y="1790700"/>
            <a:ext cx="7381875" cy="4191000"/>
          </a:xfrm>
          <a:prstGeom prst="roundRect">
            <a:avLst>
              <a:gd name="adj" fmla="val 2727"/>
            </a:avLst>
          </a:prstGeom>
          <a:solidFill>
            <a:srgbClr val="FCFAF1"/>
          </a:solidFill>
          <a:ln w="9525">
            <a:solidFill>
              <a:srgbClr val="A9BBB4"/>
            </a:solidFill>
            <a:prstDash val="solid"/>
          </a:ln>
        </p:spPr>
      </p:sp>
      <p:graphicFrame>
        <p:nvGraphicFramePr>
          <p:cNvPr id="22" name="Chart"/>
          <p:cNvGraphicFramePr/>
          <p:nvPr/>
        </p:nvGraphicFramePr>
        <p:xfrm>
          <a:off x="4429125" y="2076450"/>
          <a:ext cx="6810375" cy="36195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780462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C0FF9B81-557E-44A2-969F-D29FA54020A0}"/>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D8E31CE3-A929-452C-917B-001492C1E8F7}"/>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06 / 13</a:t>
            </a:r>
            <a:endParaRPr sz="1650" b="1" i="0">
              <a:solidFill>
                <a:srgbClr val="0A332E"/>
              </a:solidFill>
            </a:endParaRPr>
          </a:p>
        </p:txBody>
      </p:sp>
      <p:sp>
        <p:nvSpPr>
          <p:cNvPr id="3" name="rule-70-666">
            <a:extLst>
              <a:ext uri="{FF2B5EF4-FFF2-40B4-BE49-F238E27FC236}">
                <a16:creationId xmlns:a16="http://schemas.microsoft.com/office/drawing/2014/main" id="{A0A3DC48-90D9-4CA5-B6B4-56B44678CDED}"/>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3684D321-015C-4286-8D3E-FF53E4DA31C3}"/>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1.4</a:t>
            </a:r>
          </a:p>
        </p:txBody>
      </p:sp>
      <p:sp>
        <p:nvSpPr>
          <p:cNvPr id="5" name="slide-title">
            <a:extLst>
              <a:ext uri="{FF2B5EF4-FFF2-40B4-BE49-F238E27FC236}">
                <a16:creationId xmlns:a16="http://schemas.microsoft.com/office/drawing/2014/main" id="{F5C7223E-7242-4850-AB56-07544BC32274}"/>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Worked example: regular solid</a:t>
            </a:r>
          </a:p>
        </p:txBody>
      </p:sp>
      <p:sp>
        <p:nvSpPr>
          <p:cNvPr id="6" name="worked-label">
            <a:extLst>
              <a:ext uri="{FF2B5EF4-FFF2-40B4-BE49-F238E27FC236}">
                <a16:creationId xmlns:a16="http://schemas.microsoft.com/office/drawing/2014/main" id="{6A9899AF-62F1-4EBA-8485-509C6CF9BEC5}"/>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F45B43"/>
                </a:solidFill>
              </a:defRPr>
            </a:pPr>
            <a:r>
              <a:rPr sz="1650" b="1" i="0">
                <a:solidFill>
                  <a:srgbClr val="F45B43"/>
                </a:solidFill>
              </a:rPr>
              <a:t>CORE · FULLY WORKED PROBLEM · SHOW THE METHOD</a:t>
            </a:r>
          </a:p>
        </p:txBody>
      </p:sp>
      <p:sp>
        <p:nvSpPr>
          <p:cNvPr id="7" name="problem-frame">
            <a:extLst>
              <a:ext uri="{FF2B5EF4-FFF2-40B4-BE49-F238E27FC236}">
                <a16:creationId xmlns:a16="http://schemas.microsoft.com/office/drawing/2014/main" id="{B790648E-B794-44DC-89F6-A4C06AAEDFAE}"/>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0A4F05EB-0874-4FCC-BBBE-A1B7C5677F12}"/>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A block has mass 540 g and dimensions 6.0 cm × 5.0 cm × 4.0 cm. Find its density.</a:t>
            </a:r>
          </a:p>
        </p:txBody>
      </p:sp>
      <p:sp>
        <p:nvSpPr>
          <p:cNvPr id="9" name="step-label-1">
            <a:extLst>
              <a:ext uri="{FF2B5EF4-FFF2-40B4-BE49-F238E27FC236}">
                <a16:creationId xmlns:a16="http://schemas.microsoft.com/office/drawing/2014/main" id="{C5BDF266-C532-42C6-A460-5AF42409A3D2}"/>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Step 1</a:t>
            </a:r>
          </a:p>
        </p:txBody>
      </p:sp>
      <p:sp>
        <p:nvSpPr>
          <p:cNvPr id="10" name="rule-190-358">
            <a:extLst>
              <a:ext uri="{FF2B5EF4-FFF2-40B4-BE49-F238E27FC236}">
                <a16:creationId xmlns:a16="http://schemas.microsoft.com/office/drawing/2014/main" id="{3A319EEC-FCD6-4143-B01D-27065623531C}"/>
              </a:ext>
            </a:extLst>
          </p:cNvPr>
          <p:cNvSpPr>
            <a:spLocks noGrp="1"/>
          </p:cNvSpPr>
          <p:nvPr/>
        </p:nvSpPr>
        <p:spPr>
          <a:xfrm>
            <a:off x="1809750" y="3409950"/>
            <a:ext cx="381000" cy="19050"/>
          </a:xfrm>
          <a:prstGeom prst="rect">
            <a:avLst/>
          </a:prstGeom>
          <a:solidFill>
            <a:srgbClr val="F45B43"/>
          </a:solidFill>
          <a:ln w="0">
            <a:noFill/>
            <a:prstDash val="solid"/>
          </a:ln>
        </p:spPr>
      </p:sp>
      <p:sp>
        <p:nvSpPr>
          <p:cNvPr id="11" name="step-text-1">
            <a:extLst>
              <a:ext uri="{FF2B5EF4-FFF2-40B4-BE49-F238E27FC236}">
                <a16:creationId xmlns:a16="http://schemas.microsoft.com/office/drawing/2014/main" id="{F12981FB-949D-4BDF-96F3-E5714C29059A}"/>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Volume = 6.0 × 5.0 × 4.0 = 120 cm³.</a:t>
            </a:r>
          </a:p>
        </p:txBody>
      </p:sp>
      <p:sp>
        <p:nvSpPr>
          <p:cNvPr id="12" name="step-label-2">
            <a:extLst>
              <a:ext uri="{FF2B5EF4-FFF2-40B4-BE49-F238E27FC236}">
                <a16:creationId xmlns:a16="http://schemas.microsoft.com/office/drawing/2014/main" id="{4C5DCC0E-2650-4D25-BA77-25B7FBAACA3A}"/>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Step 2</a:t>
            </a:r>
          </a:p>
        </p:txBody>
      </p:sp>
      <p:sp>
        <p:nvSpPr>
          <p:cNvPr id="13" name="rule-190-430">
            <a:extLst>
              <a:ext uri="{FF2B5EF4-FFF2-40B4-BE49-F238E27FC236}">
                <a16:creationId xmlns:a16="http://schemas.microsoft.com/office/drawing/2014/main" id="{B32C127D-C6E2-49B2-B838-F5E31221CBF5}"/>
              </a:ext>
            </a:extLst>
          </p:cNvPr>
          <p:cNvSpPr>
            <a:spLocks noGrp="1"/>
          </p:cNvSpPr>
          <p:nvPr/>
        </p:nvSpPr>
        <p:spPr>
          <a:xfrm>
            <a:off x="1809750" y="4095750"/>
            <a:ext cx="381000" cy="19050"/>
          </a:xfrm>
          <a:prstGeom prst="rect">
            <a:avLst/>
          </a:prstGeom>
          <a:solidFill>
            <a:srgbClr val="F45B43"/>
          </a:solidFill>
          <a:ln w="0">
            <a:noFill/>
            <a:prstDash val="solid"/>
          </a:ln>
        </p:spPr>
      </p:sp>
      <p:sp>
        <p:nvSpPr>
          <p:cNvPr id="14" name="step-text-2">
            <a:extLst>
              <a:ext uri="{FF2B5EF4-FFF2-40B4-BE49-F238E27FC236}">
                <a16:creationId xmlns:a16="http://schemas.microsoft.com/office/drawing/2014/main" id="{80789FE5-69A6-43B2-9337-6F63D4EFAA61}"/>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ρ = m/V.</a:t>
            </a:r>
          </a:p>
        </p:txBody>
      </p:sp>
      <p:sp>
        <p:nvSpPr>
          <p:cNvPr id="15" name="step-label-3">
            <a:extLst>
              <a:ext uri="{FF2B5EF4-FFF2-40B4-BE49-F238E27FC236}">
                <a16:creationId xmlns:a16="http://schemas.microsoft.com/office/drawing/2014/main" id="{FED6CAFF-99CF-4AFC-97BF-BEBE6426BEF5}"/>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Step 3</a:t>
            </a:r>
          </a:p>
        </p:txBody>
      </p:sp>
      <p:sp>
        <p:nvSpPr>
          <p:cNvPr id="16" name="rule-190-502">
            <a:extLst>
              <a:ext uri="{FF2B5EF4-FFF2-40B4-BE49-F238E27FC236}">
                <a16:creationId xmlns:a16="http://schemas.microsoft.com/office/drawing/2014/main" id="{9EB8FCE2-DB41-4DAF-B411-F5C1C8FF2694}"/>
              </a:ext>
            </a:extLst>
          </p:cNvPr>
          <p:cNvSpPr>
            <a:spLocks noGrp="1"/>
          </p:cNvSpPr>
          <p:nvPr/>
        </p:nvSpPr>
        <p:spPr>
          <a:xfrm>
            <a:off x="1809750" y="4781550"/>
            <a:ext cx="381000" cy="19050"/>
          </a:xfrm>
          <a:prstGeom prst="rect">
            <a:avLst/>
          </a:prstGeom>
          <a:solidFill>
            <a:srgbClr val="F45B43"/>
          </a:solidFill>
          <a:ln w="0">
            <a:noFill/>
            <a:prstDash val="solid"/>
          </a:ln>
        </p:spPr>
      </p:sp>
      <p:sp>
        <p:nvSpPr>
          <p:cNvPr id="17" name="step-text-3">
            <a:extLst>
              <a:ext uri="{FF2B5EF4-FFF2-40B4-BE49-F238E27FC236}">
                <a16:creationId xmlns:a16="http://schemas.microsoft.com/office/drawing/2014/main" id="{CC6C40E3-A18C-4964-9EE7-613A624BABF4}"/>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ρ = 540/120.</a:t>
            </a:r>
          </a:p>
        </p:txBody>
      </p:sp>
      <p:sp>
        <p:nvSpPr>
          <p:cNvPr id="18" name="answer-frame">
            <a:extLst>
              <a:ext uri="{FF2B5EF4-FFF2-40B4-BE49-F238E27FC236}">
                <a16:creationId xmlns:a16="http://schemas.microsoft.com/office/drawing/2014/main" id="{114E540E-92E0-4425-92F6-36E15BA4BC4D}"/>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36B4772B-AEFC-4D13-A8F5-4271DF8C1AA5}"/>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ρ = 4.5 g/cm³.</a:t>
            </a:r>
          </a:p>
        </p:txBody>
      </p:sp>
    </p:spTree>
    <p:extLst>
      <p:ext uri="{BB962C8B-B14F-4D97-AF65-F5344CB8AC3E}">
        <p14:creationId xmlns:p14="http://schemas.microsoft.com/office/powerpoint/2010/main" val="1839987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43E77534-4605-4CCA-A416-0587BEB4D4BE}"/>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DA436A61-6C50-4BF2-935F-5F1D0193EAC7}"/>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07 / 13</a:t>
            </a:r>
            <a:endParaRPr sz="1650" b="1" i="0">
              <a:solidFill>
                <a:srgbClr val="0A332E"/>
              </a:solidFill>
            </a:endParaRPr>
          </a:p>
        </p:txBody>
      </p:sp>
      <p:sp>
        <p:nvSpPr>
          <p:cNvPr id="3" name="rule-70-666">
            <a:extLst>
              <a:ext uri="{FF2B5EF4-FFF2-40B4-BE49-F238E27FC236}">
                <a16:creationId xmlns:a16="http://schemas.microsoft.com/office/drawing/2014/main" id="{854084AA-AF0C-40B7-9408-9EDF577FCFB3}"/>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BA2DCFE6-EDBB-4F32-97C5-EEFBE4EC7C7F}"/>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1.4</a:t>
            </a:r>
          </a:p>
        </p:txBody>
      </p:sp>
      <p:sp>
        <p:nvSpPr>
          <p:cNvPr id="5" name="slide-title">
            <a:extLst>
              <a:ext uri="{FF2B5EF4-FFF2-40B4-BE49-F238E27FC236}">
                <a16:creationId xmlns:a16="http://schemas.microsoft.com/office/drawing/2014/main" id="{B329B584-83F7-4F42-BC13-C717B1C4F1BC}"/>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Your turn: displacement</a:t>
            </a:r>
          </a:p>
        </p:txBody>
      </p:sp>
      <p:sp>
        <p:nvSpPr>
          <p:cNvPr id="6" name="worked-label">
            <a:extLst>
              <a:ext uri="{FF2B5EF4-FFF2-40B4-BE49-F238E27FC236}">
                <a16:creationId xmlns:a16="http://schemas.microsoft.com/office/drawing/2014/main" id="{2391951A-F1A6-49D5-86F4-404D959372EC}"/>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F45B43"/>
                </a:solidFill>
              </a:defRPr>
            </a:pPr>
            <a:r>
              <a:rPr sz="1650" b="1" i="0">
                <a:solidFill>
                  <a:srgbClr val="F45B43"/>
                </a:solidFill>
              </a:rPr>
              <a:t>CORE · GUIDED WORKED PROBLEM · TRY EACH STEP BEFORE READING ON</a:t>
            </a:r>
          </a:p>
        </p:txBody>
      </p:sp>
      <p:sp>
        <p:nvSpPr>
          <p:cNvPr id="7" name="problem-frame">
            <a:extLst>
              <a:ext uri="{FF2B5EF4-FFF2-40B4-BE49-F238E27FC236}">
                <a16:creationId xmlns:a16="http://schemas.microsoft.com/office/drawing/2014/main" id="{D9C1C0E3-2075-45C8-95B3-DCA66EFCDDB1}"/>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CE187E57-3A7F-42B3-88A0-2CD150EC8FC7}"/>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A stone has mass 96 g. Water rises from 45 cm³ to 77 cm³ when it is fully submerged. Find the stone's density.</a:t>
            </a:r>
          </a:p>
        </p:txBody>
      </p:sp>
      <p:sp>
        <p:nvSpPr>
          <p:cNvPr id="9" name="step-label-1">
            <a:extLst>
              <a:ext uri="{FF2B5EF4-FFF2-40B4-BE49-F238E27FC236}">
                <a16:creationId xmlns:a16="http://schemas.microsoft.com/office/drawing/2014/main" id="{A224B2DC-C4C1-4B4F-A003-8C2AC3C29AD3}"/>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Step 1</a:t>
            </a:r>
          </a:p>
        </p:txBody>
      </p:sp>
      <p:sp>
        <p:nvSpPr>
          <p:cNvPr id="10" name="rule-190-358">
            <a:extLst>
              <a:ext uri="{FF2B5EF4-FFF2-40B4-BE49-F238E27FC236}">
                <a16:creationId xmlns:a16="http://schemas.microsoft.com/office/drawing/2014/main" id="{DEADE14F-A3B7-4472-875C-996247AD8A88}"/>
              </a:ext>
            </a:extLst>
          </p:cNvPr>
          <p:cNvSpPr>
            <a:spLocks noGrp="1"/>
          </p:cNvSpPr>
          <p:nvPr/>
        </p:nvSpPr>
        <p:spPr>
          <a:xfrm>
            <a:off x="1809750" y="3409950"/>
            <a:ext cx="381000" cy="19050"/>
          </a:xfrm>
          <a:prstGeom prst="rect">
            <a:avLst/>
          </a:prstGeom>
          <a:solidFill>
            <a:srgbClr val="F45B43"/>
          </a:solidFill>
          <a:ln w="0">
            <a:noFill/>
            <a:prstDash val="solid"/>
          </a:ln>
        </p:spPr>
      </p:sp>
      <p:sp>
        <p:nvSpPr>
          <p:cNvPr id="11" name="step-text-1">
            <a:extLst>
              <a:ext uri="{FF2B5EF4-FFF2-40B4-BE49-F238E27FC236}">
                <a16:creationId xmlns:a16="http://schemas.microsoft.com/office/drawing/2014/main" id="{349BFBCF-A33D-41DC-BC4C-12153F82BEF8}"/>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V = 77 − 45 = 32 cm³.</a:t>
            </a:r>
          </a:p>
        </p:txBody>
      </p:sp>
      <p:sp>
        <p:nvSpPr>
          <p:cNvPr id="12" name="step-label-2">
            <a:extLst>
              <a:ext uri="{FF2B5EF4-FFF2-40B4-BE49-F238E27FC236}">
                <a16:creationId xmlns:a16="http://schemas.microsoft.com/office/drawing/2014/main" id="{6DC3021A-9360-4D33-8D0A-EFB9BCF2D9E9}"/>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Step 2</a:t>
            </a:r>
          </a:p>
        </p:txBody>
      </p:sp>
      <p:sp>
        <p:nvSpPr>
          <p:cNvPr id="13" name="rule-190-430">
            <a:extLst>
              <a:ext uri="{FF2B5EF4-FFF2-40B4-BE49-F238E27FC236}">
                <a16:creationId xmlns:a16="http://schemas.microsoft.com/office/drawing/2014/main" id="{19460259-48B5-4D17-B61D-5093DB1B342A}"/>
              </a:ext>
            </a:extLst>
          </p:cNvPr>
          <p:cNvSpPr>
            <a:spLocks noGrp="1"/>
          </p:cNvSpPr>
          <p:nvPr/>
        </p:nvSpPr>
        <p:spPr>
          <a:xfrm>
            <a:off x="1809750" y="4095750"/>
            <a:ext cx="381000" cy="19050"/>
          </a:xfrm>
          <a:prstGeom prst="rect">
            <a:avLst/>
          </a:prstGeom>
          <a:solidFill>
            <a:srgbClr val="F45B43"/>
          </a:solidFill>
          <a:ln w="0">
            <a:noFill/>
            <a:prstDash val="solid"/>
          </a:ln>
        </p:spPr>
      </p:sp>
      <p:sp>
        <p:nvSpPr>
          <p:cNvPr id="14" name="step-text-2">
            <a:extLst>
              <a:ext uri="{FF2B5EF4-FFF2-40B4-BE49-F238E27FC236}">
                <a16:creationId xmlns:a16="http://schemas.microsoft.com/office/drawing/2014/main" id="{23A6664C-6440-43D3-8C24-30074A1DABD0}"/>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ρ = 96/32.</a:t>
            </a:r>
          </a:p>
        </p:txBody>
      </p:sp>
      <p:sp>
        <p:nvSpPr>
          <p:cNvPr id="15" name="step-label-3">
            <a:extLst>
              <a:ext uri="{FF2B5EF4-FFF2-40B4-BE49-F238E27FC236}">
                <a16:creationId xmlns:a16="http://schemas.microsoft.com/office/drawing/2014/main" id="{EA05306F-F76E-4A96-BCBC-C9630D538735}"/>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Step 3</a:t>
            </a:r>
          </a:p>
        </p:txBody>
      </p:sp>
      <p:sp>
        <p:nvSpPr>
          <p:cNvPr id="16" name="rule-190-502">
            <a:extLst>
              <a:ext uri="{FF2B5EF4-FFF2-40B4-BE49-F238E27FC236}">
                <a16:creationId xmlns:a16="http://schemas.microsoft.com/office/drawing/2014/main" id="{6DA700BA-4CE4-4F20-9167-3DB915BB1894}"/>
              </a:ext>
            </a:extLst>
          </p:cNvPr>
          <p:cNvSpPr>
            <a:spLocks noGrp="1"/>
          </p:cNvSpPr>
          <p:nvPr/>
        </p:nvSpPr>
        <p:spPr>
          <a:xfrm>
            <a:off x="1809750" y="4781550"/>
            <a:ext cx="381000" cy="19050"/>
          </a:xfrm>
          <a:prstGeom prst="rect">
            <a:avLst/>
          </a:prstGeom>
          <a:solidFill>
            <a:srgbClr val="F45B43"/>
          </a:solidFill>
          <a:ln w="0">
            <a:noFill/>
            <a:prstDash val="solid"/>
          </a:ln>
        </p:spPr>
      </p:sp>
      <p:sp>
        <p:nvSpPr>
          <p:cNvPr id="17" name="step-text-3">
            <a:extLst>
              <a:ext uri="{FF2B5EF4-FFF2-40B4-BE49-F238E27FC236}">
                <a16:creationId xmlns:a16="http://schemas.microsoft.com/office/drawing/2014/main" id="{3905BDB5-94FF-4C49-AE3C-58DB410C9A4C}"/>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Check the direction, significant figures and physical meaning of the result.</a:t>
            </a:r>
          </a:p>
        </p:txBody>
      </p:sp>
      <p:sp>
        <p:nvSpPr>
          <p:cNvPr id="18" name="answer-frame">
            <a:extLst>
              <a:ext uri="{FF2B5EF4-FFF2-40B4-BE49-F238E27FC236}">
                <a16:creationId xmlns:a16="http://schemas.microsoft.com/office/drawing/2014/main" id="{C1A22363-5128-4D09-9FD3-CC3DE08C00D4}"/>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DE1662F6-C0AA-48D8-B008-227FCFF559FC}"/>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ρ = 3.0 g/cm³.</a:t>
            </a:r>
          </a:p>
        </p:txBody>
      </p:sp>
    </p:spTree>
    <p:extLst>
      <p:ext uri="{BB962C8B-B14F-4D97-AF65-F5344CB8AC3E}">
        <p14:creationId xmlns:p14="http://schemas.microsoft.com/office/powerpoint/2010/main" val="15207886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B94B5C42-C7FC-4B00-9873-A32AE4B99142}"/>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E942C31F-3C6B-49DD-92F7-2EE4C78090B9}"/>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08 / 13</a:t>
            </a:r>
            <a:endParaRPr sz="1650" b="1" i="0">
              <a:solidFill>
                <a:srgbClr val="F4F0E2"/>
              </a:solidFill>
            </a:endParaRPr>
          </a:p>
        </p:txBody>
      </p:sp>
      <p:sp>
        <p:nvSpPr>
          <p:cNvPr id="3" name="rule-70-666">
            <a:extLst>
              <a:ext uri="{FF2B5EF4-FFF2-40B4-BE49-F238E27FC236}">
                <a16:creationId xmlns:a16="http://schemas.microsoft.com/office/drawing/2014/main" id="{13149515-90E0-4D5C-B158-8B2750C658EC}"/>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647E895B-EC59-4F3B-ABC2-248852555682}"/>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CAMBRIDGE IGCSE PHYSICS 0625 · 1.4</a:t>
            </a:r>
          </a:p>
        </p:txBody>
      </p:sp>
      <p:sp>
        <p:nvSpPr>
          <p:cNvPr id="5" name="slide-title">
            <a:extLst>
              <a:ext uri="{FF2B5EF4-FFF2-40B4-BE49-F238E27FC236}">
                <a16:creationId xmlns:a16="http://schemas.microsoft.com/office/drawing/2014/main" id="{E0DA5CD1-B187-44E5-8EBE-277AEBA9B563}"/>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F4F0E2"/>
                </a:solidFill>
              </a:defRPr>
            </a:pPr>
            <a:r>
              <a:rPr sz="3600" b="1" i="0">
                <a:solidFill>
                  <a:srgbClr val="F4F0E2"/>
                </a:solidFill>
              </a:rPr>
              <a:t>Float prediction, evidence required</a:t>
            </a:r>
          </a:p>
        </p:txBody>
      </p:sp>
      <p:sp>
        <p:nvSpPr>
          <p:cNvPr id="6" name="activity-format">
            <a:extLst>
              <a:ext uri="{FF2B5EF4-FFF2-40B4-BE49-F238E27FC236}">
                <a16:creationId xmlns:a16="http://schemas.microsoft.com/office/drawing/2014/main" id="{3B4BB20B-0C4D-483B-B38C-A583910B5222}"/>
              </a:ext>
            </a:extLst>
          </p:cNvPr>
          <p:cNvSpPr>
            <a:spLocks noGrp="1"/>
          </p:cNvSpPr>
          <p:nvPr/>
        </p:nvSpPr>
        <p:spPr>
          <a:xfrm>
            <a:off x="666750" y="1600200"/>
            <a:ext cx="6667500" cy="3238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CLASS ACTIVITY · PREDICT-OBSERVE-EXPLAIN</a:t>
            </a:r>
          </a:p>
        </p:txBody>
      </p:sp>
      <p:sp>
        <p:nvSpPr>
          <p:cNvPr id="7" name="materials-label">
            <a:extLst>
              <a:ext uri="{FF2B5EF4-FFF2-40B4-BE49-F238E27FC236}">
                <a16:creationId xmlns:a16="http://schemas.microsoft.com/office/drawing/2014/main" id="{9D8F5256-5317-47AB-99FC-3D390FDFFA17}"/>
              </a:ext>
            </a:extLst>
          </p:cNvPr>
          <p:cNvSpPr>
            <a:spLocks noGrp="1"/>
          </p:cNvSpPr>
          <p:nvPr/>
        </p:nvSpPr>
        <p:spPr>
          <a:xfrm>
            <a:off x="666750" y="2190750"/>
            <a:ext cx="2571750" cy="3238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YOU NEED</a:t>
            </a:r>
          </a:p>
        </p:txBody>
      </p:sp>
      <p:sp>
        <p:nvSpPr>
          <p:cNvPr id="8" name="materials">
            <a:extLst>
              <a:ext uri="{FF2B5EF4-FFF2-40B4-BE49-F238E27FC236}">
                <a16:creationId xmlns:a16="http://schemas.microsoft.com/office/drawing/2014/main" id="{11A880C7-F6C7-4CF0-9765-04979859CDB7}"/>
              </a:ext>
            </a:extLst>
          </p:cNvPr>
          <p:cNvSpPr>
            <a:spLocks noGrp="1"/>
          </p:cNvSpPr>
          <p:nvPr/>
        </p:nvSpPr>
        <p:spPr>
          <a:xfrm>
            <a:off x="666750" y="2667000"/>
            <a:ext cx="3429000" cy="1809750"/>
          </a:xfrm>
          <a:prstGeom prst="rect">
            <a:avLst/>
          </a:prstGeom>
          <a:noFill/>
          <a:ln w="0">
            <a:noFill/>
            <a:prstDash val="solid"/>
          </a:ln>
        </p:spPr>
        <p:txBody>
          <a:bodyPr/>
          <a:lstStyle/>
          <a:p>
            <a:pPr algn="l">
              <a:defRPr sz="1875" b="0" i="0">
                <a:solidFill>
                  <a:srgbClr val="F4F0E2"/>
                </a:solidFill>
              </a:defRPr>
            </a:pPr>
            <a:r>
              <a:rPr sz="1875" b="0" i="0">
                <a:solidFill>
                  <a:srgbClr val="F4F0E2"/>
                </a:solidFill>
              </a:rPr>
              <a:t>• sealed sample objects or supplied cards • mass/volume data</a:t>
            </a:r>
          </a:p>
        </p:txBody>
      </p:sp>
      <p:sp>
        <p:nvSpPr>
          <p:cNvPr id="9" name="activity-step-1">
            <a:extLst>
              <a:ext uri="{FF2B5EF4-FFF2-40B4-BE49-F238E27FC236}">
                <a16:creationId xmlns:a16="http://schemas.microsoft.com/office/drawing/2014/main" id="{9E775312-2F92-4BAA-B143-8AE33CC869D9}"/>
              </a:ext>
            </a:extLst>
          </p:cNvPr>
          <p:cNvSpPr>
            <a:spLocks noGrp="1"/>
          </p:cNvSpPr>
          <p:nvPr/>
        </p:nvSpPr>
        <p:spPr>
          <a:xfrm>
            <a:off x="4905375" y="2143125"/>
            <a:ext cx="514350" cy="514350"/>
          </a:xfrm>
          <a:prstGeom prst="ellipse">
            <a:avLst/>
          </a:prstGeom>
          <a:solidFill>
            <a:srgbClr val="F45B43"/>
          </a:solidFill>
          <a:ln w="0">
            <a:noFill/>
            <a:prstDash val="solid"/>
          </a:ln>
        </p:spPr>
      </p:sp>
      <p:sp>
        <p:nvSpPr>
          <p:cNvPr id="10" name="activity-step-number-1">
            <a:extLst>
              <a:ext uri="{FF2B5EF4-FFF2-40B4-BE49-F238E27FC236}">
                <a16:creationId xmlns:a16="http://schemas.microsoft.com/office/drawing/2014/main" id="{B062A4BD-1A2E-4ED8-9742-C63EF7E256B5}"/>
              </a:ext>
            </a:extLst>
          </p:cNvPr>
          <p:cNvSpPr>
            <a:spLocks noGrp="1"/>
          </p:cNvSpPr>
          <p:nvPr/>
        </p:nvSpPr>
        <p:spPr>
          <a:xfrm>
            <a:off x="4905375" y="22098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1</a:t>
            </a:r>
          </a:p>
        </p:txBody>
      </p:sp>
      <p:sp>
        <p:nvSpPr>
          <p:cNvPr id="11" name="activity-step-text-1">
            <a:extLst>
              <a:ext uri="{FF2B5EF4-FFF2-40B4-BE49-F238E27FC236}">
                <a16:creationId xmlns:a16="http://schemas.microsoft.com/office/drawing/2014/main" id="{C6FD3151-BF24-46FF-B95E-8663E182CBC9}"/>
              </a:ext>
            </a:extLst>
          </p:cNvPr>
          <p:cNvSpPr>
            <a:spLocks noGrp="1"/>
          </p:cNvSpPr>
          <p:nvPr/>
        </p:nvSpPr>
        <p:spPr>
          <a:xfrm>
            <a:off x="5715000" y="20955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Predict the greatest density.</a:t>
            </a:r>
          </a:p>
        </p:txBody>
      </p:sp>
      <p:sp>
        <p:nvSpPr>
          <p:cNvPr id="12" name="activity-step-2">
            <a:extLst>
              <a:ext uri="{FF2B5EF4-FFF2-40B4-BE49-F238E27FC236}">
                <a16:creationId xmlns:a16="http://schemas.microsoft.com/office/drawing/2014/main" id="{D1A0D283-917A-4568-B61E-F130294AEF2E}"/>
              </a:ext>
            </a:extLst>
          </p:cNvPr>
          <p:cNvSpPr>
            <a:spLocks noGrp="1"/>
          </p:cNvSpPr>
          <p:nvPr/>
        </p:nvSpPr>
        <p:spPr>
          <a:xfrm>
            <a:off x="4905375" y="3209925"/>
            <a:ext cx="514350" cy="514350"/>
          </a:xfrm>
          <a:prstGeom prst="ellipse">
            <a:avLst/>
          </a:prstGeom>
          <a:solidFill>
            <a:srgbClr val="F45B43"/>
          </a:solidFill>
          <a:ln w="0">
            <a:noFill/>
            <a:prstDash val="solid"/>
          </a:ln>
        </p:spPr>
      </p:sp>
      <p:sp>
        <p:nvSpPr>
          <p:cNvPr id="13" name="activity-step-number-2">
            <a:extLst>
              <a:ext uri="{FF2B5EF4-FFF2-40B4-BE49-F238E27FC236}">
                <a16:creationId xmlns:a16="http://schemas.microsoft.com/office/drawing/2014/main" id="{F20C100C-CD64-49A3-8B30-99F30D713839}"/>
              </a:ext>
            </a:extLst>
          </p:cNvPr>
          <p:cNvSpPr>
            <a:spLocks noGrp="1"/>
          </p:cNvSpPr>
          <p:nvPr/>
        </p:nvSpPr>
        <p:spPr>
          <a:xfrm>
            <a:off x="4905375" y="32766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2</a:t>
            </a:r>
          </a:p>
        </p:txBody>
      </p:sp>
      <p:sp>
        <p:nvSpPr>
          <p:cNvPr id="14" name="activity-step-text-2">
            <a:extLst>
              <a:ext uri="{FF2B5EF4-FFF2-40B4-BE49-F238E27FC236}">
                <a16:creationId xmlns:a16="http://schemas.microsoft.com/office/drawing/2014/main" id="{B60C2D13-2A14-43EC-AFD7-874ECAF74CE5}"/>
              </a:ext>
            </a:extLst>
          </p:cNvPr>
          <p:cNvSpPr>
            <a:spLocks noGrp="1"/>
          </p:cNvSpPr>
          <p:nvPr/>
        </p:nvSpPr>
        <p:spPr>
          <a:xfrm>
            <a:off x="5715000" y="31623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Calculate rather than judge by heaviness alone.</a:t>
            </a:r>
          </a:p>
        </p:txBody>
      </p:sp>
      <p:sp>
        <p:nvSpPr>
          <p:cNvPr id="15" name="activity-step-3">
            <a:extLst>
              <a:ext uri="{FF2B5EF4-FFF2-40B4-BE49-F238E27FC236}">
                <a16:creationId xmlns:a16="http://schemas.microsoft.com/office/drawing/2014/main" id="{AE2BDDF3-F0D5-485E-81F0-ED7F392633D1}"/>
              </a:ext>
            </a:extLst>
          </p:cNvPr>
          <p:cNvSpPr>
            <a:spLocks noGrp="1"/>
          </p:cNvSpPr>
          <p:nvPr/>
        </p:nvSpPr>
        <p:spPr>
          <a:xfrm>
            <a:off x="4905375" y="4276725"/>
            <a:ext cx="514350" cy="514350"/>
          </a:xfrm>
          <a:prstGeom prst="ellipse">
            <a:avLst/>
          </a:prstGeom>
          <a:solidFill>
            <a:srgbClr val="F45B43"/>
          </a:solidFill>
          <a:ln w="0">
            <a:noFill/>
            <a:prstDash val="solid"/>
          </a:ln>
        </p:spPr>
      </p:sp>
      <p:sp>
        <p:nvSpPr>
          <p:cNvPr id="16" name="activity-step-number-3">
            <a:extLst>
              <a:ext uri="{FF2B5EF4-FFF2-40B4-BE49-F238E27FC236}">
                <a16:creationId xmlns:a16="http://schemas.microsoft.com/office/drawing/2014/main" id="{5144D5C2-31FD-4FFA-8039-922281C19719}"/>
              </a:ext>
            </a:extLst>
          </p:cNvPr>
          <p:cNvSpPr>
            <a:spLocks noGrp="1"/>
          </p:cNvSpPr>
          <p:nvPr/>
        </p:nvSpPr>
        <p:spPr>
          <a:xfrm>
            <a:off x="4905375" y="43434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3</a:t>
            </a:r>
          </a:p>
        </p:txBody>
      </p:sp>
      <p:sp>
        <p:nvSpPr>
          <p:cNvPr id="17" name="activity-step-text-3">
            <a:extLst>
              <a:ext uri="{FF2B5EF4-FFF2-40B4-BE49-F238E27FC236}">
                <a16:creationId xmlns:a16="http://schemas.microsoft.com/office/drawing/2014/main" id="{5D32C74A-1687-4865-8EE5-861D212B3608}"/>
              </a:ext>
            </a:extLst>
          </p:cNvPr>
          <p:cNvSpPr>
            <a:spLocks noGrp="1"/>
          </p:cNvSpPr>
          <p:nvPr/>
        </p:nvSpPr>
        <p:spPr>
          <a:xfrm>
            <a:off x="5715000" y="42291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Rank samples and defend with units.</a:t>
            </a:r>
          </a:p>
        </p:txBody>
      </p:sp>
      <p:sp>
        <p:nvSpPr>
          <p:cNvPr id="18" name="rule-70-518">
            <a:extLst>
              <a:ext uri="{FF2B5EF4-FFF2-40B4-BE49-F238E27FC236}">
                <a16:creationId xmlns:a16="http://schemas.microsoft.com/office/drawing/2014/main" id="{B8C331F6-F8B3-414B-BD21-5BEE923EC44C}"/>
              </a:ext>
            </a:extLst>
          </p:cNvPr>
          <p:cNvSpPr>
            <a:spLocks noGrp="1"/>
          </p:cNvSpPr>
          <p:nvPr/>
        </p:nvSpPr>
        <p:spPr>
          <a:xfrm>
            <a:off x="666750" y="4933950"/>
            <a:ext cx="10477500" cy="9525"/>
          </a:xfrm>
          <a:prstGeom prst="rect">
            <a:avLst/>
          </a:prstGeom>
          <a:solidFill>
            <a:srgbClr val="47716A"/>
          </a:solidFill>
          <a:ln w="0">
            <a:noFill/>
            <a:prstDash val="solid"/>
          </a:ln>
        </p:spPr>
      </p:sp>
      <p:sp>
        <p:nvSpPr>
          <p:cNvPr id="19" name="success-check">
            <a:extLst>
              <a:ext uri="{FF2B5EF4-FFF2-40B4-BE49-F238E27FC236}">
                <a16:creationId xmlns:a16="http://schemas.microsoft.com/office/drawing/2014/main" id="{CFA2E71F-C33B-4E07-AEB5-0EBDC8B2C399}"/>
              </a:ext>
            </a:extLst>
          </p:cNvPr>
          <p:cNvSpPr>
            <a:spLocks noGrp="1"/>
          </p:cNvSpPr>
          <p:nvPr/>
        </p:nvSpPr>
        <p:spPr>
          <a:xfrm>
            <a:off x="666750" y="5219700"/>
            <a:ext cx="10572750" cy="647700"/>
          </a:xfrm>
          <a:prstGeom prst="rect">
            <a:avLst/>
          </a:prstGeom>
          <a:noFill/>
          <a:ln w="0">
            <a:noFill/>
            <a:prstDash val="solid"/>
          </a:ln>
        </p:spPr>
        <p:txBody>
          <a:bodyPr/>
          <a:lstStyle/>
          <a:p>
            <a:pPr algn="l">
              <a:defRPr sz="1875" b="1" i="0">
                <a:solidFill>
                  <a:srgbClr val="F45B43"/>
                </a:solidFill>
              </a:defRPr>
            </a:pPr>
            <a:r>
              <a:rPr sz="1875" b="1" i="0">
                <a:solidFill>
                  <a:srgbClr val="F45B43"/>
                </a:solidFill>
              </a:rPr>
              <a:t>Success check: Ranking follows calculated density, not mass alone.</a:t>
            </a:r>
          </a:p>
        </p:txBody>
      </p:sp>
    </p:spTree>
    <p:extLst>
      <p:ext uri="{BB962C8B-B14F-4D97-AF65-F5344CB8AC3E}">
        <p14:creationId xmlns:p14="http://schemas.microsoft.com/office/powerpoint/2010/main" val="5874633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45B43"/>
        </a:solidFill>
        <a:effectLst/>
      </p:bgPr>
    </p:bg>
    <p:spTree>
      <p:nvGrpSpPr>
        <p:cNvPr id="1" name=""/>
        <p:cNvGrpSpPr/>
        <p:nvPr/>
      </p:nvGrpSpPr>
      <p:grpSpPr>
        <a:xfrm>
          <a:off x="0" y="0"/>
          <a:ext cx="0" cy="0"/>
          <a:chOff x="0" y="0"/>
          <a:chExt cx="0" cy="0"/>
        </a:xfrm>
      </p:grpSpPr>
      <p:sp>
        <p:nvSpPr>
          <p:cNvPr id="11" name="group-label">
            <a:extLst>
              <a:ext uri="{FF2B5EF4-FFF2-40B4-BE49-F238E27FC236}">
                <a16:creationId xmlns:a16="http://schemas.microsoft.com/office/drawing/2014/main" id="{72F12CD3-AB61-444D-A52C-1FE20B625776}"/>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GROUP 1 · MOTION, FORCES AND ENERGY</a:t>
            </a:r>
          </a:p>
        </p:txBody>
      </p:sp>
      <p:sp>
        <p:nvSpPr>
          <p:cNvPr id="2" name="page-number">
            <a:extLst>
              <a:ext uri="{FF2B5EF4-FFF2-40B4-BE49-F238E27FC236}">
                <a16:creationId xmlns:a16="http://schemas.microsoft.com/office/drawing/2014/main" id="{D9C228F7-7198-404F-A56D-DD821BF2E9E9}"/>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B342E"/>
                </a:solidFill>
              </a:defRPr>
            </a:pPr>
            <a:r>
              <a:rPr lang="en-US" sz="1650" b="1" i="0">
                <a:solidFill>
                  <a:srgbClr val="0B342E"/>
                </a:solidFill>
              </a:rPr>
              <a:t>09 / 13</a:t>
            </a:r>
            <a:endParaRPr sz="1650" b="1" i="0">
              <a:solidFill>
                <a:srgbClr val="0B342E"/>
              </a:solidFill>
            </a:endParaRPr>
          </a:p>
        </p:txBody>
      </p:sp>
      <p:sp>
        <p:nvSpPr>
          <p:cNvPr id="3" name="rule-70-666">
            <a:extLst>
              <a:ext uri="{FF2B5EF4-FFF2-40B4-BE49-F238E27FC236}">
                <a16:creationId xmlns:a16="http://schemas.microsoft.com/office/drawing/2014/main" id="{CEC8BFFE-004E-4F00-BD01-C0FE9BF160F1}"/>
              </a:ext>
            </a:extLst>
          </p:cNvPr>
          <p:cNvSpPr>
            <a:spLocks noGrp="1"/>
          </p:cNvSpPr>
          <p:nvPr/>
        </p:nvSpPr>
        <p:spPr>
          <a:xfrm>
            <a:off x="666750" y="6343650"/>
            <a:ext cx="10858500" cy="9525"/>
          </a:xfrm>
          <a:prstGeom prst="rect">
            <a:avLst/>
          </a:prstGeom>
          <a:solidFill>
            <a:srgbClr val="0B342E"/>
          </a:solidFill>
          <a:ln w="0">
            <a:noFill/>
            <a:prstDash val="solid"/>
          </a:ln>
        </p:spPr>
      </p:sp>
      <p:sp>
        <p:nvSpPr>
          <p:cNvPr id="4" name="course-footer">
            <a:extLst>
              <a:ext uri="{FF2B5EF4-FFF2-40B4-BE49-F238E27FC236}">
                <a16:creationId xmlns:a16="http://schemas.microsoft.com/office/drawing/2014/main" id="{966114DD-B70A-42C2-B286-35C49DEC3CCE}"/>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GIOPHYSICS · CAMBRIDGE IGCSE PHYSICS 0625 · 1.4</a:t>
            </a:r>
          </a:p>
        </p:txBody>
      </p:sp>
      <p:sp>
        <p:nvSpPr>
          <p:cNvPr id="5" name="misconception-label">
            <a:extLst>
              <a:ext uri="{FF2B5EF4-FFF2-40B4-BE49-F238E27FC236}">
                <a16:creationId xmlns:a16="http://schemas.microsoft.com/office/drawing/2014/main" id="{B2FF4390-398C-4202-9976-4ACEF2586305}"/>
              </a:ext>
            </a:extLst>
          </p:cNvPr>
          <p:cNvSpPr>
            <a:spLocks noGrp="1"/>
          </p:cNvSpPr>
          <p:nvPr/>
        </p:nvSpPr>
        <p:spPr>
          <a:xfrm>
            <a:off x="666750" y="666750"/>
            <a:ext cx="8096250" cy="3429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MISCONCEPTION SHOWDOWN · SPOT THE MISTAKE</a:t>
            </a:r>
          </a:p>
        </p:txBody>
      </p:sp>
      <p:sp>
        <p:nvSpPr>
          <p:cNvPr id="6" name="misconception-claim">
            <a:extLst>
              <a:ext uri="{FF2B5EF4-FFF2-40B4-BE49-F238E27FC236}">
                <a16:creationId xmlns:a16="http://schemas.microsoft.com/office/drawing/2014/main" id="{4F8C8F88-B673-47D4-A290-81FADF10B2B6}"/>
              </a:ext>
            </a:extLst>
          </p:cNvPr>
          <p:cNvSpPr>
            <a:spLocks noGrp="1"/>
          </p:cNvSpPr>
          <p:nvPr/>
        </p:nvSpPr>
        <p:spPr>
          <a:xfrm>
            <a:off x="666750" y="1285875"/>
            <a:ext cx="10668000" cy="1381125"/>
          </a:xfrm>
          <a:prstGeom prst="rect">
            <a:avLst/>
          </a:prstGeom>
          <a:noFill/>
          <a:ln w="0">
            <a:noFill/>
            <a:prstDash val="solid"/>
          </a:ln>
        </p:spPr>
        <p:txBody>
          <a:bodyPr/>
          <a:lstStyle/>
          <a:p>
            <a:pPr algn="l">
              <a:defRPr sz="3600" b="1" i="0">
                <a:solidFill>
                  <a:srgbClr val="0B342E"/>
                </a:solidFill>
              </a:defRPr>
            </a:pPr>
            <a:r>
              <a:rPr sz="3600" b="1" i="0">
                <a:solidFill>
                  <a:srgbClr val="0B342E"/>
                </a:solidFill>
              </a:rPr>
              <a:t>“The heaviest object is always the densest.”</a:t>
            </a:r>
          </a:p>
        </p:txBody>
      </p:sp>
      <p:sp>
        <p:nvSpPr>
          <p:cNvPr id="7" name="correction-frame">
            <a:extLst>
              <a:ext uri="{FF2B5EF4-FFF2-40B4-BE49-F238E27FC236}">
                <a16:creationId xmlns:a16="http://schemas.microsoft.com/office/drawing/2014/main" id="{59CFDDCA-65D8-4257-8CAB-37CD73F973F6}"/>
              </a:ext>
            </a:extLst>
          </p:cNvPr>
          <p:cNvSpPr>
            <a:spLocks noGrp="1"/>
          </p:cNvSpPr>
          <p:nvPr/>
        </p:nvSpPr>
        <p:spPr>
          <a:xfrm>
            <a:off x="666750" y="3048000"/>
            <a:ext cx="10858500" cy="857250"/>
          </a:xfrm>
          <a:prstGeom prst="roundRect">
            <a:avLst>
              <a:gd name="adj" fmla="val 13333"/>
            </a:avLst>
          </a:prstGeom>
          <a:solidFill>
            <a:srgbClr val="0B342E"/>
          </a:solidFill>
          <a:ln w="0">
            <a:noFill/>
            <a:prstDash val="solid"/>
          </a:ln>
        </p:spPr>
      </p:sp>
      <p:sp>
        <p:nvSpPr>
          <p:cNvPr id="8" name="correction">
            <a:extLst>
              <a:ext uri="{FF2B5EF4-FFF2-40B4-BE49-F238E27FC236}">
                <a16:creationId xmlns:a16="http://schemas.microsoft.com/office/drawing/2014/main" id="{2A141A84-E573-4AED-8195-58E36E0E7A72}"/>
              </a:ext>
            </a:extLst>
          </p:cNvPr>
          <p:cNvSpPr>
            <a:spLocks noGrp="1"/>
          </p:cNvSpPr>
          <p:nvPr/>
        </p:nvSpPr>
        <p:spPr>
          <a:xfrm>
            <a:off x="952500" y="3238500"/>
            <a:ext cx="10287000" cy="552450"/>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Density depends on mass per volume; a large low-density object can be heavier overall.</a:t>
            </a:r>
          </a:p>
        </p:txBody>
      </p:sp>
      <p:sp>
        <p:nvSpPr>
          <p:cNvPr id="9" name="humor-line">
            <a:extLst>
              <a:ext uri="{FF2B5EF4-FFF2-40B4-BE49-F238E27FC236}">
                <a16:creationId xmlns:a16="http://schemas.microsoft.com/office/drawing/2014/main" id="{9720881E-5540-4339-B81D-F0AD2462343F}"/>
              </a:ext>
            </a:extLst>
          </p:cNvPr>
          <p:cNvSpPr>
            <a:spLocks noGrp="1"/>
          </p:cNvSpPr>
          <p:nvPr/>
        </p:nvSpPr>
        <p:spPr>
          <a:xfrm>
            <a:off x="1238250" y="4324350"/>
            <a:ext cx="9715500" cy="723900"/>
          </a:xfrm>
          <a:prstGeom prst="rect">
            <a:avLst/>
          </a:prstGeom>
          <a:noFill/>
          <a:ln w="0">
            <a:noFill/>
            <a:prstDash val="solid"/>
          </a:ln>
        </p:spPr>
        <p:txBody>
          <a:bodyPr/>
          <a:lstStyle/>
          <a:p>
            <a:pPr algn="ctr">
              <a:defRPr sz="1950" b="0" i="1">
                <a:solidFill>
                  <a:srgbClr val="0B342E"/>
                </a:solidFill>
              </a:defRPr>
            </a:pPr>
            <a:r>
              <a:rPr sz="1950" b="0" i="1">
                <a:solidFill>
                  <a:srgbClr val="0B342E"/>
                </a:solidFill>
              </a:rPr>
              <a:t>A sofa can outweigh a gold ring without winning the density contest.</a:t>
            </a:r>
          </a:p>
        </p:txBody>
      </p:sp>
      <p:sp>
        <p:nvSpPr>
          <p:cNvPr id="10" name="misconception-check">
            <a:extLst>
              <a:ext uri="{FF2B5EF4-FFF2-40B4-BE49-F238E27FC236}">
                <a16:creationId xmlns:a16="http://schemas.microsoft.com/office/drawing/2014/main" id="{B3BF8A22-C6E9-40AA-8B53-D7D4FD3D1498}"/>
              </a:ext>
            </a:extLst>
          </p:cNvPr>
          <p:cNvSpPr>
            <a:spLocks noGrp="1"/>
          </p:cNvSpPr>
          <p:nvPr/>
        </p:nvSpPr>
        <p:spPr>
          <a:xfrm>
            <a:off x="952500" y="5286375"/>
            <a:ext cx="10287000" cy="609600"/>
          </a:xfrm>
          <a:prstGeom prst="rect">
            <a:avLst/>
          </a:prstGeom>
          <a:noFill/>
          <a:ln w="0">
            <a:noFill/>
            <a:prstDash val="solid"/>
          </a:ln>
        </p:spPr>
        <p:txBody>
          <a:bodyPr/>
          <a:lstStyle/>
          <a:p>
            <a:pPr algn="ctr">
              <a:defRPr sz="1875" b="1" i="0">
                <a:solidFill>
                  <a:srgbClr val="0B342E"/>
                </a:solidFill>
              </a:defRPr>
            </a:pPr>
            <a:r>
              <a:rPr sz="1875" b="1" i="0">
                <a:solidFill>
                  <a:srgbClr val="0B342E"/>
                </a:solidFill>
              </a:rPr>
              <a:t>Mini-whiteboard: Which comparison must be fair before mass alone suggests density?</a:t>
            </a:r>
          </a:p>
        </p:txBody>
      </p:sp>
    </p:spTree>
    <p:extLst>
      <p:ext uri="{BB962C8B-B14F-4D97-AF65-F5344CB8AC3E}">
        <p14:creationId xmlns:p14="http://schemas.microsoft.com/office/powerpoint/2010/main" val="1496367168"/>
      </p:ext>
    </p:extLst>
  </p:cSld>
  <p:clrMapOvr>
    <a:masterClrMapping/>
  </p:clrMapOvr>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3940</Words>
  <Application>Microsoft Office PowerPoint</Application>
  <DocSecurity>0</DocSecurity>
  <PresentationFormat>Widescreen</PresentationFormat>
  <Paragraphs>333</Paragraphs>
  <Slides>13</Slides>
  <Notes>13</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13</vt:i4>
      </vt:variant>
    </vt:vector>
  </HeadingPairs>
  <TitlesOfParts>
    <vt:vector size="15" baseType="lpstr">
      <vt:lpstr>Calibri</vt:lpstr>
      <vt:lpstr>ChatGPT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creator>Walnut Exporter</dc:creator>
  <cp:lastModifiedBy>Giovanni Alexander Rojas</cp:lastModifiedBy>
  <cp:revision>3</cp:revision>
  <dcterms:created xsi:type="dcterms:W3CDTF">2026-08-14T15:20:18Z</dcterms:created>
  <dcterms:modified xsi:type="dcterms:W3CDTF">2026-08-15T16:00:37Z</dcterms:modified>
</cp:coreProperties>
</file>