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Trolley</c:v>
          </c:tx>
          <c:spPr>
            <a:ln w="28575">
              <a:solidFill>
                <a:srgbClr val="F45B43"/>
              </a:solidFill>
              <a:prstDash val="solid"/>
            </a:ln>
          </c:spPr>
          <c:marker>
            <c:symbol val="circle"/>
            <c:size val="7"/>
            <c:spPr>
              <a:solidFill>
                <a:srgbClr val="F45B43"/>
              </a:solidFill>
            </c:spPr>
          </c:marker>
          <c:xVal>
            <c:numLit>
              <c:formatCode>General</c:formatCode>
              <c:ptCount val="4"/>
              <c:pt idx="0">
                <c:v>0</c:v>
              </c:pt>
              <c:pt idx="1">
                <c:v>3</c:v>
              </c:pt>
              <c:pt idx="2">
                <c:v>7</c:v>
              </c:pt>
              <c:pt idx="3">
                <c:v>9</c:v>
              </c:pt>
            </c:numLit>
          </c:xVal>
          <c:yVal>
            <c:numLit>
              <c:formatCode>General</c:formatCode>
              <c:ptCount val="4"/>
              <c:pt idx="0">
                <c:v>0</c:v>
              </c:pt>
              <c:pt idx="1">
                <c:v>6</c:v>
              </c:pt>
              <c:pt idx="2">
                <c:v>6</c:v>
              </c:pt>
              <c:pt idx="3">
                <c:v>0</c:v>
              </c:pt>
            </c:numLit>
          </c:yVal>
          <c:smooth val="0"/>
          <c:extLst>
            <c:ext xmlns:c16="http://schemas.microsoft.com/office/drawing/2014/chart" uri="{C3380CC4-5D6E-409C-BE32-E72D297353CC}">
              <c16:uniqueId val="{00000000-22EA-496A-B7EC-C6440A5760BF}"/>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Speed / m/s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2"/>
      </c:valAx>
      <c:valAx>
        <c:axId val="48650112"/>
        <c:scaling>
          <c:orientation val="minMax"/>
        </c:scaling>
        <c:delete val="0"/>
        <c:axPos val="b"/>
        <c:title>
          <c:tx>
            <c:rich>
              <a:bodyPr/>
              <a:lstStyle/>
              <a:p>
                <a:r>
                  <a:t>Time / 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5"/>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A dark-green opening slide with the exact topic title “Motion”, an accent ring for group 1, and a single hook question.</a:t>
            </a:r>
          </a:p>
          <a:p>
            <a:r>
              <a:t>[Teacher cue]</a:t>
            </a:r>
          </a:p>
          <a:p>
            <a:r>
              <a:t>Ask the hook question before revealing any explanation. Listen for the vocabulary students already use, then connect their answers to syllabus section 1.2.</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An original 5-mark exam-style question occupies the main page, with a dark solve–pair–compare–justify sequence beside it.</a:t>
            </a:r>
          </a:p>
          <a:p>
            <a:r>
              <a:t>[Teacher cue]</a:t>
            </a:r>
          </a:p>
          <a:p>
            <a:r>
              <a:t>Give independent thinking time, then ask pairs to compare methods before answers. Listen for each command word: calculate, state. Do not reveal the mark scheme until slide 11.</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Five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a:p>
            <a:r>
              <a:t>[Quiz answers] 1. speed — Gradient is change in distance divided by time. 2. distance — Speed × time has unit metres. 3. 30 m — s = vt = 6 × 5. 4. 2 m/s² — Δv/t = 6/3.</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Five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22C2A-03F2-66DC-D11F-C4120CE7A7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9B6872-0DAB-2842-F6A7-DCD0E41484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E4432E-8E91-73A1-9D31-AEEEAF0B48E6}"/>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The simple definition is stated in one sentence across the top of the slide. Below it a drawn diagram is labelled 2.5 m/s, 7.5 m/s, 0 s, 2 s, 4 s, 5 m, 15 m. A caption reads: Equal clock intervals, unequal gaps: the spacing is the speed and the change in spacing is the acceleration.</a:t>
            </a:r>
          </a:p>
          <a:p>
            <a:r>
              <a:t>[Teacher cue]</a:t>
            </a:r>
          </a:p>
          <a:p>
            <a:r>
              <a:t>Explain one core idea at a time. Ask students to restate each idea using one vocabulary word, then reveal the relevant equation only after its variables are named.</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p:txBody>
      </p:sp>
      <p:sp>
        <p:nvSpPr>
          <p:cNvPr id="4" name="Slide Number Placeholder 3">
            <a:extLst>
              <a:ext uri="{FF2B5EF4-FFF2-40B4-BE49-F238E27FC236}">
                <a16:creationId xmlns:a16="http://schemas.microsoft.com/office/drawing/2014/main" id="{F617C133-7949-038C-6066-8E6E0F954191}"/>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290005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An editable line chart plots Speed in m/s against Time in s; Time remains in s; Speed remains in m/s.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Use straight segments and shade areas only after students predict their meaning.</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a:p>
            <a:r>
              <a:t>[Quantitative visual] Values: Trolley: (0, 0), (3, 6), (7, 6), (9, 0). Data: illustrative lesson data. Scale: 0 to 6 m/s.</a:t>
            </a:r>
          </a:p>
          <a:p>
            <a:r>
              <a:t>Units: x uses s; y uses m/s.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a:p>
            <a:r>
              <a:t>[Worked problem] Steps: 1) First triangle: ½ × 3 × 6 = 9 m. 2) Rectangle: 4 × 6 = 24 m. 3) Final triangle: ½ × 2 × 6 = 6 m. Answer: Distance = 39 m; initial acceleration = 2.0 m/s².</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a:p>
            <a:r>
              <a:t>[Worked problem] Steps: 1) Total distance = 240 m. 2) Total time = 20 s. 3) Check the direction, significant figures and physical meaning of the result. Answer: Average speed = 12 m/s.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a:p>
            <a:r>
              <a:t>[Safety] Use a clear route: no running and no collision. Keep it a teacher demonstration if space is limited.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https://giophysics.com/chapter-1/kinematics-1d-part-1</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Distinguish distance/displacement and speed/velocity; calculate speed and average speed.; Interpret and sketch distance–time and speed–time graphs, including stationary and constant-speed motion.; Use speed–time area to find distance for constant-speed/constant-acceleration sections.; Calculate acceleration/deceleration from change in velocity and graph gradient (Supplement).; Describe free fall, gravitational acceleration and terminal-speed behaviour through changing drag/resultant force.</a:t>
            </a:r>
          </a:p>
          <a:p>
            <a:r>
              <a:t>[Safety]</a:t>
            </a:r>
          </a:p>
          <a:p>
            <a:r>
              <a:t>Use a clear route: no running and no collision. Keep it a teacher demonstration if space is limited.</a:t>
            </a:r>
          </a:p>
          <a:p>
            <a:r>
              <a:t>[Humor] The graph is not sad. It is returning toward the origin.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F4F68AB8-B843-48E2-96F6-C972776652AA}"/>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F9133606-D7DE-421A-9882-91CEA280DFE0}"/>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CAMBRIDGE IGCSE PHYSICS 0625 · SYLLABUS 1.2</a:t>
            </a:r>
          </a:p>
        </p:txBody>
      </p:sp>
      <p:sp>
        <p:nvSpPr>
          <p:cNvPr id="3" name="topic-title">
            <a:extLst>
              <a:ext uri="{FF2B5EF4-FFF2-40B4-BE49-F238E27FC236}">
                <a16:creationId xmlns:a16="http://schemas.microsoft.com/office/drawing/2014/main" id="{2C54C70F-76E4-4BBD-8E5E-11356052DD96}"/>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Motion</a:t>
            </a:r>
          </a:p>
        </p:txBody>
      </p:sp>
      <p:sp>
        <p:nvSpPr>
          <p:cNvPr id="4" name="lesson-title">
            <a:extLst>
              <a:ext uri="{FF2B5EF4-FFF2-40B4-BE49-F238E27FC236}">
                <a16:creationId xmlns:a16="http://schemas.microsoft.com/office/drawing/2014/main" id="{1BBDB2EE-14E5-4585-9528-0EFCE20EE39C}"/>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Motion Graph Detective</a:t>
            </a:r>
          </a:p>
        </p:txBody>
      </p:sp>
      <p:sp>
        <p:nvSpPr>
          <p:cNvPr id="5" name="lesson-hook">
            <a:extLst>
              <a:ext uri="{FF2B5EF4-FFF2-40B4-BE49-F238E27FC236}">
                <a16:creationId xmlns:a16="http://schemas.microsoft.com/office/drawing/2014/main" id="{B40CF265-6F7E-48C9-B34C-C0E38994EAE8}"/>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trolley speeds up, cruises, then brakes. Which graph tells that story without saying a word?</a:t>
            </a:r>
          </a:p>
        </p:txBody>
      </p:sp>
      <p:sp>
        <p:nvSpPr>
          <p:cNvPr id="6" name="topic-ring">
            <a:extLst>
              <a:ext uri="{FF2B5EF4-FFF2-40B4-BE49-F238E27FC236}">
                <a16:creationId xmlns:a16="http://schemas.microsoft.com/office/drawing/2014/main" id="{4C538E68-FCF9-4187-9A0F-599091A1FE56}"/>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E958B82D-95F5-4F6F-AD8F-A539C4CFC7F6}"/>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1276377A-DF3C-4ED0-8133-FF4584381D2A}"/>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CORE + SUPPLEMENT</a:t>
            </a:r>
          </a:p>
        </p:txBody>
      </p:sp>
      <p:sp>
        <p:nvSpPr>
          <p:cNvPr id="9" name="group-label">
            <a:extLst>
              <a:ext uri="{FF2B5EF4-FFF2-40B4-BE49-F238E27FC236}">
                <a16:creationId xmlns:a16="http://schemas.microsoft.com/office/drawing/2014/main" id="{7B9D8D51-CE9F-4FCC-A676-05B51076E6B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10" name="page-number">
            <a:extLst>
              <a:ext uri="{FF2B5EF4-FFF2-40B4-BE49-F238E27FC236}">
                <a16:creationId xmlns:a16="http://schemas.microsoft.com/office/drawing/2014/main" id="{689001A5-6CBD-48F6-891F-6B05C73AAD2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55A497B2-6C70-4894-A848-056DA31E8E19}"/>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FC227FEF-2EFC-4933-B6EC-B53483D1A56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1.2</a:t>
            </a:r>
          </a:p>
        </p:txBody>
      </p:sp>
    </p:spTree>
    <p:extLst>
      <p:ext uri="{BB962C8B-B14F-4D97-AF65-F5344CB8AC3E}">
        <p14:creationId xmlns:p14="http://schemas.microsoft.com/office/powerpoint/2010/main" val="1848576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E5584369-3948-48B7-A553-FDE4EFD466C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4816BAE8-B8BE-4B11-9A36-E66BC8FBE4E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34F8BF31-097B-46A4-B9A7-D8F9C4F7843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FBB2764-D9D8-4A66-B1E9-22B36F06AE1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1.2</a:t>
            </a:r>
          </a:p>
        </p:txBody>
      </p:sp>
      <p:sp>
        <p:nvSpPr>
          <p:cNvPr id="5" name="slide-title">
            <a:extLst>
              <a:ext uri="{FF2B5EF4-FFF2-40B4-BE49-F238E27FC236}">
                <a16:creationId xmlns:a16="http://schemas.microsoft.com/office/drawing/2014/main" id="{8E3A529A-3D36-4E38-909B-A3B1CB440E7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delivery robot</a:t>
            </a:r>
          </a:p>
        </p:txBody>
      </p:sp>
      <p:sp>
        <p:nvSpPr>
          <p:cNvPr id="6" name="exam-meta">
            <a:extLst>
              <a:ext uri="{FF2B5EF4-FFF2-40B4-BE49-F238E27FC236}">
                <a16:creationId xmlns:a16="http://schemas.microsoft.com/office/drawing/2014/main" id="{BD1F3457-0F67-46CB-9D26-0B204BF976A0}"/>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Supplement / Extended · 5 MARKS · CALCULATE · STATE</a:t>
            </a:r>
          </a:p>
        </p:txBody>
      </p:sp>
      <p:sp>
        <p:nvSpPr>
          <p:cNvPr id="7" name="exam-question-frame">
            <a:extLst>
              <a:ext uri="{FF2B5EF4-FFF2-40B4-BE49-F238E27FC236}">
                <a16:creationId xmlns:a16="http://schemas.microsoft.com/office/drawing/2014/main" id="{25A2B76B-AD34-4AE9-9FAC-B17A3C69F28D}"/>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B364E5F7-D9F0-4863-A78A-BC1801E7115D}"/>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robot increases speed uniformly from 2.0 m/s to 8.0 m/s in 4.0 s, then travels at 8.0 m/s for 6.0 s. Calculate its acceleration and total distance. State what the gradient equals during the second stage.</a:t>
            </a:r>
          </a:p>
        </p:txBody>
      </p:sp>
      <p:sp>
        <p:nvSpPr>
          <p:cNvPr id="9" name="exam-method-frame">
            <a:extLst>
              <a:ext uri="{FF2B5EF4-FFF2-40B4-BE49-F238E27FC236}">
                <a16:creationId xmlns:a16="http://schemas.microsoft.com/office/drawing/2014/main" id="{8D3C3703-D4D4-415B-8454-D6EC476F9D70}"/>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11663A3F-A210-4F1E-A42B-78DF9C0A3EC2}"/>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2FFC7CA6-62BE-45C7-A6C9-AE2F9F595CE3}"/>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796259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B456D929-03A5-40F3-B3F3-78EDC934435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14DCA561-F0CF-4D3F-86BA-06C252183B0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549E07C3-B323-4F7D-94BA-17EFA8F7D7C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277D949-BC61-43AA-AC36-2B93C8141BA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1.2</a:t>
            </a:r>
          </a:p>
        </p:txBody>
      </p:sp>
      <p:sp>
        <p:nvSpPr>
          <p:cNvPr id="5" name="slide-title">
            <a:extLst>
              <a:ext uri="{FF2B5EF4-FFF2-40B4-BE49-F238E27FC236}">
                <a16:creationId xmlns:a16="http://schemas.microsoft.com/office/drawing/2014/main" id="{30A92495-B1F6-4F7D-9999-0D28624EDF0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7129CBBA-214E-4D65-B249-AD02DFCB727B}"/>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B8BA545E-1261-4CBD-B555-431C8F33F916}"/>
              </a:ext>
            </a:extLst>
          </p:cNvPr>
          <p:cNvSpPr>
            <a:spLocks noGrp="1"/>
          </p:cNvSpPr>
          <p:nvPr/>
        </p:nvSpPr>
        <p:spPr>
          <a:xfrm>
            <a:off x="666750" y="2266950"/>
            <a:ext cx="457200" cy="457200"/>
          </a:xfrm>
          <a:prstGeom prst="ellipse">
            <a:avLst/>
          </a:prstGeom>
          <a:solidFill>
            <a:srgbClr val="F45B43"/>
          </a:solidFill>
          <a:ln w="0">
            <a:noFill/>
            <a:prstDash val="solid"/>
          </a:ln>
        </p:spPr>
      </p:sp>
      <p:sp>
        <p:nvSpPr>
          <p:cNvPr id="8" name="mark-number-text-1">
            <a:extLst>
              <a:ext uri="{FF2B5EF4-FFF2-40B4-BE49-F238E27FC236}">
                <a16:creationId xmlns:a16="http://schemas.microsoft.com/office/drawing/2014/main" id="{2D885907-2DD1-4C10-A033-FE21D9F0DE0B}"/>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8A38B2C8-86A5-46FC-BB1F-2C2E051E9BAD}"/>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a = (8.0 − 2.0)/4.0 = 1.5 m/s².</a:t>
            </a:r>
          </a:p>
        </p:txBody>
      </p:sp>
      <p:sp>
        <p:nvSpPr>
          <p:cNvPr id="10" name="mark-number-2">
            <a:extLst>
              <a:ext uri="{FF2B5EF4-FFF2-40B4-BE49-F238E27FC236}">
                <a16:creationId xmlns:a16="http://schemas.microsoft.com/office/drawing/2014/main" id="{6FFA329C-B4D7-4527-A57C-77E2BBF5905C}"/>
              </a:ext>
            </a:extLst>
          </p:cNvPr>
          <p:cNvSpPr>
            <a:spLocks noGrp="1"/>
          </p:cNvSpPr>
          <p:nvPr/>
        </p:nvSpPr>
        <p:spPr>
          <a:xfrm>
            <a:off x="666750" y="3333750"/>
            <a:ext cx="457200" cy="457200"/>
          </a:xfrm>
          <a:prstGeom prst="ellipse">
            <a:avLst/>
          </a:prstGeom>
          <a:solidFill>
            <a:srgbClr val="F45B43"/>
          </a:solidFill>
          <a:ln w="0">
            <a:noFill/>
            <a:prstDash val="solid"/>
          </a:ln>
        </p:spPr>
      </p:sp>
      <p:sp>
        <p:nvSpPr>
          <p:cNvPr id="11" name="mark-number-text-2">
            <a:extLst>
              <a:ext uri="{FF2B5EF4-FFF2-40B4-BE49-F238E27FC236}">
                <a16:creationId xmlns:a16="http://schemas.microsoft.com/office/drawing/2014/main" id="{A7DE886C-CDE9-4341-B8E1-2DC9FCCBEC8B}"/>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FD9C7C04-EE53-4D4E-9D2A-675B6F297FAE}"/>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First-stage distance = average speed × time = 5.0 × 4.0 = 20 m.</a:t>
            </a:r>
          </a:p>
        </p:txBody>
      </p:sp>
      <p:sp>
        <p:nvSpPr>
          <p:cNvPr id="13" name="mark-number-3">
            <a:extLst>
              <a:ext uri="{FF2B5EF4-FFF2-40B4-BE49-F238E27FC236}">
                <a16:creationId xmlns:a16="http://schemas.microsoft.com/office/drawing/2014/main" id="{8832894C-7641-42E6-980B-16098EB8A927}"/>
              </a:ext>
            </a:extLst>
          </p:cNvPr>
          <p:cNvSpPr>
            <a:spLocks noGrp="1"/>
          </p:cNvSpPr>
          <p:nvPr/>
        </p:nvSpPr>
        <p:spPr>
          <a:xfrm>
            <a:off x="666750" y="4400550"/>
            <a:ext cx="457200" cy="457200"/>
          </a:xfrm>
          <a:prstGeom prst="ellipse">
            <a:avLst/>
          </a:prstGeom>
          <a:solidFill>
            <a:srgbClr val="F45B43"/>
          </a:solidFill>
          <a:ln w="0">
            <a:noFill/>
            <a:prstDash val="solid"/>
          </a:ln>
        </p:spPr>
      </p:sp>
      <p:sp>
        <p:nvSpPr>
          <p:cNvPr id="14" name="mark-number-text-3">
            <a:extLst>
              <a:ext uri="{FF2B5EF4-FFF2-40B4-BE49-F238E27FC236}">
                <a16:creationId xmlns:a16="http://schemas.microsoft.com/office/drawing/2014/main" id="{A261C38C-41C4-444E-A82A-243682C0F3D9}"/>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3958DBB5-F19B-4E0E-A132-96157ABA1435}"/>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Second-stage distance = 8.0 × 6.0 = 48 m.</a:t>
            </a:r>
          </a:p>
        </p:txBody>
      </p:sp>
      <p:sp>
        <p:nvSpPr>
          <p:cNvPr id="16" name="mark-number-4">
            <a:extLst>
              <a:ext uri="{FF2B5EF4-FFF2-40B4-BE49-F238E27FC236}">
                <a16:creationId xmlns:a16="http://schemas.microsoft.com/office/drawing/2014/main" id="{2D05ECE0-D49F-4EA6-BC12-B0A2C814045B}"/>
              </a:ext>
            </a:extLst>
          </p:cNvPr>
          <p:cNvSpPr>
            <a:spLocks noGrp="1"/>
          </p:cNvSpPr>
          <p:nvPr/>
        </p:nvSpPr>
        <p:spPr>
          <a:xfrm>
            <a:off x="6191250" y="2266950"/>
            <a:ext cx="457200" cy="457200"/>
          </a:xfrm>
          <a:prstGeom prst="ellipse">
            <a:avLst/>
          </a:prstGeom>
          <a:solidFill>
            <a:srgbClr val="F45B43"/>
          </a:solidFill>
          <a:ln w="0">
            <a:noFill/>
            <a:prstDash val="solid"/>
          </a:ln>
        </p:spPr>
      </p:sp>
      <p:sp>
        <p:nvSpPr>
          <p:cNvPr id="17" name="mark-number-text-4">
            <a:extLst>
              <a:ext uri="{FF2B5EF4-FFF2-40B4-BE49-F238E27FC236}">
                <a16:creationId xmlns:a16="http://schemas.microsoft.com/office/drawing/2014/main" id="{1AF84808-5C13-41C8-BFDA-D694E833130B}"/>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E228AAAD-2D40-4E3E-8AA7-639593DA496D}"/>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Total = 68 m.</a:t>
            </a:r>
          </a:p>
        </p:txBody>
      </p:sp>
      <p:sp>
        <p:nvSpPr>
          <p:cNvPr id="19" name="mark-number-5">
            <a:extLst>
              <a:ext uri="{FF2B5EF4-FFF2-40B4-BE49-F238E27FC236}">
                <a16:creationId xmlns:a16="http://schemas.microsoft.com/office/drawing/2014/main" id="{F51D9651-805F-45E7-B3DC-BAC3008BF0C5}"/>
              </a:ext>
            </a:extLst>
          </p:cNvPr>
          <p:cNvSpPr>
            <a:spLocks noGrp="1"/>
          </p:cNvSpPr>
          <p:nvPr/>
        </p:nvSpPr>
        <p:spPr>
          <a:xfrm>
            <a:off x="6191250" y="3333750"/>
            <a:ext cx="457200" cy="457200"/>
          </a:xfrm>
          <a:prstGeom prst="ellipse">
            <a:avLst/>
          </a:prstGeom>
          <a:solidFill>
            <a:srgbClr val="F45B43"/>
          </a:solidFill>
          <a:ln w="0">
            <a:noFill/>
            <a:prstDash val="solid"/>
          </a:ln>
        </p:spPr>
      </p:sp>
      <p:sp>
        <p:nvSpPr>
          <p:cNvPr id="20" name="mark-number-text-5">
            <a:extLst>
              <a:ext uri="{FF2B5EF4-FFF2-40B4-BE49-F238E27FC236}">
                <a16:creationId xmlns:a16="http://schemas.microsoft.com/office/drawing/2014/main" id="{A9DDD25E-0231-4A40-B3B8-10C7E8F3841B}"/>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309FEE6F-C1C6-4DD2-AF7E-2F0FF0F0AE6B}"/>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Second-stage gradient = 0 m/s².</a:t>
            </a:r>
          </a:p>
        </p:txBody>
      </p:sp>
      <p:sp>
        <p:nvSpPr>
          <p:cNvPr id="22" name="improvement-band">
            <a:extLst>
              <a:ext uri="{FF2B5EF4-FFF2-40B4-BE49-F238E27FC236}">
                <a16:creationId xmlns:a16="http://schemas.microsoft.com/office/drawing/2014/main" id="{6B5852D3-14CD-44EE-ADFE-2883AF3046DC}"/>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3" name="improvement-prompt">
            <a:extLst>
              <a:ext uri="{FF2B5EF4-FFF2-40B4-BE49-F238E27FC236}">
                <a16:creationId xmlns:a16="http://schemas.microsoft.com/office/drawing/2014/main" id="{9625FA0B-FD01-474B-98F1-8CC38CEE32CD}"/>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1364805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97895618-97BD-48CE-B00C-2BC89D91266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173A332D-20B1-46DF-98FF-966752CD433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63091B91-9EB9-4591-A326-0805A301D8C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60B5DD4-224D-47BA-AA9B-CFB27137E03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1.2</a:t>
            </a:r>
          </a:p>
        </p:txBody>
      </p:sp>
      <p:sp>
        <p:nvSpPr>
          <p:cNvPr id="5" name="slide-title">
            <a:extLst>
              <a:ext uri="{FF2B5EF4-FFF2-40B4-BE49-F238E27FC236}">
                <a16:creationId xmlns:a16="http://schemas.microsoft.com/office/drawing/2014/main" id="{656DCB59-8786-4C22-A7A8-F17EF220DD2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76373A5D-D17D-43C5-A005-54966D33429E}"/>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FC674989-B063-49E5-919C-B6E38841F7E9}"/>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Q1</a:t>
            </a:r>
          </a:p>
        </p:txBody>
      </p:sp>
      <p:sp>
        <p:nvSpPr>
          <p:cNvPr id="8" name="quiz-question-1">
            <a:extLst>
              <a:ext uri="{FF2B5EF4-FFF2-40B4-BE49-F238E27FC236}">
                <a16:creationId xmlns:a16="http://schemas.microsoft.com/office/drawing/2014/main" id="{D92A57EE-FDBC-4AC2-A5EB-CFF19F27FB60}"/>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Distance–time gradient gives?</a:t>
            </a:r>
          </a:p>
        </p:txBody>
      </p:sp>
      <p:sp>
        <p:nvSpPr>
          <p:cNvPr id="9" name="quiz-choices-1">
            <a:extLst>
              <a:ext uri="{FF2B5EF4-FFF2-40B4-BE49-F238E27FC236}">
                <a16:creationId xmlns:a16="http://schemas.microsoft.com/office/drawing/2014/main" id="{29C3FCB3-6968-4CE5-8E67-53D5BFDCAF88}"/>
              </a:ext>
            </a:extLst>
          </p:cNvPr>
          <p:cNvSpPr>
            <a:spLocks noGrp="1"/>
          </p:cNvSpPr>
          <p:nvPr/>
        </p:nvSpPr>
        <p:spPr>
          <a:xfrm>
            <a:off x="6667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speed · B distance · C force · D energy</a:t>
            </a:r>
          </a:p>
        </p:txBody>
      </p:sp>
      <p:sp>
        <p:nvSpPr>
          <p:cNvPr id="10" name="rule-70-401">
            <a:extLst>
              <a:ext uri="{FF2B5EF4-FFF2-40B4-BE49-F238E27FC236}">
                <a16:creationId xmlns:a16="http://schemas.microsoft.com/office/drawing/2014/main" id="{0A607539-4F7F-40E1-A371-9C6CCA436D65}"/>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26692EA4-7587-4C4C-970F-3E88B37D05D6}"/>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Q2</a:t>
            </a:r>
          </a:p>
        </p:txBody>
      </p:sp>
      <p:sp>
        <p:nvSpPr>
          <p:cNvPr id="12" name="quiz-question-2">
            <a:extLst>
              <a:ext uri="{FF2B5EF4-FFF2-40B4-BE49-F238E27FC236}">
                <a16:creationId xmlns:a16="http://schemas.microsoft.com/office/drawing/2014/main" id="{2CFC29B1-BCA2-4985-8738-4B67891D4149}"/>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Speed–time area gives?</a:t>
            </a:r>
          </a:p>
        </p:txBody>
      </p:sp>
      <p:sp>
        <p:nvSpPr>
          <p:cNvPr id="13" name="quiz-choices-2">
            <a:extLst>
              <a:ext uri="{FF2B5EF4-FFF2-40B4-BE49-F238E27FC236}">
                <a16:creationId xmlns:a16="http://schemas.microsoft.com/office/drawing/2014/main" id="{1AC04D0E-9E7F-4EAD-B082-2FD224C1BBAE}"/>
              </a:ext>
            </a:extLst>
          </p:cNvPr>
          <p:cNvSpPr>
            <a:spLocks noGrp="1"/>
          </p:cNvSpPr>
          <p:nvPr/>
        </p:nvSpPr>
        <p:spPr>
          <a:xfrm>
            <a:off x="61912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acceleration · B distance · C mass · D power</a:t>
            </a:r>
          </a:p>
        </p:txBody>
      </p:sp>
      <p:sp>
        <p:nvSpPr>
          <p:cNvPr id="14" name="rule-650-401">
            <a:extLst>
              <a:ext uri="{FF2B5EF4-FFF2-40B4-BE49-F238E27FC236}">
                <a16:creationId xmlns:a16="http://schemas.microsoft.com/office/drawing/2014/main" id="{28BE037C-661F-467E-901E-81656EAFCD20}"/>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73B5F625-58B0-4B83-B2C8-039D61E8148D}"/>
              </a:ext>
            </a:extLst>
          </p:cNvPr>
          <p:cNvSpPr>
            <a:spLocks noGrp="1"/>
          </p:cNvSpPr>
          <p:nvPr/>
        </p:nvSpPr>
        <p:spPr>
          <a:xfrm>
            <a:off x="666750" y="4048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Q3</a:t>
            </a:r>
          </a:p>
        </p:txBody>
      </p:sp>
      <p:sp>
        <p:nvSpPr>
          <p:cNvPr id="16" name="quiz-question-3">
            <a:extLst>
              <a:ext uri="{FF2B5EF4-FFF2-40B4-BE49-F238E27FC236}">
                <a16:creationId xmlns:a16="http://schemas.microsoft.com/office/drawing/2014/main" id="{19F0B3F6-A16B-4E4E-84F6-4FAF01D8E7B5}"/>
              </a:ext>
            </a:extLst>
          </p:cNvPr>
          <p:cNvSpPr>
            <a:spLocks noGrp="1"/>
          </p:cNvSpPr>
          <p:nvPr/>
        </p:nvSpPr>
        <p:spPr>
          <a:xfrm>
            <a:off x="6667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6 m/s for 5 s covers?</a:t>
            </a:r>
          </a:p>
        </p:txBody>
      </p:sp>
      <p:sp>
        <p:nvSpPr>
          <p:cNvPr id="17" name="quiz-choices-3">
            <a:extLst>
              <a:ext uri="{FF2B5EF4-FFF2-40B4-BE49-F238E27FC236}">
                <a16:creationId xmlns:a16="http://schemas.microsoft.com/office/drawing/2014/main" id="{015BADF0-BDD7-4587-9899-954CBC4F2A2E}"/>
              </a:ext>
            </a:extLst>
          </p:cNvPr>
          <p:cNvSpPr>
            <a:spLocks noGrp="1"/>
          </p:cNvSpPr>
          <p:nvPr/>
        </p:nvSpPr>
        <p:spPr>
          <a:xfrm>
            <a:off x="6667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1.2 m · B 11 m · C 30 m · D 60 m</a:t>
            </a:r>
          </a:p>
        </p:txBody>
      </p:sp>
      <p:sp>
        <p:nvSpPr>
          <p:cNvPr id="18" name="rule-70-601">
            <a:extLst>
              <a:ext uri="{FF2B5EF4-FFF2-40B4-BE49-F238E27FC236}">
                <a16:creationId xmlns:a16="http://schemas.microsoft.com/office/drawing/2014/main" id="{7B4485CA-5824-4BBA-8718-17AF9A7AD084}"/>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BEE1A57B-3BBF-4894-941D-4629DDCEA4FB}"/>
              </a:ext>
            </a:extLst>
          </p:cNvPr>
          <p:cNvSpPr>
            <a:spLocks noGrp="1"/>
          </p:cNvSpPr>
          <p:nvPr/>
        </p:nvSpPr>
        <p:spPr>
          <a:xfrm>
            <a:off x="6191250" y="4048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Q4 · SUPPLEMENT</a:t>
            </a:r>
          </a:p>
        </p:txBody>
      </p:sp>
      <p:sp>
        <p:nvSpPr>
          <p:cNvPr id="20" name="quiz-question-4">
            <a:extLst>
              <a:ext uri="{FF2B5EF4-FFF2-40B4-BE49-F238E27FC236}">
                <a16:creationId xmlns:a16="http://schemas.microsoft.com/office/drawing/2014/main" id="{CA728527-1C39-485D-AD8B-BA5AD282BF5B}"/>
              </a:ext>
            </a:extLst>
          </p:cNvPr>
          <p:cNvSpPr>
            <a:spLocks noGrp="1"/>
          </p:cNvSpPr>
          <p:nvPr/>
        </p:nvSpPr>
        <p:spPr>
          <a:xfrm>
            <a:off x="61912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From 4 to 10 m/s in 3 s: acceleration?</a:t>
            </a:r>
          </a:p>
        </p:txBody>
      </p:sp>
      <p:sp>
        <p:nvSpPr>
          <p:cNvPr id="21" name="quiz-choices-4">
            <a:extLst>
              <a:ext uri="{FF2B5EF4-FFF2-40B4-BE49-F238E27FC236}">
                <a16:creationId xmlns:a16="http://schemas.microsoft.com/office/drawing/2014/main" id="{7C6BC970-6ED1-487D-A651-F9358D818912}"/>
              </a:ext>
            </a:extLst>
          </p:cNvPr>
          <p:cNvSpPr>
            <a:spLocks noGrp="1"/>
          </p:cNvSpPr>
          <p:nvPr/>
        </p:nvSpPr>
        <p:spPr>
          <a:xfrm>
            <a:off x="61912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2 m/s² · B 3 m/s² · C 4.7 m/s² · D 14 m/s²</a:t>
            </a:r>
          </a:p>
        </p:txBody>
      </p:sp>
      <p:sp>
        <p:nvSpPr>
          <p:cNvPr id="22" name="rule-650-601">
            <a:extLst>
              <a:ext uri="{FF2B5EF4-FFF2-40B4-BE49-F238E27FC236}">
                <a16:creationId xmlns:a16="http://schemas.microsoft.com/office/drawing/2014/main" id="{FD43DDA9-B2AD-44B0-ACA2-98111B69BBC1}"/>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1181391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F0AA4541-8381-425B-8AD4-3857A1E93E5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78EBFE91-D79A-43F1-B25F-359D7FB08D4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9C7AFB23-CC67-46F5-AC3C-275A85112B38}"/>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853D8293-0903-4591-8C03-5C328641E3E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1.2</a:t>
            </a:r>
          </a:p>
        </p:txBody>
      </p:sp>
      <p:sp>
        <p:nvSpPr>
          <p:cNvPr id="5" name="slide-title">
            <a:extLst>
              <a:ext uri="{FF2B5EF4-FFF2-40B4-BE49-F238E27FC236}">
                <a16:creationId xmlns:a16="http://schemas.microsoft.com/office/drawing/2014/main" id="{011F37AC-64BD-4C2B-8453-68D72CB78B3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BDD68E6F-EFF1-416D-B98D-9A265580BB19}"/>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0BD98B23-FE52-4548-8264-7F48F9BB09DE}"/>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BA569DE4-6B24-4EFB-954E-5D6618B2B077}"/>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speed</a:t>
            </a:r>
          </a:p>
        </p:txBody>
      </p:sp>
      <p:sp>
        <p:nvSpPr>
          <p:cNvPr id="9" name="answer-reason-1">
            <a:extLst>
              <a:ext uri="{FF2B5EF4-FFF2-40B4-BE49-F238E27FC236}">
                <a16:creationId xmlns:a16="http://schemas.microsoft.com/office/drawing/2014/main" id="{C4322D4A-9454-4570-B5A3-A085C3C6DB69}"/>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Gradient is change in distance divided by time.</a:t>
            </a:r>
          </a:p>
        </p:txBody>
      </p:sp>
      <p:sp>
        <p:nvSpPr>
          <p:cNvPr id="10" name="rule-155-262">
            <a:extLst>
              <a:ext uri="{FF2B5EF4-FFF2-40B4-BE49-F238E27FC236}">
                <a16:creationId xmlns:a16="http://schemas.microsoft.com/office/drawing/2014/main" id="{D6976673-8134-4282-81BA-2A35ED00BD74}"/>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D7B44666-7BD6-4AFD-A454-C4D3062B65A9}"/>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88661227-158F-4A2A-A927-7CA7B8100CF5}"/>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958CA792-8FBA-4DEE-B687-E3B1DD04AD79}"/>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distance</a:t>
            </a:r>
          </a:p>
        </p:txBody>
      </p:sp>
      <p:sp>
        <p:nvSpPr>
          <p:cNvPr id="14" name="answer-reason-2">
            <a:extLst>
              <a:ext uri="{FF2B5EF4-FFF2-40B4-BE49-F238E27FC236}">
                <a16:creationId xmlns:a16="http://schemas.microsoft.com/office/drawing/2014/main" id="{2B0748D5-98DC-44D4-893B-07E8BE20F2DF}"/>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Speed × time has unit metres.</a:t>
            </a:r>
          </a:p>
        </p:txBody>
      </p:sp>
      <p:sp>
        <p:nvSpPr>
          <p:cNvPr id="15" name="rule-155-365">
            <a:extLst>
              <a:ext uri="{FF2B5EF4-FFF2-40B4-BE49-F238E27FC236}">
                <a16:creationId xmlns:a16="http://schemas.microsoft.com/office/drawing/2014/main" id="{050AC55E-5966-4B18-BC93-CF8624B60F6F}"/>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7B4BE1A2-D4C5-4BFA-8D59-D09D0F83466D}"/>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F536A648-449D-4034-9FE3-2D5C674F3711}"/>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7BDDDE90-8B4E-42FA-ABE7-92FF2D963E3B}"/>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30 m</a:t>
            </a:r>
          </a:p>
        </p:txBody>
      </p:sp>
      <p:sp>
        <p:nvSpPr>
          <p:cNvPr id="19" name="answer-reason-3">
            <a:extLst>
              <a:ext uri="{FF2B5EF4-FFF2-40B4-BE49-F238E27FC236}">
                <a16:creationId xmlns:a16="http://schemas.microsoft.com/office/drawing/2014/main" id="{27A49F4F-B182-4B1F-8219-67226D84B78E}"/>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s = vt = 6 × 5.</a:t>
            </a:r>
          </a:p>
        </p:txBody>
      </p:sp>
      <p:sp>
        <p:nvSpPr>
          <p:cNvPr id="20" name="rule-155-468">
            <a:extLst>
              <a:ext uri="{FF2B5EF4-FFF2-40B4-BE49-F238E27FC236}">
                <a16:creationId xmlns:a16="http://schemas.microsoft.com/office/drawing/2014/main" id="{853EED03-7BFA-466D-A04F-50123F018992}"/>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578420A8-0C7B-4B74-9025-AB24E79CF8C6}"/>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D2656BA7-D136-4198-B8A7-59FC2668A3C1}"/>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7EA2B1DB-22DE-4078-956F-6DE3B35CDFF3}"/>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SUPPLEMENT · Answer: 2 m/s²</a:t>
            </a:r>
          </a:p>
        </p:txBody>
      </p:sp>
      <p:sp>
        <p:nvSpPr>
          <p:cNvPr id="24" name="answer-reason-4">
            <a:extLst>
              <a:ext uri="{FF2B5EF4-FFF2-40B4-BE49-F238E27FC236}">
                <a16:creationId xmlns:a16="http://schemas.microsoft.com/office/drawing/2014/main" id="{2687B3B2-AC47-4028-893C-D6C6513D923A}"/>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Δv/t = 6/3.</a:t>
            </a:r>
          </a:p>
        </p:txBody>
      </p:sp>
      <p:sp>
        <p:nvSpPr>
          <p:cNvPr id="25" name="exit-ticket">
            <a:extLst>
              <a:ext uri="{FF2B5EF4-FFF2-40B4-BE49-F238E27FC236}">
                <a16:creationId xmlns:a16="http://schemas.microsoft.com/office/drawing/2014/main" id="{54E36D1E-6B79-44BF-9B64-E2A2971DDA50}"/>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1857647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62AC0B30-3716-464F-93D9-6617E1B3318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B00ACF7A-49F7-46E6-A190-B417EE37AA6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84BC8C8C-6C1A-4F5B-BB34-B196E452269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1649671-6BFE-47C9-8B2B-510D6D0FD06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1.2</a:t>
            </a:r>
          </a:p>
        </p:txBody>
      </p:sp>
      <p:sp>
        <p:nvSpPr>
          <p:cNvPr id="5" name="slide-title">
            <a:extLst>
              <a:ext uri="{FF2B5EF4-FFF2-40B4-BE49-F238E27FC236}">
                <a16:creationId xmlns:a16="http://schemas.microsoft.com/office/drawing/2014/main" id="{8934F0E6-3656-4427-8D44-8ABDA3A8320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3A7B6F56-B1A8-4080-92D0-C4DB5280AADB}"/>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10CCADA4-338E-4BCC-AC8F-AD0363850D62}"/>
              </a:ext>
            </a:extLst>
          </p:cNvPr>
          <p:cNvSpPr>
            <a:spLocks noGrp="1"/>
          </p:cNvSpPr>
          <p:nvPr/>
        </p:nvSpPr>
        <p:spPr>
          <a:xfrm>
            <a:off x="723900" y="2209800"/>
            <a:ext cx="495300" cy="495300"/>
          </a:xfrm>
          <a:prstGeom prst="ellipse">
            <a:avLst/>
          </a:prstGeom>
          <a:solidFill>
            <a:srgbClr val="F45B43"/>
          </a:solidFill>
          <a:ln w="0">
            <a:noFill/>
            <a:prstDash val="solid"/>
          </a:ln>
        </p:spPr>
      </p:sp>
      <p:sp>
        <p:nvSpPr>
          <p:cNvPr id="8" name="retrieval-number-text-1">
            <a:extLst>
              <a:ext uri="{FF2B5EF4-FFF2-40B4-BE49-F238E27FC236}">
                <a16:creationId xmlns:a16="http://schemas.microsoft.com/office/drawing/2014/main" id="{68AA1455-7723-4FBC-AF00-F99D43102700}"/>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74D880CD-63BC-4B53-B28F-1EDE8D012635}"/>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does speed measure?</a:t>
            </a:r>
          </a:p>
        </p:txBody>
      </p:sp>
      <p:sp>
        <p:nvSpPr>
          <p:cNvPr id="10" name="retrieval-number-2">
            <a:extLst>
              <a:ext uri="{FF2B5EF4-FFF2-40B4-BE49-F238E27FC236}">
                <a16:creationId xmlns:a16="http://schemas.microsoft.com/office/drawing/2014/main" id="{3255C4A6-9FC5-4FDA-B60D-FF4E67E7D700}"/>
              </a:ext>
            </a:extLst>
          </p:cNvPr>
          <p:cNvSpPr>
            <a:spLocks noGrp="1"/>
          </p:cNvSpPr>
          <p:nvPr/>
        </p:nvSpPr>
        <p:spPr>
          <a:xfrm>
            <a:off x="723900" y="3276600"/>
            <a:ext cx="495300" cy="495300"/>
          </a:xfrm>
          <a:prstGeom prst="ellipse">
            <a:avLst/>
          </a:prstGeom>
          <a:solidFill>
            <a:srgbClr val="F45B43"/>
          </a:solidFill>
          <a:ln w="0">
            <a:noFill/>
            <a:prstDash val="solid"/>
          </a:ln>
        </p:spPr>
      </p:sp>
      <p:sp>
        <p:nvSpPr>
          <p:cNvPr id="11" name="retrieval-number-text-2">
            <a:extLst>
              <a:ext uri="{FF2B5EF4-FFF2-40B4-BE49-F238E27FC236}">
                <a16:creationId xmlns:a16="http://schemas.microsoft.com/office/drawing/2014/main" id="{F3BFE34A-8F50-40BB-88A2-83E79802005D}"/>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A951B8AE-E34A-4A3D-AD67-82F524729035}"/>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unit combines metres and seconds for speed?</a:t>
            </a:r>
          </a:p>
        </p:txBody>
      </p:sp>
      <p:sp>
        <p:nvSpPr>
          <p:cNvPr id="13" name="retrieval-number-3">
            <a:extLst>
              <a:ext uri="{FF2B5EF4-FFF2-40B4-BE49-F238E27FC236}">
                <a16:creationId xmlns:a16="http://schemas.microsoft.com/office/drawing/2014/main" id="{2744F220-4DE1-4C80-83E9-A2593F533404}"/>
              </a:ext>
            </a:extLst>
          </p:cNvPr>
          <p:cNvSpPr>
            <a:spLocks noGrp="1"/>
          </p:cNvSpPr>
          <p:nvPr/>
        </p:nvSpPr>
        <p:spPr>
          <a:xfrm>
            <a:off x="723900" y="4343400"/>
            <a:ext cx="495300" cy="495300"/>
          </a:xfrm>
          <a:prstGeom prst="ellipse">
            <a:avLst/>
          </a:prstGeom>
          <a:solidFill>
            <a:srgbClr val="F45B43"/>
          </a:solidFill>
          <a:ln w="0">
            <a:noFill/>
            <a:prstDash val="solid"/>
          </a:ln>
        </p:spPr>
      </p:sp>
      <p:sp>
        <p:nvSpPr>
          <p:cNvPr id="14" name="retrieval-number-text-3">
            <a:extLst>
              <a:ext uri="{FF2B5EF4-FFF2-40B4-BE49-F238E27FC236}">
                <a16:creationId xmlns:a16="http://schemas.microsoft.com/office/drawing/2014/main" id="{C6AA24D5-7FE2-4770-A2D9-59C09844F15C}"/>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91E8D163-0362-4AF6-8350-6C51F9CCCF6B}"/>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does a horizontal distance–time line mean?</a:t>
            </a:r>
          </a:p>
        </p:txBody>
      </p:sp>
      <p:sp>
        <p:nvSpPr>
          <p:cNvPr id="16" name="retrieval-close">
            <a:extLst>
              <a:ext uri="{FF2B5EF4-FFF2-40B4-BE49-F238E27FC236}">
                <a16:creationId xmlns:a16="http://schemas.microsoft.com/office/drawing/2014/main" id="{8E842EFD-CFEE-4770-8564-0C994E6C2636}"/>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Mini-whiteboard challenge: sketch or calculate one idea you expect to use today.</a:t>
            </a:r>
          </a:p>
        </p:txBody>
      </p:sp>
    </p:spTree>
    <p:extLst>
      <p:ext uri="{BB962C8B-B14F-4D97-AF65-F5344CB8AC3E}">
        <p14:creationId xmlns:p14="http://schemas.microsoft.com/office/powerpoint/2010/main" val="817127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E316EBC2-7689-4C4B-AFEA-0EC19A1A755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C5A7FD53-041A-41F6-83A3-CD674DDFA0D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BA6988B0-A4FC-4F5F-A206-31BFA726A2D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00EFB4D-1084-49E2-85CB-937F398D180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1.2</a:t>
            </a:r>
          </a:p>
        </p:txBody>
      </p:sp>
      <p:sp>
        <p:nvSpPr>
          <p:cNvPr id="5" name="slide-title">
            <a:extLst>
              <a:ext uri="{FF2B5EF4-FFF2-40B4-BE49-F238E27FC236}">
                <a16:creationId xmlns:a16="http://schemas.microsoft.com/office/drawing/2014/main" id="{120F120D-E6C4-4DC8-873A-67D5CC52302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Gradient and area answer different questions</a:t>
            </a:r>
          </a:p>
        </p:txBody>
      </p:sp>
      <p:sp>
        <p:nvSpPr>
          <p:cNvPr id="6" name="core-index-1">
            <a:extLst>
              <a:ext uri="{FF2B5EF4-FFF2-40B4-BE49-F238E27FC236}">
                <a16:creationId xmlns:a16="http://schemas.microsoft.com/office/drawing/2014/main" id="{0797374B-5D3E-4D4A-9504-E5CADB9C69E6}"/>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01</a:t>
            </a:r>
          </a:p>
        </p:txBody>
      </p:sp>
      <p:sp>
        <p:nvSpPr>
          <p:cNvPr id="7" name="core-point-1">
            <a:extLst>
              <a:ext uri="{FF2B5EF4-FFF2-40B4-BE49-F238E27FC236}">
                <a16:creationId xmlns:a16="http://schemas.microsoft.com/office/drawing/2014/main" id="{BA61048E-19CA-4D2B-B604-D38C31857D61}"/>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Speed is scalar; velocity includes direction.</a:t>
            </a:r>
          </a:p>
        </p:txBody>
      </p:sp>
      <p:sp>
        <p:nvSpPr>
          <p:cNvPr id="8" name="core-index-2">
            <a:extLst>
              <a:ext uri="{FF2B5EF4-FFF2-40B4-BE49-F238E27FC236}">
                <a16:creationId xmlns:a16="http://schemas.microsoft.com/office/drawing/2014/main" id="{371D4B96-DAAD-4AE8-8E70-79656124078C}"/>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02</a:t>
            </a:r>
          </a:p>
        </p:txBody>
      </p:sp>
      <p:sp>
        <p:nvSpPr>
          <p:cNvPr id="9" name="core-point-2">
            <a:extLst>
              <a:ext uri="{FF2B5EF4-FFF2-40B4-BE49-F238E27FC236}">
                <a16:creationId xmlns:a16="http://schemas.microsoft.com/office/drawing/2014/main" id="{7C3DC71C-B2D1-47A2-9295-5259B89CF604}"/>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Distance–time gradient gives speed.</a:t>
            </a:r>
          </a:p>
        </p:txBody>
      </p:sp>
      <p:sp>
        <p:nvSpPr>
          <p:cNvPr id="10" name="core-index-3">
            <a:extLst>
              <a:ext uri="{FF2B5EF4-FFF2-40B4-BE49-F238E27FC236}">
                <a16:creationId xmlns:a16="http://schemas.microsoft.com/office/drawing/2014/main" id="{F39A5BAE-88BC-4CD4-A35F-1C30930857DC}"/>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03</a:t>
            </a:r>
          </a:p>
        </p:txBody>
      </p:sp>
      <p:sp>
        <p:nvSpPr>
          <p:cNvPr id="11" name="core-point-3">
            <a:extLst>
              <a:ext uri="{FF2B5EF4-FFF2-40B4-BE49-F238E27FC236}">
                <a16:creationId xmlns:a16="http://schemas.microsoft.com/office/drawing/2014/main" id="{D508D853-4A37-4021-B5E4-EC538C7E32B3}"/>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Area under a speed–time graph gives distance for constant-speed/constant-acceleration sections.</a:t>
            </a:r>
          </a:p>
        </p:txBody>
      </p:sp>
      <p:sp>
        <p:nvSpPr>
          <p:cNvPr id="12" name="core-index-4">
            <a:extLst>
              <a:ext uri="{FF2B5EF4-FFF2-40B4-BE49-F238E27FC236}">
                <a16:creationId xmlns:a16="http://schemas.microsoft.com/office/drawing/2014/main" id="{BE112453-2EAF-49F8-B5F9-49300028C230}"/>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04</a:t>
            </a:r>
          </a:p>
        </p:txBody>
      </p:sp>
      <p:sp>
        <p:nvSpPr>
          <p:cNvPr id="13" name="core-point-4">
            <a:extLst>
              <a:ext uri="{FF2B5EF4-FFF2-40B4-BE49-F238E27FC236}">
                <a16:creationId xmlns:a16="http://schemas.microsoft.com/office/drawing/2014/main" id="{2EA717CC-7821-45A7-B3B0-CB8C710C7C20}"/>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In free fall near Earth with negligible air resistance, acceleration g is approximately 9.8 m/s².</a:t>
            </a:r>
          </a:p>
        </p:txBody>
      </p:sp>
      <p:sp>
        <p:nvSpPr>
          <p:cNvPr id="14" name="core-index-5">
            <a:extLst>
              <a:ext uri="{FF2B5EF4-FFF2-40B4-BE49-F238E27FC236}">
                <a16:creationId xmlns:a16="http://schemas.microsoft.com/office/drawing/2014/main" id="{3E517F6D-BB88-41EA-821B-508EAE85FE96}"/>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05</a:t>
            </a:r>
          </a:p>
        </p:txBody>
      </p:sp>
      <p:sp>
        <p:nvSpPr>
          <p:cNvPr id="15" name="core-point-5">
            <a:extLst>
              <a:ext uri="{FF2B5EF4-FFF2-40B4-BE49-F238E27FC236}">
                <a16:creationId xmlns:a16="http://schemas.microsoft.com/office/drawing/2014/main" id="{3F5FBBA3-B7DE-4461-B3F6-068027EF9AF2}"/>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Speed–time gradient gives acceleration; during a fall, growing drag can balance weight and produce terminal speed.</a:t>
            </a:r>
          </a:p>
        </p:txBody>
      </p:sp>
      <p:sp>
        <p:nvSpPr>
          <p:cNvPr id="16" name="equation-panel">
            <a:extLst>
              <a:ext uri="{FF2B5EF4-FFF2-40B4-BE49-F238E27FC236}">
                <a16:creationId xmlns:a16="http://schemas.microsoft.com/office/drawing/2014/main" id="{55355A0D-E246-4B39-97CE-5C347B61667B}"/>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7" name="equation-label">
            <a:extLst>
              <a:ext uri="{FF2B5EF4-FFF2-40B4-BE49-F238E27FC236}">
                <a16:creationId xmlns:a16="http://schemas.microsoft.com/office/drawing/2014/main" id="{44306166-2F99-4F19-9D39-06A603DEAFF2}"/>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8" name="equation-expression-1">
            <a:extLst>
              <a:ext uri="{FF2B5EF4-FFF2-40B4-BE49-F238E27FC236}">
                <a16:creationId xmlns:a16="http://schemas.microsoft.com/office/drawing/2014/main" id="{A4CEE7E5-9079-4CAE-AFF1-26FA835092D8}"/>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v = s/t</a:t>
            </a:r>
          </a:p>
        </p:txBody>
      </p:sp>
      <p:sp>
        <p:nvSpPr>
          <p:cNvPr id="19" name="equation-units-1">
            <a:extLst>
              <a:ext uri="{FF2B5EF4-FFF2-40B4-BE49-F238E27FC236}">
                <a16:creationId xmlns:a16="http://schemas.microsoft.com/office/drawing/2014/main" id="{E5994882-FD03-4104-8BFE-EC633062F83C}"/>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v in m/s, s in m, t in s</a:t>
            </a:r>
          </a:p>
        </p:txBody>
      </p:sp>
      <p:sp>
        <p:nvSpPr>
          <p:cNvPr id="20" name="equation-expression-2">
            <a:extLst>
              <a:ext uri="{FF2B5EF4-FFF2-40B4-BE49-F238E27FC236}">
                <a16:creationId xmlns:a16="http://schemas.microsoft.com/office/drawing/2014/main" id="{1CD627AC-8FE1-4A3E-8740-12246E8B762F}"/>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a = Δv/t</a:t>
            </a:r>
          </a:p>
        </p:txBody>
      </p:sp>
      <p:sp>
        <p:nvSpPr>
          <p:cNvPr id="21" name="equation-units-2">
            <a:extLst>
              <a:ext uri="{FF2B5EF4-FFF2-40B4-BE49-F238E27FC236}">
                <a16:creationId xmlns:a16="http://schemas.microsoft.com/office/drawing/2014/main" id="{2FAB737F-487B-4FE3-877E-D42A15778B34}"/>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a in m/s², Δv in m/s, t in s</a:t>
            </a:r>
          </a:p>
        </p:txBody>
      </p:sp>
      <p:sp>
        <p:nvSpPr>
          <p:cNvPr id="22" name="vocabulary-label">
            <a:extLst>
              <a:ext uri="{FF2B5EF4-FFF2-40B4-BE49-F238E27FC236}">
                <a16:creationId xmlns:a16="http://schemas.microsoft.com/office/drawing/2014/main" id="{7183BEF2-AF8E-43F7-9D72-066A8E600B15}"/>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SAY IT PRECISELY</a:t>
            </a:r>
          </a:p>
        </p:txBody>
      </p:sp>
      <p:sp>
        <p:nvSpPr>
          <p:cNvPr id="23" name="vocabulary">
            <a:extLst>
              <a:ext uri="{FF2B5EF4-FFF2-40B4-BE49-F238E27FC236}">
                <a16:creationId xmlns:a16="http://schemas.microsoft.com/office/drawing/2014/main" id="{1515CF1D-AB0B-4BD7-9DB6-15884F560EDA}"/>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distance · displacement · speed · velocity · gradient · acceleration</a:t>
            </a:r>
          </a:p>
        </p:txBody>
      </p:sp>
    </p:spTree>
    <p:extLst>
      <p:ext uri="{BB962C8B-B14F-4D97-AF65-F5344CB8AC3E}">
        <p14:creationId xmlns:p14="http://schemas.microsoft.com/office/powerpoint/2010/main" val="2133492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EEE2F-E5B6-65F2-C6CD-65EDED8D94D6}"/>
            </a:ext>
          </a:extLst>
        </p:cNvPr>
        <p:cNvGrpSpPr/>
        <p:nvPr/>
      </p:nvGrpSpPr>
      <p:grpSpPr>
        <a:xfrm>
          <a:off x="0" y="0"/>
          <a:ext cx="0" cy="0"/>
          <a:chOff x="0" y="0"/>
          <a:chExt cx="0" cy="0"/>
        </a:xfrm>
      </p:grpSpPr>
      <p:sp>
        <p:nvSpPr>
          <p:cNvPr id="24" name="group-label">
            <a:extLst>
              <a:ext uri="{FF2B5EF4-FFF2-40B4-BE49-F238E27FC236}">
                <a16:creationId xmlns:a16="http://schemas.microsoft.com/office/drawing/2014/main" id="{FA927430-1688-AC2A-9EB2-8C1BDB15A8B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490960BF-8018-48EB-8CFB-0C70EBEC05F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E3EAAD74-FEB0-AA43-DAAE-B9625DCB5B4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58F9FC6-FDD7-1E05-394F-49C38F28FF4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1.2</a:t>
            </a:r>
          </a:p>
        </p:txBody>
      </p:sp>
      <p:sp>
        <p:nvSpPr>
          <p:cNvPr id="5" name="slide-title">
            <a:extLst>
              <a:ext uri="{FF2B5EF4-FFF2-40B4-BE49-F238E27FC236}">
                <a16:creationId xmlns:a16="http://schemas.microsoft.com/office/drawing/2014/main" id="{DD7CC848-ADBE-8703-F22F-6CBFCBBF315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motion</a:t>
            </a:r>
            <a:endParaRPr sz="3600" b="1" i="0">
              <a:solidFill>
                <a:srgbClr val="0A332E"/>
              </a:solidFill>
            </a:endParaRPr>
          </a:p>
        </p:txBody>
      </p:sp>
      <p:sp>
        <p:nvSpPr>
          <p:cNvPr id="25" name="simple-definition-label">
            <a:extLst>
              <a:ext uri="{FF2B5EF4-FFF2-40B4-BE49-F238E27FC236}">
                <a16:creationId xmlns:a16="http://schemas.microsoft.com/office/drawing/2014/main" id="{0286B7D8-1064-55C9-3369-EA3A322D0AB8}"/>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6" name="simple-definition">
            <a:extLst>
              <a:ext uri="{FF2B5EF4-FFF2-40B4-BE49-F238E27FC236}">
                <a16:creationId xmlns:a16="http://schemas.microsoft.com/office/drawing/2014/main" id="{09C1928D-DBD9-4355-22EB-D89AA4DADE3F}"/>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Motion is the description of how an object's position changes with time — distance, speed, velocity and acceleration are simply the four questions we ask of a journey, and a graph of that journey answers all four.</a:t>
            </a:r>
          </a:p>
        </p:txBody>
      </p:sp>
      <p:sp>
        <p:nvSpPr>
          <p:cNvPr id="27" name="TextBox 26">
            <a:extLst>
              <a:ext uri="{FF2B5EF4-FFF2-40B4-BE49-F238E27FC236}">
                <a16:creationId xmlns:a16="http://schemas.microsoft.com/office/drawing/2014/main" id="{6D084313-A911-BB11-B856-9F2723B388CC}"/>
              </a:ext>
            </a:extLst>
          </p:cNvPr>
          <p:cNvSpPr txBox="1"/>
          <p:nvPr/>
        </p:nvSpPr>
        <p:spPr>
          <a:xfrm>
            <a:off x="1016000" y="3686763"/>
            <a:ext cx="6604000" cy="276999"/>
          </a:xfrm>
          <a:prstGeom prst="rect">
            <a:avLst/>
          </a:prstGeom>
          <a:noFill/>
        </p:spPr>
        <p:txBody>
          <a:bodyPr vert="horz" wrap="square" lIns="0" tIns="0" bIns="0" rtlCol="0">
            <a:noAutofit/>
          </a:bodyPr>
          <a:lstStyle/>
          <a:p>
            <a:r>
              <a:rPr lang="en-US" sz="1600" b="1">
                <a:solidFill>
                  <a:srgbClr val="102E29"/>
                </a:solidFill>
              </a:rPr>
              <a:t>equal 2.0 s intervals, unequal gaps: the trolley is accelerating</a:t>
            </a:r>
          </a:p>
        </p:txBody>
      </p:sp>
      <p:sp>
        <p:nvSpPr>
          <p:cNvPr id="28" name="TextBox 27">
            <a:extLst>
              <a:ext uri="{FF2B5EF4-FFF2-40B4-BE49-F238E27FC236}">
                <a16:creationId xmlns:a16="http://schemas.microsoft.com/office/drawing/2014/main" id="{AE26D0E4-E7E8-DEC6-CC55-159C45BC2210}"/>
              </a:ext>
            </a:extLst>
          </p:cNvPr>
          <p:cNvSpPr txBox="1"/>
          <p:nvPr/>
        </p:nvSpPr>
        <p:spPr>
          <a:xfrm>
            <a:off x="7874000" y="3686763"/>
            <a:ext cx="3556000" cy="276999"/>
          </a:xfrm>
          <a:prstGeom prst="rect">
            <a:avLst/>
          </a:prstGeom>
          <a:noFill/>
        </p:spPr>
        <p:txBody>
          <a:bodyPr vert="horz" wrap="square" lIns="0" tIns="0" bIns="0" rtlCol="0">
            <a:noAutofit/>
          </a:bodyPr>
          <a:lstStyle/>
          <a:p>
            <a:r>
              <a:rPr lang="en-US" sz="1600">
                <a:solidFill>
                  <a:srgbClr val="6B7F79"/>
                </a:solidFill>
              </a:rPr>
              <a:t>each arrow is the average velocity for that interval</a:t>
            </a:r>
          </a:p>
        </p:txBody>
      </p:sp>
      <p:sp>
        <p:nvSpPr>
          <p:cNvPr id="29" name="TextBox 28">
            <a:extLst>
              <a:ext uri="{FF2B5EF4-FFF2-40B4-BE49-F238E27FC236}">
                <a16:creationId xmlns:a16="http://schemas.microsoft.com/office/drawing/2014/main" id="{24DFCC76-BADE-1153-9FCA-2A91A8871631}"/>
              </a:ext>
            </a:extLst>
          </p:cNvPr>
          <p:cNvSpPr txBox="1"/>
          <p:nvPr/>
        </p:nvSpPr>
        <p:spPr>
          <a:xfrm>
            <a:off x="1320800" y="4357511"/>
            <a:ext cx="1524000" cy="276999"/>
          </a:xfrm>
          <a:prstGeom prst="rect">
            <a:avLst/>
          </a:prstGeom>
          <a:noFill/>
        </p:spPr>
        <p:txBody>
          <a:bodyPr vert="horz" wrap="square" lIns="0" tIns="0" bIns="0" rtlCol="0">
            <a:noAutofit/>
          </a:bodyPr>
          <a:lstStyle/>
          <a:p>
            <a:pPr algn="ctr"/>
            <a:r>
              <a:rPr lang="en-US" sz="1600">
                <a:solidFill>
                  <a:srgbClr val="EF5C3E"/>
                </a:solidFill>
              </a:rPr>
              <a:t>2.5 m/s</a:t>
            </a:r>
          </a:p>
        </p:txBody>
      </p:sp>
      <p:cxnSp>
        <p:nvCxnSpPr>
          <p:cNvPr id="30" name="Straight Connector 29">
            <a:extLst>
              <a:ext uri="{FF2B5EF4-FFF2-40B4-BE49-F238E27FC236}">
                <a16:creationId xmlns:a16="http://schemas.microsoft.com/office/drawing/2014/main" id="{42D7D457-AB55-8ADA-26B3-721B2C351FC7}"/>
              </a:ext>
            </a:extLst>
          </p:cNvPr>
          <p:cNvCxnSpPr/>
          <p:nvPr/>
        </p:nvCxnSpPr>
        <p:spPr>
          <a:xfrm>
            <a:off x="1828800" y="4707467"/>
            <a:ext cx="508000" cy="0"/>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4303AFC8-7781-41F0-DA52-EF466DD3C9CC}"/>
              </a:ext>
            </a:extLst>
          </p:cNvPr>
          <p:cNvSpPr txBox="1"/>
          <p:nvPr/>
        </p:nvSpPr>
        <p:spPr>
          <a:xfrm>
            <a:off x="5156200" y="4357511"/>
            <a:ext cx="1524000" cy="276999"/>
          </a:xfrm>
          <a:prstGeom prst="rect">
            <a:avLst/>
          </a:prstGeom>
          <a:noFill/>
        </p:spPr>
        <p:txBody>
          <a:bodyPr vert="horz" wrap="square" lIns="0" tIns="0" bIns="0" rtlCol="0">
            <a:noAutofit/>
          </a:bodyPr>
          <a:lstStyle/>
          <a:p>
            <a:pPr algn="ctr"/>
            <a:r>
              <a:rPr lang="en-US" sz="1600">
                <a:solidFill>
                  <a:srgbClr val="EF5C3E"/>
                </a:solidFill>
              </a:rPr>
              <a:t>7.5 m/s</a:t>
            </a:r>
          </a:p>
        </p:txBody>
      </p:sp>
      <p:cxnSp>
        <p:nvCxnSpPr>
          <p:cNvPr id="32" name="Straight Connector 31">
            <a:extLst>
              <a:ext uri="{FF2B5EF4-FFF2-40B4-BE49-F238E27FC236}">
                <a16:creationId xmlns:a16="http://schemas.microsoft.com/office/drawing/2014/main" id="{60AA5F1C-E143-C18E-1592-65F4FC0706D5}"/>
              </a:ext>
            </a:extLst>
          </p:cNvPr>
          <p:cNvCxnSpPr/>
          <p:nvPr/>
        </p:nvCxnSpPr>
        <p:spPr>
          <a:xfrm>
            <a:off x="5156200" y="4707467"/>
            <a:ext cx="1524000" cy="0"/>
          </a:xfrm>
          <a:prstGeom prst="line">
            <a:avLst/>
          </a:prstGeom>
          <a:ln w="38100">
            <a:solidFill>
              <a:srgbClr val="EF5C3E"/>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02F30FA-CE21-FF80-FAFE-A3640BADB7C5}"/>
              </a:ext>
            </a:extLst>
          </p:cNvPr>
          <p:cNvCxnSpPr/>
          <p:nvPr/>
        </p:nvCxnSpPr>
        <p:spPr>
          <a:xfrm>
            <a:off x="1016000" y="5582355"/>
            <a:ext cx="10160000" cy="0"/>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F4879C11-567A-4080-0A84-68D8E9337DBC}"/>
              </a:ext>
            </a:extLst>
          </p:cNvPr>
          <p:cNvSpPr/>
          <p:nvPr/>
        </p:nvSpPr>
        <p:spPr>
          <a:xfrm>
            <a:off x="1143000" y="5086585"/>
            <a:ext cx="660400" cy="437444"/>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0 s</a:t>
            </a:r>
          </a:p>
        </p:txBody>
      </p:sp>
      <p:sp>
        <p:nvSpPr>
          <p:cNvPr id="35" name="Rectangle 34">
            <a:extLst>
              <a:ext uri="{FF2B5EF4-FFF2-40B4-BE49-F238E27FC236}">
                <a16:creationId xmlns:a16="http://schemas.microsoft.com/office/drawing/2014/main" id="{72EF853F-0E10-52AB-D3C7-CE74477588FE}"/>
              </a:ext>
            </a:extLst>
          </p:cNvPr>
          <p:cNvSpPr/>
          <p:nvPr/>
        </p:nvSpPr>
        <p:spPr>
          <a:xfrm>
            <a:off x="3124200" y="5086585"/>
            <a:ext cx="660400" cy="437444"/>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2 s</a:t>
            </a:r>
          </a:p>
        </p:txBody>
      </p:sp>
      <p:sp>
        <p:nvSpPr>
          <p:cNvPr id="36" name="Rectangle 35">
            <a:extLst>
              <a:ext uri="{FF2B5EF4-FFF2-40B4-BE49-F238E27FC236}">
                <a16:creationId xmlns:a16="http://schemas.microsoft.com/office/drawing/2014/main" id="{A03B8A2E-496E-2FC5-1FF4-B53C6BD3D98A}"/>
              </a:ext>
            </a:extLst>
          </p:cNvPr>
          <p:cNvSpPr/>
          <p:nvPr/>
        </p:nvSpPr>
        <p:spPr>
          <a:xfrm>
            <a:off x="9067800" y="5086585"/>
            <a:ext cx="660400" cy="437444"/>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4 s</a:t>
            </a:r>
          </a:p>
        </p:txBody>
      </p:sp>
      <p:sp>
        <p:nvSpPr>
          <p:cNvPr id="37" name="TextBox 36">
            <a:extLst>
              <a:ext uri="{FF2B5EF4-FFF2-40B4-BE49-F238E27FC236}">
                <a16:creationId xmlns:a16="http://schemas.microsoft.com/office/drawing/2014/main" id="{3E6C4019-0B2C-6F22-2262-A79F7F3A4152}"/>
              </a:ext>
            </a:extLst>
          </p:cNvPr>
          <p:cNvSpPr txBox="1"/>
          <p:nvPr/>
        </p:nvSpPr>
        <p:spPr>
          <a:xfrm>
            <a:off x="1701800" y="5640682"/>
            <a:ext cx="1524000" cy="276999"/>
          </a:xfrm>
          <a:prstGeom prst="rect">
            <a:avLst/>
          </a:prstGeom>
          <a:noFill/>
        </p:spPr>
        <p:txBody>
          <a:bodyPr vert="horz" wrap="square" lIns="0" tIns="0" bIns="0" rtlCol="0">
            <a:noAutofit/>
          </a:bodyPr>
          <a:lstStyle/>
          <a:p>
            <a:pPr algn="ctr"/>
            <a:r>
              <a:rPr lang="en-US" sz="1600">
                <a:solidFill>
                  <a:srgbClr val="102E29"/>
                </a:solidFill>
              </a:rPr>
              <a:t>5 m</a:t>
            </a:r>
          </a:p>
        </p:txBody>
      </p:sp>
      <p:sp>
        <p:nvSpPr>
          <p:cNvPr id="38" name="TextBox 37">
            <a:extLst>
              <a:ext uri="{FF2B5EF4-FFF2-40B4-BE49-F238E27FC236}">
                <a16:creationId xmlns:a16="http://schemas.microsoft.com/office/drawing/2014/main" id="{6F46F461-A047-A588-4696-74C98C4CEA23}"/>
              </a:ext>
            </a:extLst>
          </p:cNvPr>
          <p:cNvSpPr txBox="1"/>
          <p:nvPr/>
        </p:nvSpPr>
        <p:spPr>
          <a:xfrm>
            <a:off x="5664200" y="5640682"/>
            <a:ext cx="1524000" cy="276999"/>
          </a:xfrm>
          <a:prstGeom prst="rect">
            <a:avLst/>
          </a:prstGeom>
          <a:noFill/>
        </p:spPr>
        <p:txBody>
          <a:bodyPr vert="horz" wrap="square" lIns="0" tIns="0" bIns="0" rtlCol="0">
            <a:noAutofit/>
          </a:bodyPr>
          <a:lstStyle/>
          <a:p>
            <a:pPr algn="ctr"/>
            <a:r>
              <a:rPr lang="en-US" sz="1600">
                <a:solidFill>
                  <a:srgbClr val="102E29"/>
                </a:solidFill>
              </a:rPr>
              <a:t>15 m</a:t>
            </a:r>
          </a:p>
        </p:txBody>
      </p:sp>
      <p:sp>
        <p:nvSpPr>
          <p:cNvPr id="39" name="diagram-caption">
            <a:extLst>
              <a:ext uri="{FF2B5EF4-FFF2-40B4-BE49-F238E27FC236}">
                <a16:creationId xmlns:a16="http://schemas.microsoft.com/office/drawing/2014/main" id="{330C4E2B-162C-61B3-BD85-44F589644D67}"/>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Equal clock intervals, unequal gaps: the spacing is the speed and the change in spacing is the acceleration.</a:t>
            </a:r>
          </a:p>
        </p:txBody>
      </p:sp>
    </p:spTree>
    <p:extLst>
      <p:ext uri="{BB962C8B-B14F-4D97-AF65-F5344CB8AC3E}">
        <p14:creationId xmlns:p14="http://schemas.microsoft.com/office/powerpoint/2010/main" val="2649249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D5189013-BC13-42FC-A88C-19722E60EA2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BF9D494-EA30-4B36-BEDF-C33A82A6D30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927227C0-9BDE-416B-A682-C12E3223EED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D6409C9-4415-4329-B1AB-97B111B20CC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1.2</a:t>
            </a:r>
          </a:p>
        </p:txBody>
      </p:sp>
      <p:sp>
        <p:nvSpPr>
          <p:cNvPr id="5" name="slide-title">
            <a:extLst>
              <a:ext uri="{FF2B5EF4-FFF2-40B4-BE49-F238E27FC236}">
                <a16:creationId xmlns:a16="http://schemas.microsoft.com/office/drawing/2014/main" id="{A64C25F8-AE1B-47C3-8058-8A7D5304EDB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 complete journey in nine seconds</a:t>
            </a:r>
          </a:p>
        </p:txBody>
      </p:sp>
      <p:sp>
        <p:nvSpPr>
          <p:cNvPr id="6" name="graph-mode">
            <a:extLst>
              <a:ext uri="{FF2B5EF4-FFF2-40B4-BE49-F238E27FC236}">
                <a16:creationId xmlns:a16="http://schemas.microsoft.com/office/drawing/2014/main" id="{19B8F82E-3ACF-4267-A4CD-C2CE7011DEE2}"/>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INTERACTIVE GRAPH · PREDICT → EDIT → EXPLAIN</a:t>
            </a:r>
          </a:p>
        </p:txBody>
      </p:sp>
      <p:sp>
        <p:nvSpPr>
          <p:cNvPr id="7" name="graph-prompt">
            <a:extLst>
              <a:ext uri="{FF2B5EF4-FFF2-40B4-BE49-F238E27FC236}">
                <a16:creationId xmlns:a16="http://schemas.microsoft.com/office/drawing/2014/main" id="{BC6A82C3-15EF-4510-8455-66ABE064EDFA}"/>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0CF5AA1C-6DC4-40E2-BEEC-AE63ED8332AD}"/>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Trolley: (0, 0), (3, 6), (7, 6), (9, 0).</a:t>
            </a:r>
          </a:p>
        </p:txBody>
      </p:sp>
      <p:sp>
        <p:nvSpPr>
          <p:cNvPr id="9" name="graph-scale">
            <a:extLst>
              <a:ext uri="{FF2B5EF4-FFF2-40B4-BE49-F238E27FC236}">
                <a16:creationId xmlns:a16="http://schemas.microsoft.com/office/drawing/2014/main" id="{A4534855-38A4-4752-A0B8-D7175921A977}"/>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0–6 m/s. Axes: Time / s; Speed / m/s.</a:t>
            </a:r>
          </a:p>
        </p:txBody>
      </p:sp>
      <p:sp>
        <p:nvSpPr>
          <p:cNvPr id="10" name="chart-frame">
            <a:extLst>
              <a:ext uri="{FF2B5EF4-FFF2-40B4-BE49-F238E27FC236}">
                <a16:creationId xmlns:a16="http://schemas.microsoft.com/office/drawing/2014/main" id="{85274AA7-F4DA-40E9-8058-EC501521382A}"/>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10771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C7EF77E2-BDA9-4E11-AD3E-720B9EFDAA2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29509B85-CCD4-408A-8042-145344D0B29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A6132252-6F91-4450-90FC-ECE56014996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7094DCE-9FF3-4845-9D35-6F88FD6A5F9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1.2</a:t>
            </a:r>
          </a:p>
        </p:txBody>
      </p:sp>
      <p:sp>
        <p:nvSpPr>
          <p:cNvPr id="5" name="slide-title">
            <a:extLst>
              <a:ext uri="{FF2B5EF4-FFF2-40B4-BE49-F238E27FC236}">
                <a16:creationId xmlns:a16="http://schemas.microsoft.com/office/drawing/2014/main" id="{2FFE3A6C-C7F3-4360-B8D9-18DBC6D2F86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read the whole trip</a:t>
            </a:r>
          </a:p>
        </p:txBody>
      </p:sp>
      <p:sp>
        <p:nvSpPr>
          <p:cNvPr id="6" name="worked-label">
            <a:extLst>
              <a:ext uri="{FF2B5EF4-FFF2-40B4-BE49-F238E27FC236}">
                <a16:creationId xmlns:a16="http://schemas.microsoft.com/office/drawing/2014/main" id="{42203223-20AC-4F1A-A59B-0D1181B2B751}"/>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SUPPLEMENT FINAL STEP · FULLY WORKED PROBLEM · SHOW THE METHOD</a:t>
            </a:r>
          </a:p>
        </p:txBody>
      </p:sp>
      <p:sp>
        <p:nvSpPr>
          <p:cNvPr id="7" name="problem-frame">
            <a:extLst>
              <a:ext uri="{FF2B5EF4-FFF2-40B4-BE49-F238E27FC236}">
                <a16:creationId xmlns:a16="http://schemas.microsoft.com/office/drawing/2014/main" id="{D611D339-725F-4AE2-9377-A5DEB8E04DB0}"/>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95FF910B-3CC8-4E2C-9704-D578C703B0F9}"/>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The trolley follows the displayed graph. Find total distance and, for the Supplement step, its initial acceleration from 0 to 3 s.</a:t>
            </a:r>
          </a:p>
        </p:txBody>
      </p:sp>
      <p:sp>
        <p:nvSpPr>
          <p:cNvPr id="9" name="step-label-1">
            <a:extLst>
              <a:ext uri="{FF2B5EF4-FFF2-40B4-BE49-F238E27FC236}">
                <a16:creationId xmlns:a16="http://schemas.microsoft.com/office/drawing/2014/main" id="{F70D34EB-56B3-4563-93A3-134D9C38E367}"/>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7E85BC7A-9F7D-479D-ADAF-66963CF203CC}"/>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6AC630BF-EE04-4C6B-AE5E-173E97345F93}"/>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First triangle: ½ × 3 × 6 = 9 m.</a:t>
            </a:r>
          </a:p>
        </p:txBody>
      </p:sp>
      <p:sp>
        <p:nvSpPr>
          <p:cNvPr id="12" name="step-label-2">
            <a:extLst>
              <a:ext uri="{FF2B5EF4-FFF2-40B4-BE49-F238E27FC236}">
                <a16:creationId xmlns:a16="http://schemas.microsoft.com/office/drawing/2014/main" id="{555DE68A-6B73-4F58-A9BE-B66B31D9D1CB}"/>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200E4BBB-8C0D-434B-91FE-6437EC57F6BF}"/>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A7AD6A76-4B41-4E97-8F41-283DC050F0CE}"/>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Rectangle: 4 × 6 = 24 m.</a:t>
            </a:r>
          </a:p>
        </p:txBody>
      </p:sp>
      <p:sp>
        <p:nvSpPr>
          <p:cNvPr id="15" name="step-label-3">
            <a:extLst>
              <a:ext uri="{FF2B5EF4-FFF2-40B4-BE49-F238E27FC236}">
                <a16:creationId xmlns:a16="http://schemas.microsoft.com/office/drawing/2014/main" id="{FB9DD33D-9352-4426-8DE9-A774D2CC3186}"/>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F7E6BAB0-0CB9-418A-B4C4-7B868AFC7F9A}"/>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6E63FA20-784C-4FB1-A215-3EEAFAFA51C8}"/>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Final triangle: ½ × 2 × 6 = 6 m.</a:t>
            </a:r>
          </a:p>
        </p:txBody>
      </p:sp>
      <p:sp>
        <p:nvSpPr>
          <p:cNvPr id="18" name="answer-frame">
            <a:extLst>
              <a:ext uri="{FF2B5EF4-FFF2-40B4-BE49-F238E27FC236}">
                <a16:creationId xmlns:a16="http://schemas.microsoft.com/office/drawing/2014/main" id="{E53EA7C3-95B2-4E73-B6B6-3FBB49DEBB9B}"/>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C523D8C6-7741-4A4E-B1D9-31BAA6902A73}"/>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Distance = 39 m; initial acceleration = 2.0 m/s².</a:t>
            </a:r>
          </a:p>
        </p:txBody>
      </p:sp>
    </p:spTree>
    <p:extLst>
      <p:ext uri="{BB962C8B-B14F-4D97-AF65-F5344CB8AC3E}">
        <p14:creationId xmlns:p14="http://schemas.microsoft.com/office/powerpoint/2010/main" val="17354643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FF27F757-BE2F-4CB3-A74F-C686D81B8CB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948DAD32-ACBC-45E8-9909-0DB55F7052C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350C4C3A-704B-41D0-9F4D-53F2108D506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B70FFED9-E410-4AF3-AD6B-67657458937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1.2</a:t>
            </a:r>
          </a:p>
        </p:txBody>
      </p:sp>
      <p:sp>
        <p:nvSpPr>
          <p:cNvPr id="5" name="slide-title">
            <a:extLst>
              <a:ext uri="{FF2B5EF4-FFF2-40B4-BE49-F238E27FC236}">
                <a16:creationId xmlns:a16="http://schemas.microsoft.com/office/drawing/2014/main" id="{E5D7CC60-60CE-4F9B-9BD6-FBC03885CBE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average speed</a:t>
            </a:r>
          </a:p>
        </p:txBody>
      </p:sp>
      <p:sp>
        <p:nvSpPr>
          <p:cNvPr id="6" name="worked-label">
            <a:extLst>
              <a:ext uri="{FF2B5EF4-FFF2-40B4-BE49-F238E27FC236}">
                <a16:creationId xmlns:a16="http://schemas.microsoft.com/office/drawing/2014/main" id="{29F149FF-57F6-49D9-8A6D-742801A74333}"/>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GUIDED WORKED PROBLEM · TRY EACH STEP BEFORE READING ON</a:t>
            </a:r>
          </a:p>
        </p:txBody>
      </p:sp>
      <p:sp>
        <p:nvSpPr>
          <p:cNvPr id="7" name="problem-frame">
            <a:extLst>
              <a:ext uri="{FF2B5EF4-FFF2-40B4-BE49-F238E27FC236}">
                <a16:creationId xmlns:a16="http://schemas.microsoft.com/office/drawing/2014/main" id="{E11D481D-BEEF-4D17-A737-F32FEC1E99DC}"/>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2BAD2586-D502-4124-A806-BB14CD2B0F83}"/>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cyclist travels 150 m in 12 s, waits 3 s, then travels 90 m in 5 s. Find average speed for the complete 20 s.</a:t>
            </a:r>
          </a:p>
        </p:txBody>
      </p:sp>
      <p:sp>
        <p:nvSpPr>
          <p:cNvPr id="9" name="step-label-1">
            <a:extLst>
              <a:ext uri="{FF2B5EF4-FFF2-40B4-BE49-F238E27FC236}">
                <a16:creationId xmlns:a16="http://schemas.microsoft.com/office/drawing/2014/main" id="{87FFB85C-8034-4E13-AF4A-32FDE42CEDBA}"/>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10F323AA-CD15-404E-889A-C7C64726B357}"/>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F4A1E9AD-755E-4481-9662-9ECAE41B0E41}"/>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Total distance = 240 m.</a:t>
            </a:r>
          </a:p>
        </p:txBody>
      </p:sp>
      <p:sp>
        <p:nvSpPr>
          <p:cNvPr id="12" name="step-label-2">
            <a:extLst>
              <a:ext uri="{FF2B5EF4-FFF2-40B4-BE49-F238E27FC236}">
                <a16:creationId xmlns:a16="http://schemas.microsoft.com/office/drawing/2014/main" id="{EFA2BB0C-9771-4D6D-AB5A-DA05DA17CF76}"/>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F6B44929-5CFD-43AA-8642-B46675572655}"/>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ECBBD3B8-4188-4ACC-A151-F4D4FE7DFB4F}"/>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Total time = 20 s.</a:t>
            </a:r>
          </a:p>
        </p:txBody>
      </p:sp>
      <p:sp>
        <p:nvSpPr>
          <p:cNvPr id="15" name="step-label-3">
            <a:extLst>
              <a:ext uri="{FF2B5EF4-FFF2-40B4-BE49-F238E27FC236}">
                <a16:creationId xmlns:a16="http://schemas.microsoft.com/office/drawing/2014/main" id="{C782410B-7677-44FE-BBC0-A88D552E3790}"/>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17739097-34A3-43EC-B23D-8796D576C27B}"/>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B3FF9EA8-A8E8-4D47-9A08-9C567068CF8A}"/>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A89A1825-26FC-4D1A-AAD6-1FCC01DA258C}"/>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FC6540F6-3630-4FF9-BC9D-6EB9DC137F27}"/>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Average speed = 12 m/s.</a:t>
            </a:r>
          </a:p>
        </p:txBody>
      </p:sp>
    </p:spTree>
    <p:extLst>
      <p:ext uri="{BB962C8B-B14F-4D97-AF65-F5344CB8AC3E}">
        <p14:creationId xmlns:p14="http://schemas.microsoft.com/office/powerpoint/2010/main" val="1760871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28DAF015-785F-4E01-AE6F-0D85F04DA2D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AB4A790E-5713-4FB7-861D-0852162BB89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C086CDDE-F8A3-4D08-8EDB-631682DF48ED}"/>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0DAF49B1-CB1A-4B5B-AB3F-1DDB7E1CAB3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1.2</a:t>
            </a:r>
          </a:p>
        </p:txBody>
      </p:sp>
      <p:sp>
        <p:nvSpPr>
          <p:cNvPr id="5" name="slide-title">
            <a:extLst>
              <a:ext uri="{FF2B5EF4-FFF2-40B4-BE49-F238E27FC236}">
                <a16:creationId xmlns:a16="http://schemas.microsoft.com/office/drawing/2014/main" id="{4B820249-19F3-4081-9B1F-F423260885E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Walk the graph</a:t>
            </a:r>
          </a:p>
        </p:txBody>
      </p:sp>
      <p:sp>
        <p:nvSpPr>
          <p:cNvPr id="6" name="activity-format">
            <a:extLst>
              <a:ext uri="{FF2B5EF4-FFF2-40B4-BE49-F238E27FC236}">
                <a16:creationId xmlns:a16="http://schemas.microsoft.com/office/drawing/2014/main" id="{C7EE0A6C-9D64-4E80-B16C-2042C9BAA00F}"/>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HUMAN-GRAPH</a:t>
            </a:r>
          </a:p>
        </p:txBody>
      </p:sp>
      <p:sp>
        <p:nvSpPr>
          <p:cNvPr id="7" name="materials-label">
            <a:extLst>
              <a:ext uri="{FF2B5EF4-FFF2-40B4-BE49-F238E27FC236}">
                <a16:creationId xmlns:a16="http://schemas.microsoft.com/office/drawing/2014/main" id="{4B166764-89AC-4ABE-B406-C05F83C9E731}"/>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743C54FA-2D74-4356-8590-FA2CFEE2AF10}"/>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four stage cards • projected graph</a:t>
            </a:r>
          </a:p>
        </p:txBody>
      </p:sp>
      <p:sp>
        <p:nvSpPr>
          <p:cNvPr id="9" name="activity-step-1">
            <a:extLst>
              <a:ext uri="{FF2B5EF4-FFF2-40B4-BE49-F238E27FC236}">
                <a16:creationId xmlns:a16="http://schemas.microsoft.com/office/drawing/2014/main" id="{7CDCEDF5-F30B-4F71-8358-2DE66B48404F}"/>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4598E0F7-29D2-4882-A995-15B8E7577DEC}"/>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75DEE3D7-74CD-4619-9958-BEAC62979B7D}"/>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Four seated volunteers each explain one section.</a:t>
            </a:r>
          </a:p>
        </p:txBody>
      </p:sp>
      <p:sp>
        <p:nvSpPr>
          <p:cNvPr id="12" name="activity-step-2">
            <a:extLst>
              <a:ext uri="{FF2B5EF4-FFF2-40B4-BE49-F238E27FC236}">
                <a16:creationId xmlns:a16="http://schemas.microsoft.com/office/drawing/2014/main" id="{8FBB16F8-20A9-486F-8507-C24FACCBCFA8}"/>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707C6E2E-5D89-4D93-8A8F-D73DB301734F}"/>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0DE60A49-C8B0-4859-83AF-D336A773AD73}"/>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Class votes: gradient, area or neither?</a:t>
            </a:r>
          </a:p>
        </p:txBody>
      </p:sp>
      <p:sp>
        <p:nvSpPr>
          <p:cNvPr id="15" name="activity-step-3">
            <a:extLst>
              <a:ext uri="{FF2B5EF4-FFF2-40B4-BE49-F238E27FC236}">
                <a16:creationId xmlns:a16="http://schemas.microsoft.com/office/drawing/2014/main" id="{841B7170-C78E-492E-955A-A17C3C116FAF}"/>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C2C57B50-3529-4581-BF00-9D7FC4EDCBA5}"/>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0E91FBD7-A55D-46E5-8829-053FE4423A9D}"/>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 fifth learner narrates the complete journey.</a:t>
            </a:r>
          </a:p>
        </p:txBody>
      </p:sp>
      <p:sp>
        <p:nvSpPr>
          <p:cNvPr id="18" name="rule-70-518">
            <a:extLst>
              <a:ext uri="{FF2B5EF4-FFF2-40B4-BE49-F238E27FC236}">
                <a16:creationId xmlns:a16="http://schemas.microsoft.com/office/drawing/2014/main" id="{70FE0A28-CD39-47F2-A51E-C957C3AD700E}"/>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43111AB4-7DF4-49CC-80B6-49DF6EE02A60}"/>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Narration matches every segment and includes units.</a:t>
            </a:r>
          </a:p>
        </p:txBody>
      </p:sp>
    </p:spTree>
    <p:extLst>
      <p:ext uri="{BB962C8B-B14F-4D97-AF65-F5344CB8AC3E}">
        <p14:creationId xmlns:p14="http://schemas.microsoft.com/office/powerpoint/2010/main" val="19035519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E00EDB0D-6B11-4898-8E9D-E790452E17C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1 · MOTION, FORCES AND ENERGY</a:t>
            </a:r>
          </a:p>
        </p:txBody>
      </p:sp>
      <p:sp>
        <p:nvSpPr>
          <p:cNvPr id="2" name="page-number">
            <a:extLst>
              <a:ext uri="{FF2B5EF4-FFF2-40B4-BE49-F238E27FC236}">
                <a16:creationId xmlns:a16="http://schemas.microsoft.com/office/drawing/2014/main" id="{C89D8A68-42B3-49B0-821F-C8FA016B9EB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0BC4C7C0-AAE2-4227-914B-982D7CA4CEC8}"/>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6F22B839-5A48-40D1-8E62-20EC54AEC0F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1.2</a:t>
            </a:r>
          </a:p>
        </p:txBody>
      </p:sp>
      <p:sp>
        <p:nvSpPr>
          <p:cNvPr id="5" name="misconception-label">
            <a:extLst>
              <a:ext uri="{FF2B5EF4-FFF2-40B4-BE49-F238E27FC236}">
                <a16:creationId xmlns:a16="http://schemas.microsoft.com/office/drawing/2014/main" id="{E77B3AF3-8AEA-4BA6-A1CD-A284BDC7FAE0}"/>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E31FD5C7-EF8D-41AB-8B8C-47B376582959}"/>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“A line sloping down on a distance–time graph means the object slowed down.”</a:t>
            </a:r>
          </a:p>
        </p:txBody>
      </p:sp>
      <p:sp>
        <p:nvSpPr>
          <p:cNvPr id="7" name="correction-frame">
            <a:extLst>
              <a:ext uri="{FF2B5EF4-FFF2-40B4-BE49-F238E27FC236}">
                <a16:creationId xmlns:a16="http://schemas.microsoft.com/office/drawing/2014/main" id="{A729C20E-E95F-444E-9A03-8CF0309CA2B9}"/>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C5683A28-DA87-4A7C-B336-C86F4EE518B0}"/>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It means distance from the chosen origin decreased; speed is the magnitude of the gradient.</a:t>
            </a:r>
          </a:p>
        </p:txBody>
      </p:sp>
      <p:sp>
        <p:nvSpPr>
          <p:cNvPr id="9" name="humor-line">
            <a:extLst>
              <a:ext uri="{FF2B5EF4-FFF2-40B4-BE49-F238E27FC236}">
                <a16:creationId xmlns:a16="http://schemas.microsoft.com/office/drawing/2014/main" id="{53B78690-C1AE-42BE-A078-349D2D583D6B}"/>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graph is not sad. It is returning toward the origin.</a:t>
            </a:r>
          </a:p>
        </p:txBody>
      </p:sp>
      <p:sp>
        <p:nvSpPr>
          <p:cNvPr id="10" name="misconception-check">
            <a:extLst>
              <a:ext uri="{FF2B5EF4-FFF2-40B4-BE49-F238E27FC236}">
                <a16:creationId xmlns:a16="http://schemas.microsoft.com/office/drawing/2014/main" id="{C15BF085-4B55-4038-9D8D-3321447AE046}"/>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Can a speed–time graph go below zero? Why not?</a:t>
            </a:r>
          </a:p>
        </p:txBody>
      </p:sp>
    </p:spTree>
    <p:extLst>
      <p:ext uri="{BB962C8B-B14F-4D97-AF65-F5344CB8AC3E}">
        <p14:creationId xmlns:p14="http://schemas.microsoft.com/office/powerpoint/2010/main" val="177717286"/>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4600</Words>
  <Application>Microsoft Office PowerPoint</Application>
  <DocSecurity>0</DocSecurity>
  <PresentationFormat>Widescreen</PresentationFormat>
  <Paragraphs>337</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2026-08-14T17:43:59Z</dcterms:created>
  <dcterms:modified xsi:type="dcterms:W3CDTF">2026-08-15T16:00:35Z</dcterms:modified>
</cp:coreProperties>
</file>