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barChart>
        <c:barDir val="col"/>
        <c:grouping val="clustered"/>
        <c:varyColors val="0"/>
        <c:ser>
          <c:idx val="0"/>
          <c:order val="0"/>
          <c:tx>
            <c:v>Input/output</c:v>
          </c:tx>
          <c:spPr>
            <a:solidFill>
              <a:srgbClr val="F45B43"/>
            </a:solidFill>
            <a:ln w="28575">
              <a:solidFill>
                <a:srgbClr val="F45B43"/>
              </a:solidFill>
              <a:prstDash val="solid"/>
            </a:ln>
          </c:spPr>
          <c:invertIfNegative val="1"/>
          <c:cat>
            <c:strLit>
              <c:ptCount val="4"/>
              <c:pt idx="0">
                <c:v>electrical input</c:v>
              </c:pt>
              <c:pt idx="1">
                <c:v>useful kinetic</c:v>
              </c:pt>
              <c:pt idx="2">
                <c:v>thermal</c:v>
              </c:pt>
              <c:pt idx="3">
                <c:v>sound</c:v>
              </c:pt>
            </c:strLit>
          </c:cat>
          <c:val>
            <c:numLit>
              <c:formatCode>General</c:formatCode>
              <c:ptCount val="4"/>
              <c:pt idx="0">
                <c:v>500</c:v>
              </c:pt>
              <c:pt idx="1">
                <c:v>320</c:v>
              </c:pt>
              <c:pt idx="2">
                <c:v>150</c:v>
              </c:pt>
              <c:pt idx="3">
                <c:v>30</c:v>
              </c:pt>
            </c:numLit>
          </c:val>
          <c:extLst>
            <c:ext xmlns:c14="http://schemas.microsoft.com/office/drawing/2007/8/2/chart" uri="{6F2FDCE9-48DA-4B69-8628-5D25D57E5C99}">
              <c14:invertSolidFillFmt>
                <c14:spPr xmlns:c14="http://schemas.microsoft.com/office/drawing/2007/8/2/chart">
                  <a:solidFill>
                    <a:srgbClr val="FFFFFF"/>
                  </a:solidFill>
                  <a:ln w="28575">
                    <a:solidFill>
                      <a:srgbClr val="F45B43"/>
                    </a:solidFill>
                    <a:prstDash val="solid"/>
                  </a:ln>
                </c14:spPr>
              </c14:invertSolidFillFmt>
            </c:ext>
            <c:ext xmlns:c16="http://schemas.microsoft.com/office/drawing/2014/chart" uri="{C3380CC4-5D6E-409C-BE32-E72D297353CC}">
              <c16:uniqueId val="{00000000-D74C-4B83-AEBD-F8D2FBA229B3}"/>
            </c:ext>
          </c:extLst>
          <c:smooth val="0"/>
        </c:ser>
        <c:dLbls>
          <c:showLegendKey val="0"/>
          <c:showVal val="0"/>
          <c:showCatName val="0"/>
          <c:showSerName val="0"/>
          <c:showPercent val="0"/>
          <c:showBubbleSize val="0"/>
        </c:dLbls>
        <c:gapWidth val="55"/>
        <c:axId val="48650112"/>
        <c:axId val="48672768"/>
      </c:barChart>
      <c:catAx>
        <c:axId val="48650112"/>
        <c:scaling>
          <c:orientation val="minMax"/>
        </c:scaling>
        <c:delete val="0"/>
        <c:axPos val="b"/>
        <c:title>
          <c:tx>
            <c:rich>
              <a:bodyPr/>
              <a:lstStyle/>
              <a:p>
                <a:r>
                  <a:t>Energy pathway / category</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72768"/>
        <c:crosses val="autoZero"/>
        <c:auto val="1"/>
        <c:lblAlgn val="ctr"/>
        <c:lblOffset val="100"/>
        <c:noMultiLvlLbl val="1"/>
      </c:catAx>
      <c:valAx>
        <c:axId val="48672768"/>
        <c:scaling>
          <c:orientation val="minMax"/>
        </c:scaling>
        <c:delete val="0"/>
        <c:axPos val="l"/>
        <c:majorGridlines>
          <c:spPr>
            <a:ln w="9525">
              <a:solidFill>
                <a:srgbClr val="D6DED8"/>
              </a:solidFill>
              <a:prstDash val="solid"/>
            </a:ln>
          </c:spPr>
        </c:majorGridlines>
        <c:title>
          <c:tx>
            <c:rich>
              <a:bodyPr/>
              <a:lstStyle/>
              <a:p>
                <a:r>
                  <a:t>Energy transferred / J</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275">
                <a:solidFill>
                  <a:srgbClr val="48635E"/>
                </a:solidFill>
              </a:defRPr>
            </a:pPr>
            <a:endParaRPr lang="en-US"/>
          </a:p>
        </c:txPr>
        <c:crossAx val="48650112"/>
        <c:crosses val="autoZero"/>
        <c:crossBetween val="between"/>
        <c:majorUnit val="200"/>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A dark-green opening slide with the exact topic title “Energy”, an accent ring for group 1, and a single hook question.</a:t>
            </a:r>
          </a:p>
          <a:p>
            <a:r>
              <a:t>[Teacher cue]</a:t>
            </a:r>
          </a:p>
          <a:p>
            <a:r>
              <a:t>Ask the hook question before revealing any explanation. Listen for the vocabulary students already use, then connect their answers to syllabus section 1.7.1.</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An original 6-mark exam-style question occupies the main page, with a dark solve–pair–compare–justify sequence beside it.</a:t>
            </a:r>
          </a:p>
          <a:p>
            <a:r>
              <a:t>[Teacher cue]</a:t>
            </a:r>
          </a:p>
          <a:p>
            <a:r>
              <a:t>Give independent thinking time, then ask pairs to compare methods before answers. Listen for each command word: calculate, explain. Do not reveal the mark scheme until slide 11.</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Six numbered mark-scheme ideas are arranged in two readable columns, followed by a dark pair-improvement challenge.</a:t>
            </a:r>
          </a:p>
          <a:p>
            <a:r>
              <a:t>[Teacher cue]</a:t>
            </a:r>
          </a:p>
          <a:p>
            <a:r>
              <a:t>Reveal one numbered marking point at a time. Ask students to locate matching evidence in their own answer, explain missing reasoning and improve one line before counting marks.</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A four-question final quiz is presented in two columns. Each question has four editable answer choices and space for independent reasoning.</a:t>
            </a:r>
          </a:p>
          <a:p>
            <a:r>
              <a:t>[Teacher cue]</a:t>
            </a:r>
          </a:p>
          <a:p>
            <a:r>
              <a:t>Run the quiz independently first. Ask students to commit to all four answers, then compare only the question they found hardest. Do not reveal solutions until slide 13.</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a:p>
            <a:r>
              <a:t>[Final quiz] Four original retrieval and application questions. Require at least one spoken or written justification before the answer reveal.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Four numbered quiz answers appear as horizontal rows on a dark background, each pairing the correct answer with a concise reason and ending with an exit ticket.</a:t>
            </a:r>
          </a:p>
          <a:p>
            <a:r>
              <a:t>[Teacher cue]</a:t>
            </a:r>
          </a:p>
          <a:p>
            <a:r>
              <a:t>Reveal answers one at a time. Ask for the reason before reading it, then invite students to correct in a different colour and complete the one-sentence exit ticket.</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a:p>
            <a:r>
              <a:t>[Quiz answers] 1. total energy — Energy cannot be created or destroyed. 2. ×4 — Ek depends on v². 3. vertical height — ΔEp = mgΔh. 4. input width — The diagram represents conservation.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Three large numbered retrieval questions run down the slide, followed by a mini-whiteboard challenge. No answers are visible on this slide.</a:t>
            </a:r>
          </a:p>
          <a:p>
            <a:r>
              <a:t>[Teacher cue]</a:t>
            </a:r>
          </a:p>
          <a:p>
            <a:r>
              <a:t>Allow silent think time first. Ask for answers without confirming immediately; invite a partner to explain or challenge each response before the reveal later in the lesson.</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Five concise syllabus ideas form a vertical sequence on the left. An editable dark equation panel and vocabulary rail sit on the right.</a:t>
            </a:r>
          </a:p>
          <a:p>
            <a:r>
              <a:t>[Teacher cue]</a:t>
            </a:r>
          </a:p>
          <a:p>
            <a:r>
              <a:t>Explain one core idea at a time. Ask students to restate each idea using one vocabulary word, then reveal the relevant equation only after its variables are named.</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3A183-B752-09A5-EF99-EECC1889FB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E61D2E-88A1-0A03-5902-91BD585B13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AE1EEF-84D0-AA36-F59C-BE69AA56FEE7}"/>
              </a:ext>
            </a:extLst>
          </p:cNvPr>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The simple definition is stated in one sentence across the top of the slide. Below it a drawn diagram is labelled input 500 J, useful 320 J, thermal 150 J, sound 30 J, 320 + 150 + 30 = 500 J, bar heights drawn to scale. A caption reads: Add the three output bars and you get the input bar back: nothing is lost, some is simply no longer useful.</a:t>
            </a:r>
          </a:p>
          <a:p>
            <a:r>
              <a:t>[Teacher cue]</a:t>
            </a:r>
          </a:p>
          <a:p>
            <a:r>
              <a:t>Explain one core idea at a time. Ask students to restate each idea using one vocabulary word, then reveal the relevant equation only after its variables are named.</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p:txBody>
      </p:sp>
      <p:sp>
        <p:nvSpPr>
          <p:cNvPr id="4" name="Slide Number Placeholder 3">
            <a:extLst>
              <a:ext uri="{FF2B5EF4-FFF2-40B4-BE49-F238E27FC236}">
                <a16:creationId xmlns:a16="http://schemas.microsoft.com/office/drawing/2014/main" id="{FB075ABD-C3B5-3915-B722-74BE3F24D8EF}"/>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548910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An editable bar chart plots Energy transferred in J against Energy pathway in category; Energy pathway remains in category; Energy transferred remains in J. The left rail states the original data and scale so the graph remains accessible without colour.</a:t>
            </a:r>
          </a:p>
          <a:p>
            <a:r>
              <a:t>[Teacher cue]</a:t>
            </a:r>
          </a:p>
          <a:p>
            <a:r>
              <a:t>Ask for a silent prediction before showing the plotted relationship. Then select the native chart, edit one data value and ask which physical quantity and conclusion must change. Illustrative energy ledger for building an editable Sankey diagram.</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a:p>
            <a:r>
              <a:t>[Quantitative visual] Values: Input/output: (electrical input, 500), (useful kinetic, 320), (thermal, 150), (sound, 30). Data: illustrative lesson data. Scale: 30 to 500 J.</a:t>
            </a:r>
          </a:p>
          <a:p>
            <a:r>
              <a:t>Units: x uses category; y uses joules.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Model the reasoning aloud, then ask students to explain why each operation is valid. Pause before the answer and listen for unit or substitution errors.</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a:p>
            <a:r>
              <a:t>[Worked problem] Steps: 1) Ek = ½mv². 2) Ek = 0.5×1200×15². 3) 15² = 225; multiply. Answer: Ek = 135 000 J = 135 kJ.</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A large problem statement is followed by three editable Step 1–3 reasoning lines and a high-contrast answer band.</a:t>
            </a:r>
          </a:p>
          <a:p>
            <a:r>
              <a:t>[Teacher cue]</a:t>
            </a:r>
          </a:p>
          <a:p>
            <a:r>
              <a:t>Ask students to solve each line on mini-whiteboards before you explain and reveal the next step. Compare units and methods, not only final numbers.</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a:p>
            <a:r>
              <a:t>[Worked problem] Steps: 1) ΔEp = 25×9.8×4.0. 2) Substitute carefully, include the unit and check that the result answers the question. 3) Check the direction, significant figures and physical meaning of the result. Answer: ΔEp = 980 J.</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A dark activity slide shows required materials on the left, three large numbered instructions on the right and a success criterion at the bottom.</a:t>
            </a:r>
          </a:p>
          <a:p>
            <a:r>
              <a:t>[Teacher cue]</a:t>
            </a:r>
          </a:p>
          <a:p>
            <a:r>
              <a:t>Explain the success check before starting. Circulate, listen for misconceptions and ask pairs to compare evidence. Stop the activity with enough time for one group to model a strong answer.</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a:p>
            <a:r>
              <a:t>[Safety] No special hazard: keep routes clear and use teacher-controlled classroom equipment.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Cambridge IGCSE Physics 0625 syllabus (2026–2028), https://www.cambridgeinternational.org/Images/697209-2026-2028-syllabus.pdf</a:t>
            </a:r>
          </a:p>
          <a:p>
            <a:r>
              <a:t>GioPhysics lesson route, https://giophysics.com/chapter-6/kinetic-energy</a:t>
            </a:r>
          </a:p>
          <a:p>
            <a:r>
              <a:t>This deck uses original GioPhysics worked examples and questions; it is not a Cambridge past paper.</a:t>
            </a:r>
          </a:p>
          <a:p>
            <a:r>
              <a:t>[Visual description]</a:t>
            </a:r>
          </a:p>
          <a:p>
            <a:r>
              <a:t>A full accent-colour slide contrasts one large misconception with a dark correction band, a classroom-safe joke and a mini-whiteboard check.</a:t>
            </a:r>
          </a:p>
          <a:p>
            <a:r>
              <a:t>[Teacher cue]</a:t>
            </a:r>
          </a:p>
          <a:p>
            <a:r>
              <a:t>Ask students to vote true or false before reading the correction. Invite one pair to explain the trap, then use the humorous line as a memory cue rather than as the scientific explanation.</a:t>
            </a:r>
          </a:p>
          <a:p>
            <a:r>
              <a:t>[Syllabus coverage]</a:t>
            </a:r>
          </a:p>
          <a:p>
            <a:r>
              <a:t>Identify energy stores/pathways and state conservation of total energy.; Interpret simple and multi-stage energy-flow/Sankey diagrams, including dissipated transfers.; Calculate kinetic energy and gravitational potential energy changes (Supplement).; Apply conservation to processes with multiple transfers and consistent joule units.</a:t>
            </a:r>
          </a:p>
          <a:p>
            <a:r>
              <a:t>[Safety]</a:t>
            </a:r>
          </a:p>
          <a:p>
            <a:r>
              <a:t>No special hazard: keep routes clear and use teacher-controlled classroom equipment.</a:t>
            </a:r>
          </a:p>
          <a:p>
            <a:r>
              <a:t>[Humor] The joules are not missing. They are mostly warming the room without permission.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FF2B5EF4-FFF2-40B4-BE49-F238E27FC236}">
                <a16:creationId xmlns:a16="http://schemas.microsoft.com/office/drawing/2014/main" id="{E52DF66B-D16A-40C6-97B5-D831D10050F4}"/>
              </a:ext>
            </a:extLst>
          </p:cNvPr>
          <p:cNvSpPr>
            <a:spLocks noGrp="1"/>
          </p:cNvSpPr>
          <p:nvPr/>
        </p:nvSpPr>
        <p:spPr>
          <a:xfrm>
            <a:off x="0" y="0"/>
            <a:ext cx="171450" cy="6858000"/>
          </a:xfrm>
          <a:prstGeom prst="rect">
            <a:avLst/>
          </a:prstGeom>
          <a:solidFill>
            <a:srgbClr val="F45B43"/>
          </a:solidFill>
          <a:ln w="0">
            <a:noFill/>
            <a:prstDash val="solid"/>
          </a:ln>
        </p:spPr>
      </p:sp>
      <p:sp>
        <p:nvSpPr>
          <p:cNvPr id="2" name="title-eyebrow">
            <a:extLst>
              <a:ext uri="{FF2B5EF4-FFF2-40B4-BE49-F238E27FC236}">
                <a16:creationId xmlns:a16="http://schemas.microsoft.com/office/drawing/2014/main" id="{0883DCDC-EFC5-4A96-A006-4B60BA4AAF36}"/>
              </a:ext>
            </a:extLst>
          </p:cNvPr>
          <p:cNvSpPr>
            <a:spLocks noGrp="1"/>
          </p:cNvSpPr>
          <p:nvPr/>
        </p:nvSpPr>
        <p:spPr>
          <a:xfrm>
            <a:off x="666750" y="523875"/>
            <a:ext cx="8096250" cy="36195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CAMBRIDGE IGCSE PHYSICS 0625 · SYLLABUS 1.7.1</a:t>
            </a:r>
          </a:p>
        </p:txBody>
      </p:sp>
      <p:sp>
        <p:nvSpPr>
          <p:cNvPr id="3" name="topic-title">
            <a:extLst>
              <a:ext uri="{FF2B5EF4-FFF2-40B4-BE49-F238E27FC236}">
                <a16:creationId xmlns:a16="http://schemas.microsoft.com/office/drawing/2014/main" id="{F0EADF10-0BEA-4615-88B3-93B26EC88DBC}"/>
              </a:ext>
            </a:extLst>
          </p:cNvPr>
          <p:cNvSpPr>
            <a:spLocks noGrp="1"/>
          </p:cNvSpPr>
          <p:nvPr/>
        </p:nvSpPr>
        <p:spPr>
          <a:xfrm>
            <a:off x="666750" y="1143000"/>
            <a:ext cx="8001000" cy="2190750"/>
          </a:xfrm>
          <a:prstGeom prst="rect">
            <a:avLst/>
          </a:prstGeom>
          <a:noFill/>
          <a:ln w="0">
            <a:noFill/>
            <a:prstDash val="solid"/>
          </a:ln>
        </p:spPr>
        <p:txBody>
          <a:bodyPr/>
          <a:lstStyle/>
          <a:p>
            <a:pPr algn="l">
              <a:defRPr sz="5400" b="1" i="0">
                <a:solidFill>
                  <a:srgbClr val="F4F0E2"/>
                </a:solidFill>
              </a:defRPr>
            </a:pPr>
            <a:r>
              <a:rPr sz="5400" b="1" i="0">
                <a:solidFill>
                  <a:srgbClr val="F4F0E2"/>
                </a:solidFill>
              </a:rPr>
              <a:t>Energy</a:t>
            </a:r>
          </a:p>
        </p:txBody>
      </p:sp>
      <p:sp>
        <p:nvSpPr>
          <p:cNvPr id="4" name="lesson-title">
            <a:extLst>
              <a:ext uri="{FF2B5EF4-FFF2-40B4-BE49-F238E27FC236}">
                <a16:creationId xmlns:a16="http://schemas.microsoft.com/office/drawing/2014/main" id="{A4FD2DC0-38C8-48D8-8C83-75A2CC109A33}"/>
              </a:ext>
            </a:extLst>
          </p:cNvPr>
          <p:cNvSpPr>
            <a:spLocks noGrp="1"/>
          </p:cNvSpPr>
          <p:nvPr/>
        </p:nvSpPr>
        <p:spPr>
          <a:xfrm>
            <a:off x="666750" y="3571875"/>
            <a:ext cx="8001000" cy="495300"/>
          </a:xfrm>
          <a:prstGeom prst="rect">
            <a:avLst/>
          </a:prstGeom>
          <a:noFill/>
          <a:ln w="0">
            <a:noFill/>
            <a:prstDash val="solid"/>
          </a:ln>
        </p:spPr>
        <p:txBody>
          <a:bodyPr/>
          <a:lstStyle/>
          <a:p>
            <a:pPr algn="l">
              <a:defRPr sz="2850" b="1" i="0">
                <a:solidFill>
                  <a:srgbClr val="F45B43"/>
                </a:solidFill>
              </a:defRPr>
            </a:pPr>
            <a:r>
              <a:rPr sz="2850" b="1" i="0">
                <a:solidFill>
                  <a:srgbClr val="F45B43"/>
                </a:solidFill>
              </a:rPr>
              <a:t>Energy Transfer Ledger</a:t>
            </a:r>
          </a:p>
        </p:txBody>
      </p:sp>
      <p:sp>
        <p:nvSpPr>
          <p:cNvPr id="5" name="lesson-hook">
            <a:extLst>
              <a:ext uri="{FF2B5EF4-FFF2-40B4-BE49-F238E27FC236}">
                <a16:creationId xmlns:a16="http://schemas.microsoft.com/office/drawing/2014/main" id="{818F4BB4-7020-4BD2-8FB9-A2D09936E7FE}"/>
              </a:ext>
            </a:extLst>
          </p:cNvPr>
          <p:cNvSpPr>
            <a:spLocks noGrp="1"/>
          </p:cNvSpPr>
          <p:nvPr/>
        </p:nvSpPr>
        <p:spPr>
          <a:xfrm>
            <a:off x="666750" y="4333875"/>
            <a:ext cx="8096250" cy="1047750"/>
          </a:xfrm>
          <a:prstGeom prst="rect">
            <a:avLst/>
          </a:prstGeom>
          <a:noFill/>
          <a:ln w="0">
            <a:noFill/>
            <a:prstDash val="solid"/>
          </a:ln>
        </p:spPr>
        <p:txBody>
          <a:bodyPr/>
          <a:lstStyle/>
          <a:p>
            <a:pPr algn="l">
              <a:defRPr sz="2100" b="0" i="0">
                <a:solidFill>
                  <a:srgbClr val="F4F0E2"/>
                </a:solidFill>
              </a:defRPr>
            </a:pPr>
            <a:r>
              <a:rPr sz="2100" b="0" i="0">
                <a:solidFill>
                  <a:srgbClr val="F4F0E2"/>
                </a:solidFill>
              </a:rPr>
              <a:t>A lamp receives 100 J but only 12 J becomes visible light. Did 88 J disappear?</a:t>
            </a:r>
          </a:p>
        </p:txBody>
      </p:sp>
      <p:sp>
        <p:nvSpPr>
          <p:cNvPr id="6" name="topic-ring">
            <a:extLst>
              <a:ext uri="{FF2B5EF4-FFF2-40B4-BE49-F238E27FC236}">
                <a16:creationId xmlns:a16="http://schemas.microsoft.com/office/drawing/2014/main" id="{DBDCEABB-7AAE-42B7-BF14-5254C08E2846}"/>
              </a:ext>
            </a:extLst>
          </p:cNvPr>
          <p:cNvSpPr>
            <a:spLocks noGrp="1"/>
          </p:cNvSpPr>
          <p:nvPr/>
        </p:nvSpPr>
        <p:spPr>
          <a:xfrm>
            <a:off x="9477375" y="1190625"/>
            <a:ext cx="1952625" cy="1952625"/>
          </a:xfrm>
          <a:prstGeom prst="ellipse">
            <a:avLst/>
          </a:prstGeom>
          <a:solidFill>
            <a:srgbClr val="F45B43"/>
          </a:solidFill>
          <a:ln w="0">
            <a:noFill/>
            <a:prstDash val="solid"/>
          </a:ln>
        </p:spPr>
      </p:sp>
      <p:sp>
        <p:nvSpPr>
          <p:cNvPr id="7" name="topic-ring-center">
            <a:extLst>
              <a:ext uri="{FF2B5EF4-FFF2-40B4-BE49-F238E27FC236}">
                <a16:creationId xmlns:a16="http://schemas.microsoft.com/office/drawing/2014/main" id="{883D932C-3DC6-442F-BDD1-C22C3067B6DE}"/>
              </a:ext>
            </a:extLst>
          </p:cNvPr>
          <p:cNvSpPr>
            <a:spLocks noGrp="1"/>
          </p:cNvSpPr>
          <p:nvPr/>
        </p:nvSpPr>
        <p:spPr>
          <a:xfrm>
            <a:off x="10067925" y="1781175"/>
            <a:ext cx="771525" cy="771525"/>
          </a:xfrm>
          <a:prstGeom prst="ellipse">
            <a:avLst/>
          </a:prstGeom>
          <a:solidFill>
            <a:srgbClr val="0B342E"/>
          </a:solidFill>
          <a:ln w="0">
            <a:noFill/>
            <a:prstDash val="solid"/>
          </a:ln>
        </p:spPr>
      </p:sp>
      <p:sp>
        <p:nvSpPr>
          <p:cNvPr id="8" name="lesson-format">
            <a:extLst>
              <a:ext uri="{FF2B5EF4-FFF2-40B4-BE49-F238E27FC236}">
                <a16:creationId xmlns:a16="http://schemas.microsoft.com/office/drawing/2014/main" id="{E5BF7379-540D-4860-A0C2-D42F28559ABC}"/>
              </a:ext>
            </a:extLst>
          </p:cNvPr>
          <p:cNvSpPr>
            <a:spLocks noGrp="1"/>
          </p:cNvSpPr>
          <p:nvPr/>
        </p:nvSpPr>
        <p:spPr>
          <a:xfrm>
            <a:off x="666750" y="5810250"/>
            <a:ext cx="885825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EDITABLE · 45-MINUTE CLASSROOM LESSON · CORE + SUPPLEMENT</a:t>
            </a:r>
          </a:p>
        </p:txBody>
      </p:sp>
      <p:sp>
        <p:nvSpPr>
          <p:cNvPr id="9" name="group-label">
            <a:extLst>
              <a:ext uri="{FF2B5EF4-FFF2-40B4-BE49-F238E27FC236}">
                <a16:creationId xmlns:a16="http://schemas.microsoft.com/office/drawing/2014/main" id="{2D4C4DB0-B8B2-4EAF-A460-4869A5ED755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10" name="page-number">
            <a:extLst>
              <a:ext uri="{FF2B5EF4-FFF2-40B4-BE49-F238E27FC236}">
                <a16:creationId xmlns:a16="http://schemas.microsoft.com/office/drawing/2014/main" id="{677D8DE3-806B-44AD-96B8-930F74A1F3B0}"/>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FF2B5EF4-FFF2-40B4-BE49-F238E27FC236}">
                <a16:creationId xmlns:a16="http://schemas.microsoft.com/office/drawing/2014/main" id="{F443005C-A96B-40AE-8301-8ECC776EB7D0}"/>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FF2B5EF4-FFF2-40B4-BE49-F238E27FC236}">
                <a16:creationId xmlns:a16="http://schemas.microsoft.com/office/drawing/2014/main" id="{22FA89B1-5A43-468E-8E13-ED1265AF8CA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1.7.1</a:t>
            </a:r>
          </a:p>
        </p:txBody>
      </p:sp>
    </p:spTree>
    <p:extLst>
      <p:ext uri="{BB962C8B-B14F-4D97-AF65-F5344CB8AC3E}">
        <p14:creationId xmlns:p14="http://schemas.microsoft.com/office/powerpoint/2010/main" val="358566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E89EA287-293F-411A-93C4-3F19DC02574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D0A67DA-22F8-4DFD-93E6-6C3A2A4FF5D8}"/>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FF2B5EF4-FFF2-40B4-BE49-F238E27FC236}">
                <a16:creationId xmlns:a16="http://schemas.microsoft.com/office/drawing/2014/main" id="{AAC3E08E-8948-4DFB-B1D6-D79637FA797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2E3A170-D762-4F44-A711-FA20EB8A2C03}"/>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1.7.1</a:t>
            </a:r>
          </a:p>
        </p:txBody>
      </p:sp>
      <p:sp>
        <p:nvSpPr>
          <p:cNvPr id="5" name="slide-title">
            <a:extLst>
              <a:ext uri="{FF2B5EF4-FFF2-40B4-BE49-F238E27FC236}">
                <a16:creationId xmlns:a16="http://schemas.microsoft.com/office/drawing/2014/main" id="{7CC0A981-51CA-44C1-B69D-A00B8ABA874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Original exam-style: descending lift</a:t>
            </a:r>
          </a:p>
        </p:txBody>
      </p:sp>
      <p:sp>
        <p:nvSpPr>
          <p:cNvPr id="6" name="exam-meta">
            <a:extLst>
              <a:ext uri="{FF2B5EF4-FFF2-40B4-BE49-F238E27FC236}">
                <a16:creationId xmlns:a16="http://schemas.microsoft.com/office/drawing/2014/main" id="{2E364563-B036-4094-877A-A6426132B664}"/>
              </a:ext>
            </a:extLst>
          </p:cNvPr>
          <p:cNvSpPr>
            <a:spLocks noGrp="1"/>
          </p:cNvSpPr>
          <p:nvPr/>
        </p:nvSpPr>
        <p:spPr>
          <a:xfrm>
            <a:off x="666750" y="1600200"/>
            <a:ext cx="8572500" cy="3429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Supplement / Extended · 6 MARKS · CALCULATE · EXPLAIN</a:t>
            </a:r>
          </a:p>
        </p:txBody>
      </p:sp>
      <p:sp>
        <p:nvSpPr>
          <p:cNvPr id="7" name="exam-question-frame">
            <a:extLst>
              <a:ext uri="{FF2B5EF4-FFF2-40B4-BE49-F238E27FC236}">
                <a16:creationId xmlns:a16="http://schemas.microsoft.com/office/drawing/2014/main" id="{DEC66A73-E92E-46F2-B837-B1169EF99838}"/>
              </a:ext>
            </a:extLst>
          </p:cNvPr>
          <p:cNvSpPr>
            <a:spLocks noGrp="1"/>
          </p:cNvSpPr>
          <p:nvPr/>
        </p:nvSpPr>
        <p:spPr>
          <a:xfrm>
            <a:off x="666750" y="2143125"/>
            <a:ext cx="8096250" cy="2952750"/>
          </a:xfrm>
          <a:prstGeom prst="roundRect">
            <a:avLst>
              <a:gd name="adj" fmla="val 3871"/>
            </a:avLst>
          </a:prstGeom>
          <a:solidFill>
            <a:srgbClr val="F4F0E2"/>
          </a:solidFill>
          <a:ln w="9525">
            <a:solidFill>
              <a:srgbClr val="A9BBB4"/>
            </a:solidFill>
            <a:prstDash val="solid"/>
          </a:ln>
        </p:spPr>
      </p:sp>
      <p:sp>
        <p:nvSpPr>
          <p:cNvPr id="8" name="exam-question">
            <a:extLst>
              <a:ext uri="{FF2B5EF4-FFF2-40B4-BE49-F238E27FC236}">
                <a16:creationId xmlns:a16="http://schemas.microsoft.com/office/drawing/2014/main" id="{BD2D6C6F-507E-44FF-88E3-0FD809E8F479}"/>
              </a:ext>
            </a:extLst>
          </p:cNvPr>
          <p:cNvSpPr>
            <a:spLocks noGrp="1"/>
          </p:cNvSpPr>
          <p:nvPr/>
        </p:nvSpPr>
        <p:spPr>
          <a:xfrm>
            <a:off x="952500" y="2428875"/>
            <a:ext cx="752475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600 kg lift descends 8.0 m at constant speed; g = 9.8 N/kg. Calculate the decrease in gravitational potential energy. Explain where this energy may be transferred if a regenerative system stores 60% electrically.</a:t>
            </a:r>
          </a:p>
        </p:txBody>
      </p:sp>
      <p:sp>
        <p:nvSpPr>
          <p:cNvPr id="9" name="exam-method-frame">
            <a:extLst>
              <a:ext uri="{FF2B5EF4-FFF2-40B4-BE49-F238E27FC236}">
                <a16:creationId xmlns:a16="http://schemas.microsoft.com/office/drawing/2014/main" id="{9F56591D-1DD2-4DEF-9D1E-FE5F17172AF1}"/>
              </a:ext>
            </a:extLst>
          </p:cNvPr>
          <p:cNvSpPr>
            <a:spLocks noGrp="1"/>
          </p:cNvSpPr>
          <p:nvPr/>
        </p:nvSpPr>
        <p:spPr>
          <a:xfrm>
            <a:off x="9144000" y="2143125"/>
            <a:ext cx="2381250" cy="2952750"/>
          </a:xfrm>
          <a:prstGeom prst="roundRect">
            <a:avLst>
              <a:gd name="adj" fmla="val 4800"/>
            </a:avLst>
          </a:prstGeom>
          <a:solidFill>
            <a:srgbClr val="0B342E"/>
          </a:solidFill>
          <a:ln w="0">
            <a:noFill/>
            <a:prstDash val="solid"/>
          </a:ln>
        </p:spPr>
      </p:sp>
      <p:sp>
        <p:nvSpPr>
          <p:cNvPr id="10" name="exam-method">
            <a:extLst>
              <a:ext uri="{FF2B5EF4-FFF2-40B4-BE49-F238E27FC236}">
                <a16:creationId xmlns:a16="http://schemas.microsoft.com/office/drawing/2014/main" id="{9B4E185E-38E8-4579-A461-C9C142C747B8}"/>
              </a:ext>
            </a:extLst>
          </p:cNvPr>
          <p:cNvSpPr>
            <a:spLocks noGrp="1"/>
          </p:cNvSpPr>
          <p:nvPr/>
        </p:nvSpPr>
        <p:spPr>
          <a:xfrm>
            <a:off x="9429750" y="2524125"/>
            <a:ext cx="1809750" cy="2238375"/>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SOLVE PAIR COMPARE JUSTIFY</a:t>
            </a:r>
          </a:p>
        </p:txBody>
      </p:sp>
      <p:sp>
        <p:nvSpPr>
          <p:cNvPr id="11" name="exam-original-note">
            <a:extLst>
              <a:ext uri="{FF2B5EF4-FFF2-40B4-BE49-F238E27FC236}">
                <a16:creationId xmlns:a16="http://schemas.microsoft.com/office/drawing/2014/main" id="{31466311-F29B-4133-AF02-1F635D6D0DB3}"/>
              </a:ext>
            </a:extLst>
          </p:cNvPr>
          <p:cNvSpPr>
            <a:spLocks noGrp="1"/>
          </p:cNvSpPr>
          <p:nvPr/>
        </p:nvSpPr>
        <p:spPr>
          <a:xfrm>
            <a:off x="666750" y="5429250"/>
            <a:ext cx="10382250" cy="4000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exam-style question · not a Cambridge past-paper question.</a:t>
            </a:r>
          </a:p>
        </p:txBody>
      </p:sp>
    </p:spTree>
    <p:extLst>
      <p:ext uri="{BB962C8B-B14F-4D97-AF65-F5344CB8AC3E}">
        <p14:creationId xmlns:p14="http://schemas.microsoft.com/office/powerpoint/2010/main" val="71705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7" name="group-label">
            <a:extLst>
              <a:ext uri="{FF2B5EF4-FFF2-40B4-BE49-F238E27FC236}">
                <a16:creationId xmlns:a16="http://schemas.microsoft.com/office/drawing/2014/main" id="{513B69B7-13BB-4414-828C-0E1D700E3321}"/>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FA23195C-CF92-4909-B9AB-8F79F06F6B5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FF2B5EF4-FFF2-40B4-BE49-F238E27FC236}">
                <a16:creationId xmlns:a16="http://schemas.microsoft.com/office/drawing/2014/main" id="{F4E315FB-4F18-4B83-B131-8FE22D400FE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4853B1A8-9DFD-4F3A-BCFF-89F937D58CB7}"/>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1.7.1</a:t>
            </a:r>
          </a:p>
        </p:txBody>
      </p:sp>
      <p:sp>
        <p:nvSpPr>
          <p:cNvPr id="5" name="slide-title">
            <a:extLst>
              <a:ext uri="{FF2B5EF4-FFF2-40B4-BE49-F238E27FC236}">
                <a16:creationId xmlns:a16="http://schemas.microsoft.com/office/drawing/2014/main" id="{2F8D29CB-F6C5-4A60-B4A0-07293E8ACE72}"/>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Mark it like an examiner</a:t>
            </a:r>
          </a:p>
        </p:txBody>
      </p:sp>
      <p:sp>
        <p:nvSpPr>
          <p:cNvPr id="6" name="marking-instruction">
            <a:extLst>
              <a:ext uri="{FF2B5EF4-FFF2-40B4-BE49-F238E27FC236}">
                <a16:creationId xmlns:a16="http://schemas.microsoft.com/office/drawing/2014/main" id="{3F6A2CAB-E656-4294-A414-97AC87219C61}"/>
              </a:ext>
            </a:extLst>
          </p:cNvPr>
          <p:cNvSpPr>
            <a:spLocks noGrp="1"/>
          </p:cNvSpPr>
          <p:nvPr/>
        </p:nvSpPr>
        <p:spPr>
          <a:xfrm>
            <a:off x="666750" y="1581150"/>
            <a:ext cx="9906000" cy="381000"/>
          </a:xfrm>
          <a:prstGeom prst="rect">
            <a:avLst/>
          </a:prstGeom>
          <a:noFill/>
          <a:ln w="0">
            <a:noFill/>
            <a:prstDash val="solid"/>
          </a:ln>
        </p:spPr>
        <p:txBody>
          <a:bodyPr/>
          <a:lstStyle/>
          <a:p>
            <a:pPr algn="l">
              <a:defRPr sz="1875" b="0" i="0">
                <a:solidFill>
                  <a:srgbClr val="48635E"/>
                </a:solidFill>
              </a:defRPr>
            </a:pPr>
            <a:r>
              <a:rPr sz="1875" b="0" i="0">
                <a:solidFill>
                  <a:srgbClr val="48635E"/>
                </a:solidFill>
              </a:rPr>
              <a:t>Compare evidence, award one idea at a time, then improve one line.</a:t>
            </a:r>
          </a:p>
        </p:txBody>
      </p:sp>
      <p:sp>
        <p:nvSpPr>
          <p:cNvPr id="7" name="mark-number-1">
            <a:extLst>
              <a:ext uri="{FF2B5EF4-FFF2-40B4-BE49-F238E27FC236}">
                <a16:creationId xmlns:a16="http://schemas.microsoft.com/office/drawing/2014/main" id="{44C8A70B-93A9-41D2-99AA-5BEBDF69D0C8}"/>
              </a:ext>
            </a:extLst>
          </p:cNvPr>
          <p:cNvSpPr>
            <a:spLocks noGrp="1"/>
          </p:cNvSpPr>
          <p:nvPr/>
        </p:nvSpPr>
        <p:spPr>
          <a:xfrm>
            <a:off x="666750" y="2266950"/>
            <a:ext cx="457200" cy="457200"/>
          </a:xfrm>
          <a:prstGeom prst="ellipse">
            <a:avLst/>
          </a:prstGeom>
          <a:solidFill>
            <a:srgbClr val="F45B43"/>
          </a:solidFill>
          <a:ln w="0">
            <a:noFill/>
            <a:prstDash val="solid"/>
          </a:ln>
        </p:spPr>
      </p:sp>
      <p:sp>
        <p:nvSpPr>
          <p:cNvPr id="8" name="mark-number-text-1">
            <a:extLst>
              <a:ext uri="{FF2B5EF4-FFF2-40B4-BE49-F238E27FC236}">
                <a16:creationId xmlns:a16="http://schemas.microsoft.com/office/drawing/2014/main" id="{A4293653-38AC-4E6A-A398-3DD818BACD51}"/>
              </a:ext>
            </a:extLst>
          </p:cNvPr>
          <p:cNvSpPr>
            <a:spLocks noGrp="1"/>
          </p:cNvSpPr>
          <p:nvPr/>
        </p:nvSpPr>
        <p:spPr>
          <a:xfrm>
            <a:off x="6667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9" name="mark-point-1">
            <a:extLst>
              <a:ext uri="{FF2B5EF4-FFF2-40B4-BE49-F238E27FC236}">
                <a16:creationId xmlns:a16="http://schemas.microsoft.com/office/drawing/2014/main" id="{DC05F4ED-2185-4B6B-9451-DA113469376D}"/>
              </a:ext>
            </a:extLst>
          </p:cNvPr>
          <p:cNvSpPr>
            <a:spLocks noGrp="1"/>
          </p:cNvSpPr>
          <p:nvPr/>
        </p:nvSpPr>
        <p:spPr>
          <a:xfrm>
            <a:off x="13335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ΔEp = mgΔh.</a:t>
            </a:r>
          </a:p>
        </p:txBody>
      </p:sp>
      <p:sp>
        <p:nvSpPr>
          <p:cNvPr id="10" name="mark-number-2">
            <a:extLst>
              <a:ext uri="{FF2B5EF4-FFF2-40B4-BE49-F238E27FC236}">
                <a16:creationId xmlns:a16="http://schemas.microsoft.com/office/drawing/2014/main" id="{AEA37271-E48A-4E03-9243-87ADC2296C89}"/>
              </a:ext>
            </a:extLst>
          </p:cNvPr>
          <p:cNvSpPr>
            <a:spLocks noGrp="1"/>
          </p:cNvSpPr>
          <p:nvPr/>
        </p:nvSpPr>
        <p:spPr>
          <a:xfrm>
            <a:off x="666750" y="3333750"/>
            <a:ext cx="457200" cy="457200"/>
          </a:xfrm>
          <a:prstGeom prst="ellipse">
            <a:avLst/>
          </a:prstGeom>
          <a:solidFill>
            <a:srgbClr val="F45B43"/>
          </a:solidFill>
          <a:ln w="0">
            <a:noFill/>
            <a:prstDash val="solid"/>
          </a:ln>
        </p:spPr>
      </p:sp>
      <p:sp>
        <p:nvSpPr>
          <p:cNvPr id="11" name="mark-number-text-2">
            <a:extLst>
              <a:ext uri="{FF2B5EF4-FFF2-40B4-BE49-F238E27FC236}">
                <a16:creationId xmlns:a16="http://schemas.microsoft.com/office/drawing/2014/main" id="{317192C7-6F09-4EF6-8EDE-8DBFB28BF70D}"/>
              </a:ext>
            </a:extLst>
          </p:cNvPr>
          <p:cNvSpPr>
            <a:spLocks noGrp="1"/>
          </p:cNvSpPr>
          <p:nvPr/>
        </p:nvSpPr>
        <p:spPr>
          <a:xfrm>
            <a:off x="6667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mark-point-2">
            <a:extLst>
              <a:ext uri="{FF2B5EF4-FFF2-40B4-BE49-F238E27FC236}">
                <a16:creationId xmlns:a16="http://schemas.microsoft.com/office/drawing/2014/main" id="{967C4D4B-56B2-4E60-A407-3ACFE18ED230}"/>
              </a:ext>
            </a:extLst>
          </p:cNvPr>
          <p:cNvSpPr>
            <a:spLocks noGrp="1"/>
          </p:cNvSpPr>
          <p:nvPr/>
        </p:nvSpPr>
        <p:spPr>
          <a:xfrm>
            <a:off x="13335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 600×9.8×8.0 = 47 040 J.</a:t>
            </a:r>
          </a:p>
        </p:txBody>
      </p:sp>
      <p:sp>
        <p:nvSpPr>
          <p:cNvPr id="13" name="mark-number-3">
            <a:extLst>
              <a:ext uri="{FF2B5EF4-FFF2-40B4-BE49-F238E27FC236}">
                <a16:creationId xmlns:a16="http://schemas.microsoft.com/office/drawing/2014/main" id="{24AE0DF0-C5B6-4CAD-B108-567950B01757}"/>
              </a:ext>
            </a:extLst>
          </p:cNvPr>
          <p:cNvSpPr>
            <a:spLocks noGrp="1"/>
          </p:cNvSpPr>
          <p:nvPr/>
        </p:nvSpPr>
        <p:spPr>
          <a:xfrm>
            <a:off x="666750" y="4400550"/>
            <a:ext cx="457200" cy="457200"/>
          </a:xfrm>
          <a:prstGeom prst="ellipse">
            <a:avLst/>
          </a:prstGeom>
          <a:solidFill>
            <a:srgbClr val="F45B43"/>
          </a:solidFill>
          <a:ln w="0">
            <a:noFill/>
            <a:prstDash val="solid"/>
          </a:ln>
        </p:spPr>
      </p:sp>
      <p:sp>
        <p:nvSpPr>
          <p:cNvPr id="14" name="mark-number-text-3">
            <a:extLst>
              <a:ext uri="{FF2B5EF4-FFF2-40B4-BE49-F238E27FC236}">
                <a16:creationId xmlns:a16="http://schemas.microsoft.com/office/drawing/2014/main" id="{A9F7C9BA-C805-4C53-B7DA-BABB4F549ED8}"/>
              </a:ext>
            </a:extLst>
          </p:cNvPr>
          <p:cNvSpPr>
            <a:spLocks noGrp="1"/>
          </p:cNvSpPr>
          <p:nvPr/>
        </p:nvSpPr>
        <p:spPr>
          <a:xfrm>
            <a:off x="6667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5" name="mark-point-3">
            <a:extLst>
              <a:ext uri="{FF2B5EF4-FFF2-40B4-BE49-F238E27FC236}">
                <a16:creationId xmlns:a16="http://schemas.microsoft.com/office/drawing/2014/main" id="{46E2B3EC-B970-4917-A45C-49F8EF5C6878}"/>
              </a:ext>
            </a:extLst>
          </p:cNvPr>
          <p:cNvSpPr>
            <a:spLocks noGrp="1"/>
          </p:cNvSpPr>
          <p:nvPr/>
        </p:nvSpPr>
        <p:spPr>
          <a:xfrm>
            <a:off x="13335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Electrical store receives 0.60×47 040 = 28 224 J.</a:t>
            </a:r>
          </a:p>
        </p:txBody>
      </p:sp>
      <p:sp>
        <p:nvSpPr>
          <p:cNvPr id="16" name="mark-number-4">
            <a:extLst>
              <a:ext uri="{FF2B5EF4-FFF2-40B4-BE49-F238E27FC236}">
                <a16:creationId xmlns:a16="http://schemas.microsoft.com/office/drawing/2014/main" id="{97732DEF-EC50-40F8-ABED-21939EB5D4B2}"/>
              </a:ext>
            </a:extLst>
          </p:cNvPr>
          <p:cNvSpPr>
            <a:spLocks noGrp="1"/>
          </p:cNvSpPr>
          <p:nvPr/>
        </p:nvSpPr>
        <p:spPr>
          <a:xfrm>
            <a:off x="6191250" y="2266950"/>
            <a:ext cx="457200" cy="457200"/>
          </a:xfrm>
          <a:prstGeom prst="ellipse">
            <a:avLst/>
          </a:prstGeom>
          <a:solidFill>
            <a:srgbClr val="F45B43"/>
          </a:solidFill>
          <a:ln w="0">
            <a:noFill/>
            <a:prstDash val="solid"/>
          </a:ln>
        </p:spPr>
      </p:sp>
      <p:sp>
        <p:nvSpPr>
          <p:cNvPr id="17" name="mark-number-text-4">
            <a:extLst>
              <a:ext uri="{FF2B5EF4-FFF2-40B4-BE49-F238E27FC236}">
                <a16:creationId xmlns:a16="http://schemas.microsoft.com/office/drawing/2014/main" id="{1FAE92C5-2988-44DE-AB38-07FB710F26DE}"/>
              </a:ext>
            </a:extLst>
          </p:cNvPr>
          <p:cNvSpPr>
            <a:spLocks noGrp="1"/>
          </p:cNvSpPr>
          <p:nvPr/>
        </p:nvSpPr>
        <p:spPr>
          <a:xfrm>
            <a:off x="6191250" y="23241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18" name="mark-point-4">
            <a:extLst>
              <a:ext uri="{FF2B5EF4-FFF2-40B4-BE49-F238E27FC236}">
                <a16:creationId xmlns:a16="http://schemas.microsoft.com/office/drawing/2014/main" id="{C7A31745-4B8F-46CC-9ED6-D652B74D73EA}"/>
              </a:ext>
            </a:extLst>
          </p:cNvPr>
          <p:cNvSpPr>
            <a:spLocks noGrp="1"/>
          </p:cNvSpPr>
          <p:nvPr/>
        </p:nvSpPr>
        <p:spPr>
          <a:xfrm>
            <a:off x="6858000" y="22288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Remaining 18 816 J transfers mainly as thermal/sound.</a:t>
            </a:r>
          </a:p>
        </p:txBody>
      </p:sp>
      <p:sp>
        <p:nvSpPr>
          <p:cNvPr id="19" name="mark-number-5">
            <a:extLst>
              <a:ext uri="{FF2B5EF4-FFF2-40B4-BE49-F238E27FC236}">
                <a16:creationId xmlns:a16="http://schemas.microsoft.com/office/drawing/2014/main" id="{B93F55AA-F6AD-41B7-BE64-E9F842751FE0}"/>
              </a:ext>
            </a:extLst>
          </p:cNvPr>
          <p:cNvSpPr>
            <a:spLocks noGrp="1"/>
          </p:cNvSpPr>
          <p:nvPr/>
        </p:nvSpPr>
        <p:spPr>
          <a:xfrm>
            <a:off x="6191250" y="3333750"/>
            <a:ext cx="457200" cy="457200"/>
          </a:xfrm>
          <a:prstGeom prst="ellipse">
            <a:avLst/>
          </a:prstGeom>
          <a:solidFill>
            <a:srgbClr val="F45B43"/>
          </a:solidFill>
          <a:ln w="0">
            <a:noFill/>
            <a:prstDash val="solid"/>
          </a:ln>
        </p:spPr>
      </p:sp>
      <p:sp>
        <p:nvSpPr>
          <p:cNvPr id="20" name="mark-number-text-5">
            <a:extLst>
              <a:ext uri="{FF2B5EF4-FFF2-40B4-BE49-F238E27FC236}">
                <a16:creationId xmlns:a16="http://schemas.microsoft.com/office/drawing/2014/main" id="{538F544F-731D-475B-B738-9B49A74FBE1A}"/>
              </a:ext>
            </a:extLst>
          </p:cNvPr>
          <p:cNvSpPr>
            <a:spLocks noGrp="1"/>
          </p:cNvSpPr>
          <p:nvPr/>
        </p:nvSpPr>
        <p:spPr>
          <a:xfrm>
            <a:off x="6191250" y="33909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5</a:t>
            </a:r>
          </a:p>
        </p:txBody>
      </p:sp>
      <p:sp>
        <p:nvSpPr>
          <p:cNvPr id="21" name="mark-point-5">
            <a:extLst>
              <a:ext uri="{FF2B5EF4-FFF2-40B4-BE49-F238E27FC236}">
                <a16:creationId xmlns:a16="http://schemas.microsoft.com/office/drawing/2014/main" id="{7EE43B0D-1C0F-423D-A4B8-F01091AF7C2D}"/>
              </a:ext>
            </a:extLst>
          </p:cNvPr>
          <p:cNvSpPr>
            <a:spLocks noGrp="1"/>
          </p:cNvSpPr>
          <p:nvPr/>
        </p:nvSpPr>
        <p:spPr>
          <a:xfrm>
            <a:off x="6858000" y="32956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Total transfers sum to 47 040 J.</a:t>
            </a:r>
          </a:p>
        </p:txBody>
      </p:sp>
      <p:sp>
        <p:nvSpPr>
          <p:cNvPr id="22" name="mark-number-6">
            <a:extLst>
              <a:ext uri="{FF2B5EF4-FFF2-40B4-BE49-F238E27FC236}">
                <a16:creationId xmlns:a16="http://schemas.microsoft.com/office/drawing/2014/main" id="{52F8B15D-DC21-4434-BDE4-A797EB9C043A}"/>
              </a:ext>
            </a:extLst>
          </p:cNvPr>
          <p:cNvSpPr>
            <a:spLocks noGrp="1"/>
          </p:cNvSpPr>
          <p:nvPr/>
        </p:nvSpPr>
        <p:spPr>
          <a:xfrm>
            <a:off x="6191250" y="4400550"/>
            <a:ext cx="457200" cy="457200"/>
          </a:xfrm>
          <a:prstGeom prst="ellipse">
            <a:avLst/>
          </a:prstGeom>
          <a:solidFill>
            <a:srgbClr val="F45B43"/>
          </a:solidFill>
          <a:ln w="0">
            <a:noFill/>
            <a:prstDash val="solid"/>
          </a:ln>
        </p:spPr>
      </p:sp>
      <p:sp>
        <p:nvSpPr>
          <p:cNvPr id="23" name="mark-number-text-6">
            <a:extLst>
              <a:ext uri="{FF2B5EF4-FFF2-40B4-BE49-F238E27FC236}">
                <a16:creationId xmlns:a16="http://schemas.microsoft.com/office/drawing/2014/main" id="{F3182929-3868-4794-A75E-9490151F3F9C}"/>
              </a:ext>
            </a:extLst>
          </p:cNvPr>
          <p:cNvSpPr>
            <a:spLocks noGrp="1"/>
          </p:cNvSpPr>
          <p:nvPr/>
        </p:nvSpPr>
        <p:spPr>
          <a:xfrm>
            <a:off x="6191250" y="4457700"/>
            <a:ext cx="457200" cy="314325"/>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6</a:t>
            </a:r>
          </a:p>
        </p:txBody>
      </p:sp>
      <p:sp>
        <p:nvSpPr>
          <p:cNvPr id="24" name="mark-point-6">
            <a:extLst>
              <a:ext uri="{FF2B5EF4-FFF2-40B4-BE49-F238E27FC236}">
                <a16:creationId xmlns:a16="http://schemas.microsoft.com/office/drawing/2014/main" id="{FF3CAC6E-09E3-492B-AA1D-BC5FD192FFDE}"/>
              </a:ext>
            </a:extLst>
          </p:cNvPr>
          <p:cNvSpPr>
            <a:spLocks noGrp="1"/>
          </p:cNvSpPr>
          <p:nvPr/>
        </p:nvSpPr>
        <p:spPr>
          <a:xfrm>
            <a:off x="6858000" y="4362450"/>
            <a:ext cx="4572000" cy="790575"/>
          </a:xfrm>
          <a:prstGeom prst="rect">
            <a:avLst/>
          </a:prstGeom>
          <a:noFill/>
          <a:ln w="0">
            <a:noFill/>
            <a:prstDash val="solid"/>
          </a:ln>
        </p:spPr>
        <p:txBody>
          <a:bodyPr/>
          <a:lstStyle/>
          <a:p>
            <a:pPr algn="l">
              <a:defRPr sz="1725" b="0" i="0">
                <a:solidFill>
                  <a:srgbClr val="0A332E"/>
                </a:solidFill>
              </a:defRPr>
            </a:pPr>
            <a:r>
              <a:rPr sz="1725" b="0" i="0">
                <a:solidFill>
                  <a:srgbClr val="0A332E"/>
                </a:solidFill>
              </a:rPr>
              <a:t>Constant speed means kinetic energy unchanged.</a:t>
            </a:r>
          </a:p>
        </p:txBody>
      </p:sp>
      <p:sp>
        <p:nvSpPr>
          <p:cNvPr id="25" name="improvement-band">
            <a:extLst>
              <a:ext uri="{FF2B5EF4-FFF2-40B4-BE49-F238E27FC236}">
                <a16:creationId xmlns:a16="http://schemas.microsoft.com/office/drawing/2014/main" id="{C388C337-CC0D-4709-BC3E-322B55CCF36B}"/>
              </a:ext>
            </a:extLst>
          </p:cNvPr>
          <p:cNvSpPr>
            <a:spLocks noGrp="1"/>
          </p:cNvSpPr>
          <p:nvPr/>
        </p:nvSpPr>
        <p:spPr>
          <a:xfrm>
            <a:off x="666750" y="5524500"/>
            <a:ext cx="10858500" cy="552450"/>
          </a:xfrm>
          <a:prstGeom prst="roundRect">
            <a:avLst>
              <a:gd name="adj" fmla="val 20690"/>
            </a:avLst>
          </a:prstGeom>
          <a:solidFill>
            <a:srgbClr val="0B342E"/>
          </a:solidFill>
          <a:ln w="0">
            <a:noFill/>
            <a:prstDash val="solid"/>
          </a:ln>
        </p:spPr>
      </p:sp>
      <p:sp>
        <p:nvSpPr>
          <p:cNvPr id="26" name="improvement-prompt">
            <a:extLst>
              <a:ext uri="{FF2B5EF4-FFF2-40B4-BE49-F238E27FC236}">
                <a16:creationId xmlns:a16="http://schemas.microsoft.com/office/drawing/2014/main" id="{ABB62098-DE84-4445-82D8-A6D3A048D30B}"/>
              </a:ext>
            </a:extLst>
          </p:cNvPr>
          <p:cNvSpPr>
            <a:spLocks noGrp="1"/>
          </p:cNvSpPr>
          <p:nvPr/>
        </p:nvSpPr>
        <p:spPr>
          <a:xfrm>
            <a:off x="904875" y="5657850"/>
            <a:ext cx="10382250" cy="32385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Add one missing physics term and one unit to your response, then explain the hardest mark to a partner.</a:t>
            </a:r>
          </a:p>
        </p:txBody>
      </p:sp>
    </p:spTree>
    <p:extLst>
      <p:ext uri="{BB962C8B-B14F-4D97-AF65-F5344CB8AC3E}">
        <p14:creationId xmlns:p14="http://schemas.microsoft.com/office/powerpoint/2010/main" val="465694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3" name="group-label">
            <a:extLst>
              <a:ext uri="{FF2B5EF4-FFF2-40B4-BE49-F238E27FC236}">
                <a16:creationId xmlns:a16="http://schemas.microsoft.com/office/drawing/2014/main" id="{661992BB-F333-46E4-AF0B-3805905DF48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9AAA3B6B-00C1-45FA-BE1D-EBDF85D88901}"/>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FF2B5EF4-FFF2-40B4-BE49-F238E27FC236}">
                <a16:creationId xmlns:a16="http://schemas.microsoft.com/office/drawing/2014/main" id="{C944BD1D-7DBF-4206-8680-3B8F5448C5B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3EFCA1EA-3340-4B90-AF4B-2F5AF6C50D4B}"/>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1.7.1</a:t>
            </a:r>
          </a:p>
        </p:txBody>
      </p:sp>
      <p:sp>
        <p:nvSpPr>
          <p:cNvPr id="5" name="slide-title">
            <a:extLst>
              <a:ext uri="{FF2B5EF4-FFF2-40B4-BE49-F238E27FC236}">
                <a16:creationId xmlns:a16="http://schemas.microsoft.com/office/drawing/2014/main" id="{BC3B6B82-8564-4E02-AD55-A572BFB2616A}"/>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Final quiz: four questions, one calm brain</a:t>
            </a:r>
          </a:p>
        </p:txBody>
      </p:sp>
      <p:sp>
        <p:nvSpPr>
          <p:cNvPr id="6" name="quiz-instruction">
            <a:extLst>
              <a:ext uri="{FF2B5EF4-FFF2-40B4-BE49-F238E27FC236}">
                <a16:creationId xmlns:a16="http://schemas.microsoft.com/office/drawing/2014/main" id="{2078A038-E339-49C6-BAD3-8240DEABEFB4}"/>
              </a:ext>
            </a:extLst>
          </p:cNvPr>
          <p:cNvSpPr>
            <a:spLocks noGrp="1"/>
          </p:cNvSpPr>
          <p:nvPr/>
        </p:nvSpPr>
        <p:spPr>
          <a:xfrm>
            <a:off x="666750" y="154305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Answer all four. Add one reason to the question you found hardest.</a:t>
            </a:r>
          </a:p>
        </p:txBody>
      </p:sp>
      <p:sp>
        <p:nvSpPr>
          <p:cNvPr id="7" name="quiz-question-label-1">
            <a:extLst>
              <a:ext uri="{FF2B5EF4-FFF2-40B4-BE49-F238E27FC236}">
                <a16:creationId xmlns:a16="http://schemas.microsoft.com/office/drawing/2014/main" id="{4982CCFA-9424-4F59-8EA4-1F902DF9A592}"/>
              </a:ext>
            </a:extLst>
          </p:cNvPr>
          <p:cNvSpPr>
            <a:spLocks noGrp="1"/>
          </p:cNvSpPr>
          <p:nvPr/>
        </p:nvSpPr>
        <p:spPr>
          <a:xfrm>
            <a:off x="6667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Q1</a:t>
            </a:r>
          </a:p>
        </p:txBody>
      </p:sp>
      <p:sp>
        <p:nvSpPr>
          <p:cNvPr id="8" name="quiz-question-1">
            <a:extLst>
              <a:ext uri="{FF2B5EF4-FFF2-40B4-BE49-F238E27FC236}">
                <a16:creationId xmlns:a16="http://schemas.microsoft.com/office/drawing/2014/main" id="{8F483EB3-D540-43D4-A0E5-A601C9A9D556}"/>
              </a:ext>
            </a:extLst>
          </p:cNvPr>
          <p:cNvSpPr>
            <a:spLocks noGrp="1"/>
          </p:cNvSpPr>
          <p:nvPr/>
        </p:nvSpPr>
        <p:spPr>
          <a:xfrm>
            <a:off x="6667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Conserved in every transfer?</a:t>
            </a:r>
          </a:p>
        </p:txBody>
      </p:sp>
      <p:sp>
        <p:nvSpPr>
          <p:cNvPr id="9" name="quiz-choices-1">
            <a:extLst>
              <a:ext uri="{FF2B5EF4-FFF2-40B4-BE49-F238E27FC236}">
                <a16:creationId xmlns:a16="http://schemas.microsoft.com/office/drawing/2014/main" id="{FC10BA67-0D64-48F8-AECD-86615D4C4872}"/>
              </a:ext>
            </a:extLst>
          </p:cNvPr>
          <p:cNvSpPr>
            <a:spLocks noGrp="1"/>
          </p:cNvSpPr>
          <p:nvPr/>
        </p:nvSpPr>
        <p:spPr>
          <a:xfrm>
            <a:off x="6667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useful energy only · B total energy · C temperature · D power</a:t>
            </a:r>
          </a:p>
        </p:txBody>
      </p:sp>
      <p:sp>
        <p:nvSpPr>
          <p:cNvPr id="10" name="rule-70-401">
            <a:extLst>
              <a:ext uri="{FF2B5EF4-FFF2-40B4-BE49-F238E27FC236}">
                <a16:creationId xmlns:a16="http://schemas.microsoft.com/office/drawing/2014/main" id="{FA9D1F12-0845-4517-B3A5-43EF40AE121E}"/>
              </a:ext>
            </a:extLst>
          </p:cNvPr>
          <p:cNvSpPr>
            <a:spLocks noGrp="1"/>
          </p:cNvSpPr>
          <p:nvPr/>
        </p:nvSpPr>
        <p:spPr>
          <a:xfrm>
            <a:off x="666750" y="3819525"/>
            <a:ext cx="5143500" cy="9525"/>
          </a:xfrm>
          <a:prstGeom prst="rect">
            <a:avLst/>
          </a:prstGeom>
          <a:solidFill>
            <a:srgbClr val="A9BBB4"/>
          </a:solidFill>
          <a:ln w="0">
            <a:noFill/>
            <a:prstDash val="solid"/>
          </a:ln>
        </p:spPr>
      </p:sp>
      <p:sp>
        <p:nvSpPr>
          <p:cNvPr id="11" name="quiz-question-label-2">
            <a:extLst>
              <a:ext uri="{FF2B5EF4-FFF2-40B4-BE49-F238E27FC236}">
                <a16:creationId xmlns:a16="http://schemas.microsoft.com/office/drawing/2014/main" id="{05C860E4-80F9-450B-95A3-1B31F5363781}"/>
              </a:ext>
            </a:extLst>
          </p:cNvPr>
          <p:cNvSpPr>
            <a:spLocks noGrp="1"/>
          </p:cNvSpPr>
          <p:nvPr/>
        </p:nvSpPr>
        <p:spPr>
          <a:xfrm>
            <a:off x="6191250" y="2143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Q2 · SUPPLEMENT</a:t>
            </a:r>
          </a:p>
        </p:txBody>
      </p:sp>
      <p:sp>
        <p:nvSpPr>
          <p:cNvPr id="12" name="quiz-question-2">
            <a:extLst>
              <a:ext uri="{FF2B5EF4-FFF2-40B4-BE49-F238E27FC236}">
                <a16:creationId xmlns:a16="http://schemas.microsoft.com/office/drawing/2014/main" id="{3D31F457-73B9-4254-8A54-24355B0A3BC3}"/>
              </a:ext>
            </a:extLst>
          </p:cNvPr>
          <p:cNvSpPr>
            <a:spLocks noGrp="1"/>
          </p:cNvSpPr>
          <p:nvPr/>
        </p:nvSpPr>
        <p:spPr>
          <a:xfrm>
            <a:off x="6191250" y="2466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Doubling speed changes Ek by?</a:t>
            </a:r>
          </a:p>
        </p:txBody>
      </p:sp>
      <p:sp>
        <p:nvSpPr>
          <p:cNvPr id="13" name="quiz-choices-2">
            <a:extLst>
              <a:ext uri="{FF2B5EF4-FFF2-40B4-BE49-F238E27FC236}">
                <a16:creationId xmlns:a16="http://schemas.microsoft.com/office/drawing/2014/main" id="{70E21625-B7E7-465F-8E10-AE779563FA6E}"/>
              </a:ext>
            </a:extLst>
          </p:cNvPr>
          <p:cNvSpPr>
            <a:spLocks noGrp="1"/>
          </p:cNvSpPr>
          <p:nvPr/>
        </p:nvSpPr>
        <p:spPr>
          <a:xfrm>
            <a:off x="6191250" y="3190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×2 · B ×3 · C ×4 · D unchanged</a:t>
            </a:r>
          </a:p>
        </p:txBody>
      </p:sp>
      <p:sp>
        <p:nvSpPr>
          <p:cNvPr id="14" name="rule-650-401">
            <a:extLst>
              <a:ext uri="{FF2B5EF4-FFF2-40B4-BE49-F238E27FC236}">
                <a16:creationId xmlns:a16="http://schemas.microsoft.com/office/drawing/2014/main" id="{806C1122-20B3-4D5C-964F-D30DF6DA7442}"/>
              </a:ext>
            </a:extLst>
          </p:cNvPr>
          <p:cNvSpPr>
            <a:spLocks noGrp="1"/>
          </p:cNvSpPr>
          <p:nvPr/>
        </p:nvSpPr>
        <p:spPr>
          <a:xfrm>
            <a:off x="6191250" y="3819525"/>
            <a:ext cx="5143500" cy="9525"/>
          </a:xfrm>
          <a:prstGeom prst="rect">
            <a:avLst/>
          </a:prstGeom>
          <a:solidFill>
            <a:srgbClr val="A9BBB4"/>
          </a:solidFill>
          <a:ln w="0">
            <a:noFill/>
            <a:prstDash val="solid"/>
          </a:ln>
        </p:spPr>
      </p:sp>
      <p:sp>
        <p:nvSpPr>
          <p:cNvPr id="15" name="quiz-question-label-3">
            <a:extLst>
              <a:ext uri="{FF2B5EF4-FFF2-40B4-BE49-F238E27FC236}">
                <a16:creationId xmlns:a16="http://schemas.microsoft.com/office/drawing/2014/main" id="{96837ECA-FBDC-4A6F-BCE6-0F311DD5B868}"/>
              </a:ext>
            </a:extLst>
          </p:cNvPr>
          <p:cNvSpPr>
            <a:spLocks noGrp="1"/>
          </p:cNvSpPr>
          <p:nvPr/>
        </p:nvSpPr>
        <p:spPr>
          <a:xfrm>
            <a:off x="6667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Q3 · SUPPLEMENT</a:t>
            </a:r>
          </a:p>
        </p:txBody>
      </p:sp>
      <p:sp>
        <p:nvSpPr>
          <p:cNvPr id="16" name="quiz-question-3">
            <a:extLst>
              <a:ext uri="{FF2B5EF4-FFF2-40B4-BE49-F238E27FC236}">
                <a16:creationId xmlns:a16="http://schemas.microsoft.com/office/drawing/2014/main" id="{DD615219-0850-4CD0-9F63-78C92440B03B}"/>
              </a:ext>
            </a:extLst>
          </p:cNvPr>
          <p:cNvSpPr>
            <a:spLocks noGrp="1"/>
          </p:cNvSpPr>
          <p:nvPr/>
        </p:nvSpPr>
        <p:spPr>
          <a:xfrm>
            <a:off x="6667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GPE uses which distance?</a:t>
            </a:r>
          </a:p>
        </p:txBody>
      </p:sp>
      <p:sp>
        <p:nvSpPr>
          <p:cNvPr id="17" name="quiz-choices-3">
            <a:extLst>
              <a:ext uri="{FF2B5EF4-FFF2-40B4-BE49-F238E27FC236}">
                <a16:creationId xmlns:a16="http://schemas.microsoft.com/office/drawing/2014/main" id="{9F257C98-75E0-4581-9CE2-44D89E158453}"/>
              </a:ext>
            </a:extLst>
          </p:cNvPr>
          <p:cNvSpPr>
            <a:spLocks noGrp="1"/>
          </p:cNvSpPr>
          <p:nvPr/>
        </p:nvSpPr>
        <p:spPr>
          <a:xfrm>
            <a:off x="6667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path length · B vertical height · C circumference · D horizontal distance</a:t>
            </a:r>
          </a:p>
        </p:txBody>
      </p:sp>
      <p:sp>
        <p:nvSpPr>
          <p:cNvPr id="18" name="rule-70-601">
            <a:extLst>
              <a:ext uri="{FF2B5EF4-FFF2-40B4-BE49-F238E27FC236}">
                <a16:creationId xmlns:a16="http://schemas.microsoft.com/office/drawing/2014/main" id="{25B366BE-98E7-44F0-BCB0-38B7D4BBA6E0}"/>
              </a:ext>
            </a:extLst>
          </p:cNvPr>
          <p:cNvSpPr>
            <a:spLocks noGrp="1"/>
          </p:cNvSpPr>
          <p:nvPr/>
        </p:nvSpPr>
        <p:spPr>
          <a:xfrm>
            <a:off x="666750" y="5724525"/>
            <a:ext cx="5143500" cy="9525"/>
          </a:xfrm>
          <a:prstGeom prst="rect">
            <a:avLst/>
          </a:prstGeom>
          <a:solidFill>
            <a:srgbClr val="A9BBB4"/>
          </a:solidFill>
          <a:ln w="0">
            <a:noFill/>
            <a:prstDash val="solid"/>
          </a:ln>
        </p:spPr>
      </p:sp>
      <p:sp>
        <p:nvSpPr>
          <p:cNvPr id="19" name="quiz-question-label-4">
            <a:extLst>
              <a:ext uri="{FF2B5EF4-FFF2-40B4-BE49-F238E27FC236}">
                <a16:creationId xmlns:a16="http://schemas.microsoft.com/office/drawing/2014/main" id="{77429762-DD94-49B5-8BC9-8026D4E8A045}"/>
              </a:ext>
            </a:extLst>
          </p:cNvPr>
          <p:cNvSpPr>
            <a:spLocks noGrp="1"/>
          </p:cNvSpPr>
          <p:nvPr/>
        </p:nvSpPr>
        <p:spPr>
          <a:xfrm>
            <a:off x="6191250" y="4048125"/>
            <a:ext cx="2095500" cy="2667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Q4 · SUPPLEMENT</a:t>
            </a:r>
          </a:p>
        </p:txBody>
      </p:sp>
      <p:sp>
        <p:nvSpPr>
          <p:cNvPr id="20" name="quiz-question-4">
            <a:extLst>
              <a:ext uri="{FF2B5EF4-FFF2-40B4-BE49-F238E27FC236}">
                <a16:creationId xmlns:a16="http://schemas.microsoft.com/office/drawing/2014/main" id="{AC37D335-7A5B-443D-9BD0-9A7A3F105578}"/>
              </a:ext>
            </a:extLst>
          </p:cNvPr>
          <p:cNvSpPr>
            <a:spLocks noGrp="1"/>
          </p:cNvSpPr>
          <p:nvPr/>
        </p:nvSpPr>
        <p:spPr>
          <a:xfrm>
            <a:off x="6191250" y="4371975"/>
            <a:ext cx="5143500" cy="6667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Sankey output widths must sum to?</a:t>
            </a:r>
          </a:p>
        </p:txBody>
      </p:sp>
      <p:sp>
        <p:nvSpPr>
          <p:cNvPr id="21" name="quiz-choices-4">
            <a:extLst>
              <a:ext uri="{FF2B5EF4-FFF2-40B4-BE49-F238E27FC236}">
                <a16:creationId xmlns:a16="http://schemas.microsoft.com/office/drawing/2014/main" id="{FE525D35-793D-4A53-9083-739C4C6C063A}"/>
              </a:ext>
            </a:extLst>
          </p:cNvPr>
          <p:cNvSpPr>
            <a:spLocks noGrp="1"/>
          </p:cNvSpPr>
          <p:nvPr/>
        </p:nvSpPr>
        <p:spPr>
          <a:xfrm>
            <a:off x="6191250" y="5095875"/>
            <a:ext cx="5143500" cy="51435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A useful only · B input width · C zero · D largest output</a:t>
            </a:r>
          </a:p>
        </p:txBody>
      </p:sp>
      <p:sp>
        <p:nvSpPr>
          <p:cNvPr id="22" name="rule-650-601">
            <a:extLst>
              <a:ext uri="{FF2B5EF4-FFF2-40B4-BE49-F238E27FC236}">
                <a16:creationId xmlns:a16="http://schemas.microsoft.com/office/drawing/2014/main" id="{8295CABD-C0CA-4861-A3C8-E22F253B8B85}"/>
              </a:ext>
            </a:extLst>
          </p:cNvPr>
          <p:cNvSpPr>
            <a:spLocks noGrp="1"/>
          </p:cNvSpPr>
          <p:nvPr/>
        </p:nvSpPr>
        <p:spPr>
          <a:xfrm>
            <a:off x="6191250" y="5724525"/>
            <a:ext cx="5143500" cy="9525"/>
          </a:xfrm>
          <a:prstGeom prst="rect">
            <a:avLst/>
          </a:prstGeom>
          <a:solidFill>
            <a:srgbClr val="A9BBB4"/>
          </a:solidFill>
          <a:ln w="0">
            <a:noFill/>
            <a:prstDash val="solid"/>
          </a:ln>
        </p:spPr>
      </p:sp>
    </p:spTree>
    <p:extLst>
      <p:ext uri="{BB962C8B-B14F-4D97-AF65-F5344CB8AC3E}">
        <p14:creationId xmlns:p14="http://schemas.microsoft.com/office/powerpoint/2010/main" val="1793290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6" name="group-label">
            <a:extLst>
              <a:ext uri="{FF2B5EF4-FFF2-40B4-BE49-F238E27FC236}">
                <a16:creationId xmlns:a16="http://schemas.microsoft.com/office/drawing/2014/main" id="{762ADDB3-41A3-4DDF-BAB2-7A4EF62D3A1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46E7BD5-1B8C-4411-A313-131897DA1223}"/>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FF2B5EF4-FFF2-40B4-BE49-F238E27FC236}">
                <a16:creationId xmlns:a16="http://schemas.microsoft.com/office/drawing/2014/main" id="{FDCAC08A-E99E-417F-992E-D664273DA33B}"/>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44E8D48F-721F-4363-9B90-D496DC64B80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1.7.1</a:t>
            </a:r>
          </a:p>
        </p:txBody>
      </p:sp>
      <p:sp>
        <p:nvSpPr>
          <p:cNvPr id="5" name="slide-title">
            <a:extLst>
              <a:ext uri="{FF2B5EF4-FFF2-40B4-BE49-F238E27FC236}">
                <a16:creationId xmlns:a16="http://schemas.microsoft.com/office/drawing/2014/main" id="{1FC78EC0-78E3-45FE-9429-BE7E46F3956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Quiz answers: correct, explain, improve</a:t>
            </a:r>
          </a:p>
        </p:txBody>
      </p:sp>
      <p:sp>
        <p:nvSpPr>
          <p:cNvPr id="6" name="answer-number-1">
            <a:extLst>
              <a:ext uri="{FF2B5EF4-FFF2-40B4-BE49-F238E27FC236}">
                <a16:creationId xmlns:a16="http://schemas.microsoft.com/office/drawing/2014/main" id="{27D665E8-7AB2-4755-AB81-073A4DB6DE1F}"/>
              </a:ext>
            </a:extLst>
          </p:cNvPr>
          <p:cNvSpPr>
            <a:spLocks noGrp="1"/>
          </p:cNvSpPr>
          <p:nvPr/>
        </p:nvSpPr>
        <p:spPr>
          <a:xfrm>
            <a:off x="714375" y="1714500"/>
            <a:ext cx="476250" cy="476250"/>
          </a:xfrm>
          <a:prstGeom prst="ellipse">
            <a:avLst/>
          </a:prstGeom>
          <a:solidFill>
            <a:srgbClr val="F45B43"/>
          </a:solidFill>
          <a:ln w="0">
            <a:noFill/>
            <a:prstDash val="solid"/>
          </a:ln>
        </p:spPr>
      </p:sp>
      <p:sp>
        <p:nvSpPr>
          <p:cNvPr id="7" name="answer-number-text-1">
            <a:extLst>
              <a:ext uri="{FF2B5EF4-FFF2-40B4-BE49-F238E27FC236}">
                <a16:creationId xmlns:a16="http://schemas.microsoft.com/office/drawing/2014/main" id="{D0714CB3-625C-44AF-8676-2777ED2A98F0}"/>
              </a:ext>
            </a:extLst>
          </p:cNvPr>
          <p:cNvSpPr>
            <a:spLocks noGrp="1"/>
          </p:cNvSpPr>
          <p:nvPr/>
        </p:nvSpPr>
        <p:spPr>
          <a:xfrm>
            <a:off x="714375" y="178117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value-1">
            <a:extLst>
              <a:ext uri="{FF2B5EF4-FFF2-40B4-BE49-F238E27FC236}">
                <a16:creationId xmlns:a16="http://schemas.microsoft.com/office/drawing/2014/main" id="{4046D401-F937-409E-9EAA-E5A1D53AFC9F}"/>
              </a:ext>
            </a:extLst>
          </p:cNvPr>
          <p:cNvSpPr>
            <a:spLocks noGrp="1"/>
          </p:cNvSpPr>
          <p:nvPr/>
        </p:nvSpPr>
        <p:spPr>
          <a:xfrm>
            <a:off x="1476375" y="168592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Answer: total energy</a:t>
            </a:r>
          </a:p>
        </p:txBody>
      </p:sp>
      <p:sp>
        <p:nvSpPr>
          <p:cNvPr id="9" name="answer-reason-1">
            <a:extLst>
              <a:ext uri="{FF2B5EF4-FFF2-40B4-BE49-F238E27FC236}">
                <a16:creationId xmlns:a16="http://schemas.microsoft.com/office/drawing/2014/main" id="{A82545F5-1A54-46D0-AFFB-8330E3F1C9C1}"/>
              </a:ext>
            </a:extLst>
          </p:cNvPr>
          <p:cNvSpPr>
            <a:spLocks noGrp="1"/>
          </p:cNvSpPr>
          <p:nvPr/>
        </p:nvSpPr>
        <p:spPr>
          <a:xfrm>
            <a:off x="5191125" y="169545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Energy cannot be created or destroyed.</a:t>
            </a:r>
          </a:p>
        </p:txBody>
      </p:sp>
      <p:sp>
        <p:nvSpPr>
          <p:cNvPr id="10" name="rule-155-262">
            <a:extLst>
              <a:ext uri="{FF2B5EF4-FFF2-40B4-BE49-F238E27FC236}">
                <a16:creationId xmlns:a16="http://schemas.microsoft.com/office/drawing/2014/main" id="{EF5BEF4E-E1A6-4DEC-B6AC-9C79C9D571DF}"/>
              </a:ext>
            </a:extLst>
          </p:cNvPr>
          <p:cNvSpPr>
            <a:spLocks noGrp="1"/>
          </p:cNvSpPr>
          <p:nvPr/>
        </p:nvSpPr>
        <p:spPr>
          <a:xfrm>
            <a:off x="1476375" y="2495550"/>
            <a:ext cx="9667875" cy="9525"/>
          </a:xfrm>
          <a:prstGeom prst="rect">
            <a:avLst/>
          </a:prstGeom>
          <a:solidFill>
            <a:srgbClr val="47716A"/>
          </a:solidFill>
          <a:ln w="0">
            <a:noFill/>
            <a:prstDash val="solid"/>
          </a:ln>
        </p:spPr>
      </p:sp>
      <p:sp>
        <p:nvSpPr>
          <p:cNvPr id="11" name="answer-number-2">
            <a:extLst>
              <a:ext uri="{FF2B5EF4-FFF2-40B4-BE49-F238E27FC236}">
                <a16:creationId xmlns:a16="http://schemas.microsoft.com/office/drawing/2014/main" id="{8C01DFDA-77AF-42E4-89AC-ECF8A3BA2124}"/>
              </a:ext>
            </a:extLst>
          </p:cNvPr>
          <p:cNvSpPr>
            <a:spLocks noGrp="1"/>
          </p:cNvSpPr>
          <p:nvPr/>
        </p:nvSpPr>
        <p:spPr>
          <a:xfrm>
            <a:off x="714375" y="2695575"/>
            <a:ext cx="476250" cy="476250"/>
          </a:xfrm>
          <a:prstGeom prst="ellipse">
            <a:avLst/>
          </a:prstGeom>
          <a:solidFill>
            <a:srgbClr val="F45B43"/>
          </a:solidFill>
          <a:ln w="0">
            <a:noFill/>
            <a:prstDash val="solid"/>
          </a:ln>
        </p:spPr>
      </p:sp>
      <p:sp>
        <p:nvSpPr>
          <p:cNvPr id="12" name="answer-number-text-2">
            <a:extLst>
              <a:ext uri="{FF2B5EF4-FFF2-40B4-BE49-F238E27FC236}">
                <a16:creationId xmlns:a16="http://schemas.microsoft.com/office/drawing/2014/main" id="{EA99E6A0-FA70-420D-BE48-85B71A73CE2B}"/>
              </a:ext>
            </a:extLst>
          </p:cNvPr>
          <p:cNvSpPr>
            <a:spLocks noGrp="1"/>
          </p:cNvSpPr>
          <p:nvPr/>
        </p:nvSpPr>
        <p:spPr>
          <a:xfrm>
            <a:off x="714375" y="276225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3" name="answer-value-2">
            <a:extLst>
              <a:ext uri="{FF2B5EF4-FFF2-40B4-BE49-F238E27FC236}">
                <a16:creationId xmlns:a16="http://schemas.microsoft.com/office/drawing/2014/main" id="{B525BD93-90C5-4B68-B0D7-A5C46D38C37F}"/>
              </a:ext>
            </a:extLst>
          </p:cNvPr>
          <p:cNvSpPr>
            <a:spLocks noGrp="1"/>
          </p:cNvSpPr>
          <p:nvPr/>
        </p:nvSpPr>
        <p:spPr>
          <a:xfrm>
            <a:off x="1476375" y="266700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SUPPLEMENT · Answer: ×4</a:t>
            </a:r>
          </a:p>
        </p:txBody>
      </p:sp>
      <p:sp>
        <p:nvSpPr>
          <p:cNvPr id="14" name="answer-reason-2">
            <a:extLst>
              <a:ext uri="{FF2B5EF4-FFF2-40B4-BE49-F238E27FC236}">
                <a16:creationId xmlns:a16="http://schemas.microsoft.com/office/drawing/2014/main" id="{DAF268D8-1AE4-4587-A10C-78EC00B454C5}"/>
              </a:ext>
            </a:extLst>
          </p:cNvPr>
          <p:cNvSpPr>
            <a:spLocks noGrp="1"/>
          </p:cNvSpPr>
          <p:nvPr/>
        </p:nvSpPr>
        <p:spPr>
          <a:xfrm>
            <a:off x="5191125" y="267652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Ek depends on v².</a:t>
            </a:r>
          </a:p>
        </p:txBody>
      </p:sp>
      <p:sp>
        <p:nvSpPr>
          <p:cNvPr id="15" name="rule-155-365">
            <a:extLst>
              <a:ext uri="{FF2B5EF4-FFF2-40B4-BE49-F238E27FC236}">
                <a16:creationId xmlns:a16="http://schemas.microsoft.com/office/drawing/2014/main" id="{80F0550F-3E6E-401F-9CB2-815594596319}"/>
              </a:ext>
            </a:extLst>
          </p:cNvPr>
          <p:cNvSpPr>
            <a:spLocks noGrp="1"/>
          </p:cNvSpPr>
          <p:nvPr/>
        </p:nvSpPr>
        <p:spPr>
          <a:xfrm>
            <a:off x="1476375" y="3476625"/>
            <a:ext cx="9667875" cy="9525"/>
          </a:xfrm>
          <a:prstGeom prst="rect">
            <a:avLst/>
          </a:prstGeom>
          <a:solidFill>
            <a:srgbClr val="47716A"/>
          </a:solidFill>
          <a:ln w="0">
            <a:noFill/>
            <a:prstDash val="solid"/>
          </a:ln>
        </p:spPr>
      </p:sp>
      <p:sp>
        <p:nvSpPr>
          <p:cNvPr id="16" name="answer-number-3">
            <a:extLst>
              <a:ext uri="{FF2B5EF4-FFF2-40B4-BE49-F238E27FC236}">
                <a16:creationId xmlns:a16="http://schemas.microsoft.com/office/drawing/2014/main" id="{590D653F-AEDC-4393-BFE6-C36945538CE0}"/>
              </a:ext>
            </a:extLst>
          </p:cNvPr>
          <p:cNvSpPr>
            <a:spLocks noGrp="1"/>
          </p:cNvSpPr>
          <p:nvPr/>
        </p:nvSpPr>
        <p:spPr>
          <a:xfrm>
            <a:off x="714375" y="3676650"/>
            <a:ext cx="476250" cy="476250"/>
          </a:xfrm>
          <a:prstGeom prst="ellipse">
            <a:avLst/>
          </a:prstGeom>
          <a:solidFill>
            <a:srgbClr val="F45B43"/>
          </a:solidFill>
          <a:ln w="0">
            <a:noFill/>
            <a:prstDash val="solid"/>
          </a:ln>
        </p:spPr>
      </p:sp>
      <p:sp>
        <p:nvSpPr>
          <p:cNvPr id="17" name="answer-number-text-3">
            <a:extLst>
              <a:ext uri="{FF2B5EF4-FFF2-40B4-BE49-F238E27FC236}">
                <a16:creationId xmlns:a16="http://schemas.microsoft.com/office/drawing/2014/main" id="{6627DB49-F82F-4F08-9DE8-3E7BA752680B}"/>
              </a:ext>
            </a:extLst>
          </p:cNvPr>
          <p:cNvSpPr>
            <a:spLocks noGrp="1"/>
          </p:cNvSpPr>
          <p:nvPr/>
        </p:nvSpPr>
        <p:spPr>
          <a:xfrm>
            <a:off x="714375" y="3743325"/>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8" name="answer-value-3">
            <a:extLst>
              <a:ext uri="{FF2B5EF4-FFF2-40B4-BE49-F238E27FC236}">
                <a16:creationId xmlns:a16="http://schemas.microsoft.com/office/drawing/2014/main" id="{799637D1-A3B4-49B4-84D9-356738E4DD0D}"/>
              </a:ext>
            </a:extLst>
          </p:cNvPr>
          <p:cNvSpPr>
            <a:spLocks noGrp="1"/>
          </p:cNvSpPr>
          <p:nvPr/>
        </p:nvSpPr>
        <p:spPr>
          <a:xfrm>
            <a:off x="1476375" y="3648075"/>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SUPPLEMENT · Answer: vertical height</a:t>
            </a:r>
          </a:p>
        </p:txBody>
      </p:sp>
      <p:sp>
        <p:nvSpPr>
          <p:cNvPr id="19" name="answer-reason-3">
            <a:extLst>
              <a:ext uri="{FF2B5EF4-FFF2-40B4-BE49-F238E27FC236}">
                <a16:creationId xmlns:a16="http://schemas.microsoft.com/office/drawing/2014/main" id="{D49A8271-FCC1-42BF-84F8-7CE07E6CF937}"/>
              </a:ext>
            </a:extLst>
          </p:cNvPr>
          <p:cNvSpPr>
            <a:spLocks noGrp="1"/>
          </p:cNvSpPr>
          <p:nvPr/>
        </p:nvSpPr>
        <p:spPr>
          <a:xfrm>
            <a:off x="5191125" y="3657600"/>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ΔEp = mgΔh.</a:t>
            </a:r>
          </a:p>
        </p:txBody>
      </p:sp>
      <p:sp>
        <p:nvSpPr>
          <p:cNvPr id="20" name="rule-155-468">
            <a:extLst>
              <a:ext uri="{FF2B5EF4-FFF2-40B4-BE49-F238E27FC236}">
                <a16:creationId xmlns:a16="http://schemas.microsoft.com/office/drawing/2014/main" id="{46D8F368-EA0B-43CB-B32D-2D54796D34E9}"/>
              </a:ext>
            </a:extLst>
          </p:cNvPr>
          <p:cNvSpPr>
            <a:spLocks noGrp="1"/>
          </p:cNvSpPr>
          <p:nvPr/>
        </p:nvSpPr>
        <p:spPr>
          <a:xfrm>
            <a:off x="1476375" y="4457700"/>
            <a:ext cx="9667875" cy="9525"/>
          </a:xfrm>
          <a:prstGeom prst="rect">
            <a:avLst/>
          </a:prstGeom>
          <a:solidFill>
            <a:srgbClr val="47716A"/>
          </a:solidFill>
          <a:ln w="0">
            <a:noFill/>
            <a:prstDash val="solid"/>
          </a:ln>
        </p:spPr>
      </p:sp>
      <p:sp>
        <p:nvSpPr>
          <p:cNvPr id="21" name="answer-number-4">
            <a:extLst>
              <a:ext uri="{FF2B5EF4-FFF2-40B4-BE49-F238E27FC236}">
                <a16:creationId xmlns:a16="http://schemas.microsoft.com/office/drawing/2014/main" id="{B25C5FA9-0EF2-44F9-9189-0C5FA11C1487}"/>
              </a:ext>
            </a:extLst>
          </p:cNvPr>
          <p:cNvSpPr>
            <a:spLocks noGrp="1"/>
          </p:cNvSpPr>
          <p:nvPr/>
        </p:nvSpPr>
        <p:spPr>
          <a:xfrm>
            <a:off x="714375" y="4657725"/>
            <a:ext cx="476250" cy="476250"/>
          </a:xfrm>
          <a:prstGeom prst="ellipse">
            <a:avLst/>
          </a:prstGeom>
          <a:solidFill>
            <a:srgbClr val="F45B43"/>
          </a:solidFill>
          <a:ln w="0">
            <a:noFill/>
            <a:prstDash val="solid"/>
          </a:ln>
        </p:spPr>
      </p:sp>
      <p:sp>
        <p:nvSpPr>
          <p:cNvPr id="22" name="answer-number-text-4">
            <a:extLst>
              <a:ext uri="{FF2B5EF4-FFF2-40B4-BE49-F238E27FC236}">
                <a16:creationId xmlns:a16="http://schemas.microsoft.com/office/drawing/2014/main" id="{FB7A8BF4-9DA4-41B8-B44D-A97571DC79A6}"/>
              </a:ext>
            </a:extLst>
          </p:cNvPr>
          <p:cNvSpPr>
            <a:spLocks noGrp="1"/>
          </p:cNvSpPr>
          <p:nvPr/>
        </p:nvSpPr>
        <p:spPr>
          <a:xfrm>
            <a:off x="714375" y="4724400"/>
            <a:ext cx="47625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3" name="answer-value-4">
            <a:extLst>
              <a:ext uri="{FF2B5EF4-FFF2-40B4-BE49-F238E27FC236}">
                <a16:creationId xmlns:a16="http://schemas.microsoft.com/office/drawing/2014/main" id="{86529D4B-3BA0-474F-97B1-01A596683715}"/>
              </a:ext>
            </a:extLst>
          </p:cNvPr>
          <p:cNvSpPr>
            <a:spLocks noGrp="1"/>
          </p:cNvSpPr>
          <p:nvPr/>
        </p:nvSpPr>
        <p:spPr>
          <a:xfrm>
            <a:off x="1476375" y="4629150"/>
            <a:ext cx="3524250" cy="428625"/>
          </a:xfrm>
          <a:prstGeom prst="rect">
            <a:avLst/>
          </a:prstGeom>
          <a:noFill/>
          <a:ln w="0">
            <a:noFill/>
            <a:prstDash val="solid"/>
          </a:ln>
        </p:spPr>
        <p:txBody>
          <a:bodyPr/>
          <a:lstStyle/>
          <a:p>
            <a:pPr algn="l">
              <a:defRPr sz="1950" b="1" i="0">
                <a:solidFill>
                  <a:srgbClr val="F45B43"/>
                </a:solidFill>
              </a:defRPr>
            </a:pPr>
            <a:r>
              <a:rPr sz="1950" b="1" i="0">
                <a:solidFill>
                  <a:srgbClr val="F45B43"/>
                </a:solidFill>
              </a:rPr>
              <a:t>SUPPLEMENT · Answer: input width</a:t>
            </a:r>
          </a:p>
        </p:txBody>
      </p:sp>
      <p:sp>
        <p:nvSpPr>
          <p:cNvPr id="24" name="answer-reason-4">
            <a:extLst>
              <a:ext uri="{FF2B5EF4-FFF2-40B4-BE49-F238E27FC236}">
                <a16:creationId xmlns:a16="http://schemas.microsoft.com/office/drawing/2014/main" id="{ED780AD2-17CA-4AEB-8812-51AE320868CE}"/>
              </a:ext>
            </a:extLst>
          </p:cNvPr>
          <p:cNvSpPr>
            <a:spLocks noGrp="1"/>
          </p:cNvSpPr>
          <p:nvPr/>
        </p:nvSpPr>
        <p:spPr>
          <a:xfrm>
            <a:off x="5191125" y="4638675"/>
            <a:ext cx="5953125" cy="666750"/>
          </a:xfrm>
          <a:prstGeom prst="rect">
            <a:avLst/>
          </a:prstGeom>
          <a:noFill/>
          <a:ln w="0">
            <a:noFill/>
            <a:prstDash val="solid"/>
          </a:ln>
        </p:spPr>
        <p:txBody>
          <a:bodyPr/>
          <a:lstStyle/>
          <a:p>
            <a:pPr algn="l">
              <a:defRPr sz="1725" b="0" i="0">
                <a:solidFill>
                  <a:srgbClr val="F4F0E2"/>
                </a:solidFill>
              </a:defRPr>
            </a:pPr>
            <a:r>
              <a:rPr sz="1725" b="0" i="0">
                <a:solidFill>
                  <a:srgbClr val="F4F0E2"/>
                </a:solidFill>
              </a:rPr>
              <a:t>The diagram represents conservation.</a:t>
            </a:r>
          </a:p>
        </p:txBody>
      </p:sp>
      <p:sp>
        <p:nvSpPr>
          <p:cNvPr id="25" name="exit-ticket">
            <a:extLst>
              <a:ext uri="{FF2B5EF4-FFF2-40B4-BE49-F238E27FC236}">
                <a16:creationId xmlns:a16="http://schemas.microsoft.com/office/drawing/2014/main" id="{1321EE55-BD2A-4CDF-9FBC-19A8A0D71AE1}"/>
              </a:ext>
            </a:extLst>
          </p:cNvPr>
          <p:cNvSpPr>
            <a:spLocks noGrp="1"/>
          </p:cNvSpPr>
          <p:nvPr/>
        </p:nvSpPr>
        <p:spPr>
          <a:xfrm>
            <a:off x="1047750" y="5743575"/>
            <a:ext cx="10096500" cy="400050"/>
          </a:xfrm>
          <a:prstGeom prst="rect">
            <a:avLst/>
          </a:prstGeom>
          <a:noFill/>
          <a:ln w="0">
            <a:noFill/>
            <a:prstDash val="solid"/>
          </a:ln>
        </p:spPr>
        <p:txBody>
          <a:bodyPr/>
          <a:lstStyle/>
          <a:p>
            <a:pPr algn="ctr">
              <a:defRPr sz="1875" b="1" i="0">
                <a:solidFill>
                  <a:srgbClr val="F45B43"/>
                </a:solidFill>
              </a:defRPr>
            </a:pPr>
            <a:r>
              <a:rPr sz="1875" b="1" i="0">
                <a:solidFill>
                  <a:srgbClr val="F45B43"/>
                </a:solidFill>
              </a:rPr>
              <a:t>Next move: Correct one response, name the governing physics idea, and write one question you can now answer that you could not answer at the start.</a:t>
            </a:r>
          </a:p>
        </p:txBody>
      </p:sp>
    </p:spTree>
    <p:extLst>
      <p:ext uri="{BB962C8B-B14F-4D97-AF65-F5344CB8AC3E}">
        <p14:creationId xmlns:p14="http://schemas.microsoft.com/office/powerpoint/2010/main" val="1290621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7" name="group-label">
            <a:extLst>
              <a:ext uri="{FF2B5EF4-FFF2-40B4-BE49-F238E27FC236}">
                <a16:creationId xmlns:a16="http://schemas.microsoft.com/office/drawing/2014/main" id="{234B35A8-7CFC-48C5-AEC0-0209162ED92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8C054183-8489-4717-BDA1-C060E08B7A6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FF2B5EF4-FFF2-40B4-BE49-F238E27FC236}">
                <a16:creationId xmlns:a16="http://schemas.microsoft.com/office/drawing/2014/main" id="{E8F20C4A-35BD-4B3D-B376-0865C75DB1FD}"/>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98AB7A2C-46FB-4E30-A2A1-F249AE21C782}"/>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1.7.1</a:t>
            </a:r>
          </a:p>
        </p:txBody>
      </p:sp>
      <p:sp>
        <p:nvSpPr>
          <p:cNvPr id="5" name="slide-title">
            <a:extLst>
              <a:ext uri="{FF2B5EF4-FFF2-40B4-BE49-F238E27FC236}">
                <a16:creationId xmlns:a16="http://schemas.microsoft.com/office/drawing/2014/main" id="{68647583-4CAA-456C-8332-ADAF37DA010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Three ideas to wake up</a:t>
            </a:r>
          </a:p>
        </p:txBody>
      </p:sp>
      <p:sp>
        <p:nvSpPr>
          <p:cNvPr id="6" name="retrieval-instruction">
            <a:extLst>
              <a:ext uri="{FF2B5EF4-FFF2-40B4-BE49-F238E27FC236}">
                <a16:creationId xmlns:a16="http://schemas.microsoft.com/office/drawing/2014/main" id="{CDB2561E-C2E8-4D81-B44F-1E2CC4BB4880}"/>
              </a:ext>
            </a:extLst>
          </p:cNvPr>
          <p:cNvSpPr>
            <a:spLocks noGrp="1"/>
          </p:cNvSpPr>
          <p:nvPr/>
        </p:nvSpPr>
        <p:spPr>
          <a:xfrm>
            <a:off x="666750" y="1524000"/>
            <a:ext cx="9906000" cy="419100"/>
          </a:xfrm>
          <a:prstGeom prst="rect">
            <a:avLst/>
          </a:prstGeom>
          <a:noFill/>
          <a:ln w="0">
            <a:noFill/>
            <a:prstDash val="solid"/>
          </a:ln>
        </p:spPr>
        <p:txBody>
          <a:bodyPr/>
          <a:lstStyle/>
          <a:p>
            <a:pPr algn="l">
              <a:defRPr sz="1950" b="0" i="0">
                <a:solidFill>
                  <a:srgbClr val="48635E"/>
                </a:solidFill>
              </a:defRPr>
            </a:pPr>
            <a:r>
              <a:rPr sz="1950" b="0" i="0">
                <a:solidFill>
                  <a:srgbClr val="48635E"/>
                </a:solidFill>
              </a:rPr>
              <a:t>Think alone → compare with a partner → vote with one reason.</a:t>
            </a:r>
          </a:p>
        </p:txBody>
      </p:sp>
      <p:sp>
        <p:nvSpPr>
          <p:cNvPr id="7" name="retrieval-number-1">
            <a:extLst>
              <a:ext uri="{FF2B5EF4-FFF2-40B4-BE49-F238E27FC236}">
                <a16:creationId xmlns:a16="http://schemas.microsoft.com/office/drawing/2014/main" id="{63514356-1E7B-48EE-8F7E-56E614FDF79F}"/>
              </a:ext>
            </a:extLst>
          </p:cNvPr>
          <p:cNvSpPr>
            <a:spLocks noGrp="1"/>
          </p:cNvSpPr>
          <p:nvPr/>
        </p:nvSpPr>
        <p:spPr>
          <a:xfrm>
            <a:off x="723900" y="2209800"/>
            <a:ext cx="495300" cy="495300"/>
          </a:xfrm>
          <a:prstGeom prst="ellipse">
            <a:avLst/>
          </a:prstGeom>
          <a:solidFill>
            <a:srgbClr val="F45B43"/>
          </a:solidFill>
          <a:ln w="0">
            <a:noFill/>
            <a:prstDash val="solid"/>
          </a:ln>
        </p:spPr>
      </p:sp>
      <p:sp>
        <p:nvSpPr>
          <p:cNvPr id="8" name="retrieval-number-text-1">
            <a:extLst>
              <a:ext uri="{FF2B5EF4-FFF2-40B4-BE49-F238E27FC236}">
                <a16:creationId xmlns:a16="http://schemas.microsoft.com/office/drawing/2014/main" id="{D3FDAF5E-9B55-4C8D-8697-E08A3C97CB0A}"/>
              </a:ext>
            </a:extLst>
          </p:cNvPr>
          <p:cNvSpPr>
            <a:spLocks noGrp="1"/>
          </p:cNvSpPr>
          <p:nvPr/>
        </p:nvSpPr>
        <p:spPr>
          <a:xfrm>
            <a:off x="723900" y="22764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9" name="retrieval-question-1">
            <a:extLst>
              <a:ext uri="{FF2B5EF4-FFF2-40B4-BE49-F238E27FC236}">
                <a16:creationId xmlns:a16="http://schemas.microsoft.com/office/drawing/2014/main" id="{FB367BEE-08AC-42F4-B326-40649EE8E321}"/>
              </a:ext>
            </a:extLst>
          </p:cNvPr>
          <p:cNvSpPr>
            <a:spLocks noGrp="1"/>
          </p:cNvSpPr>
          <p:nvPr/>
        </p:nvSpPr>
        <p:spPr>
          <a:xfrm>
            <a:off x="1524000" y="21717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State the conservation principle for energy.</a:t>
            </a:r>
          </a:p>
        </p:txBody>
      </p:sp>
      <p:sp>
        <p:nvSpPr>
          <p:cNvPr id="10" name="retrieval-number-2">
            <a:extLst>
              <a:ext uri="{FF2B5EF4-FFF2-40B4-BE49-F238E27FC236}">
                <a16:creationId xmlns:a16="http://schemas.microsoft.com/office/drawing/2014/main" id="{BD9DBF43-9036-42C6-8596-50AC128C0C94}"/>
              </a:ext>
            </a:extLst>
          </p:cNvPr>
          <p:cNvSpPr>
            <a:spLocks noGrp="1"/>
          </p:cNvSpPr>
          <p:nvPr/>
        </p:nvSpPr>
        <p:spPr>
          <a:xfrm>
            <a:off x="723900" y="3276600"/>
            <a:ext cx="495300" cy="495300"/>
          </a:xfrm>
          <a:prstGeom prst="ellipse">
            <a:avLst/>
          </a:prstGeom>
          <a:solidFill>
            <a:srgbClr val="F45B43"/>
          </a:solidFill>
          <a:ln w="0">
            <a:noFill/>
            <a:prstDash val="solid"/>
          </a:ln>
        </p:spPr>
      </p:sp>
      <p:sp>
        <p:nvSpPr>
          <p:cNvPr id="11" name="retrieval-number-text-2">
            <a:extLst>
              <a:ext uri="{FF2B5EF4-FFF2-40B4-BE49-F238E27FC236}">
                <a16:creationId xmlns:a16="http://schemas.microsoft.com/office/drawing/2014/main" id="{4904564C-9109-47CD-9E01-7EE0E68E49B2}"/>
              </a:ext>
            </a:extLst>
          </p:cNvPr>
          <p:cNvSpPr>
            <a:spLocks noGrp="1"/>
          </p:cNvSpPr>
          <p:nvPr/>
        </p:nvSpPr>
        <p:spPr>
          <a:xfrm>
            <a:off x="723900" y="33432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2" name="retrieval-question-2">
            <a:extLst>
              <a:ext uri="{FF2B5EF4-FFF2-40B4-BE49-F238E27FC236}">
                <a16:creationId xmlns:a16="http://schemas.microsoft.com/office/drawing/2014/main" id="{EAB9A94B-7200-43C9-98C3-7115FC161B01}"/>
              </a:ext>
            </a:extLst>
          </p:cNvPr>
          <p:cNvSpPr>
            <a:spLocks noGrp="1"/>
          </p:cNvSpPr>
          <p:nvPr/>
        </p:nvSpPr>
        <p:spPr>
          <a:xfrm>
            <a:off x="1524000" y="32385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Name two energy stores.</a:t>
            </a:r>
          </a:p>
        </p:txBody>
      </p:sp>
      <p:sp>
        <p:nvSpPr>
          <p:cNvPr id="13" name="retrieval-number-3">
            <a:extLst>
              <a:ext uri="{FF2B5EF4-FFF2-40B4-BE49-F238E27FC236}">
                <a16:creationId xmlns:a16="http://schemas.microsoft.com/office/drawing/2014/main" id="{C5BA65AB-836E-4A58-94ED-137C0831905D}"/>
              </a:ext>
            </a:extLst>
          </p:cNvPr>
          <p:cNvSpPr>
            <a:spLocks noGrp="1"/>
          </p:cNvSpPr>
          <p:nvPr/>
        </p:nvSpPr>
        <p:spPr>
          <a:xfrm>
            <a:off x="723900" y="4343400"/>
            <a:ext cx="495300" cy="495300"/>
          </a:xfrm>
          <a:prstGeom prst="ellipse">
            <a:avLst/>
          </a:prstGeom>
          <a:solidFill>
            <a:srgbClr val="F45B43"/>
          </a:solidFill>
          <a:ln w="0">
            <a:noFill/>
            <a:prstDash val="solid"/>
          </a:ln>
        </p:spPr>
      </p:sp>
      <p:sp>
        <p:nvSpPr>
          <p:cNvPr id="14" name="retrieval-number-text-3">
            <a:extLst>
              <a:ext uri="{FF2B5EF4-FFF2-40B4-BE49-F238E27FC236}">
                <a16:creationId xmlns:a16="http://schemas.microsoft.com/office/drawing/2014/main" id="{4B930982-CDFF-4480-B9F3-9A5EDFCAA6D9}"/>
              </a:ext>
            </a:extLst>
          </p:cNvPr>
          <p:cNvSpPr>
            <a:spLocks noGrp="1"/>
          </p:cNvSpPr>
          <p:nvPr/>
        </p:nvSpPr>
        <p:spPr>
          <a:xfrm>
            <a:off x="723900" y="4410075"/>
            <a:ext cx="495300" cy="333375"/>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5" name="retrieval-question-3">
            <a:extLst>
              <a:ext uri="{FF2B5EF4-FFF2-40B4-BE49-F238E27FC236}">
                <a16:creationId xmlns:a16="http://schemas.microsoft.com/office/drawing/2014/main" id="{7E5E9A24-1706-4F50-849A-FF5277DE8535}"/>
              </a:ext>
            </a:extLst>
          </p:cNvPr>
          <p:cNvSpPr>
            <a:spLocks noGrp="1"/>
          </p:cNvSpPr>
          <p:nvPr/>
        </p:nvSpPr>
        <p:spPr>
          <a:xfrm>
            <a:off x="1524000" y="4305300"/>
            <a:ext cx="9334500" cy="704850"/>
          </a:xfrm>
          <a:prstGeom prst="rect">
            <a:avLst/>
          </a:prstGeom>
          <a:noFill/>
          <a:ln w="0">
            <a:noFill/>
            <a:prstDash val="solid"/>
          </a:ln>
        </p:spPr>
        <p:txBody>
          <a:bodyPr/>
          <a:lstStyle/>
          <a:p>
            <a:pPr algn="l">
              <a:defRPr sz="2250" b="1" i="0">
                <a:solidFill>
                  <a:srgbClr val="0A332E"/>
                </a:solidFill>
              </a:defRPr>
            </a:pPr>
            <a:r>
              <a:rPr sz="2250" b="1" i="0">
                <a:solidFill>
                  <a:srgbClr val="0A332E"/>
                </a:solidFill>
              </a:rPr>
              <a:t>[SUPPLEMENT] What does a Sankey arrow width represent?</a:t>
            </a:r>
          </a:p>
        </p:txBody>
      </p:sp>
      <p:sp>
        <p:nvSpPr>
          <p:cNvPr id="16" name="retrieval-close">
            <a:extLst>
              <a:ext uri="{FF2B5EF4-FFF2-40B4-BE49-F238E27FC236}">
                <a16:creationId xmlns:a16="http://schemas.microsoft.com/office/drawing/2014/main" id="{996FC1D4-C9B7-4E43-81BD-6332CC96BE33}"/>
              </a:ext>
            </a:extLst>
          </p:cNvPr>
          <p:cNvSpPr>
            <a:spLocks noGrp="1"/>
          </p:cNvSpPr>
          <p:nvPr/>
        </p:nvSpPr>
        <p:spPr>
          <a:xfrm>
            <a:off x="666750" y="5600700"/>
            <a:ext cx="10668000" cy="4572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Mini-whiteboard challenge: sketch or calculate one idea you expect to use today.</a:t>
            </a:r>
          </a:p>
        </p:txBody>
      </p:sp>
    </p:spTree>
    <p:extLst>
      <p:ext uri="{BB962C8B-B14F-4D97-AF65-F5344CB8AC3E}">
        <p14:creationId xmlns:p14="http://schemas.microsoft.com/office/powerpoint/2010/main" val="1760832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4" name="group-label">
            <a:extLst>
              <a:ext uri="{FF2B5EF4-FFF2-40B4-BE49-F238E27FC236}">
                <a16:creationId xmlns:a16="http://schemas.microsoft.com/office/drawing/2014/main" id="{92673A0F-A5FD-4246-B2A5-4F894F35081B}"/>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E9061A46-4C70-437A-8289-CDA33B005DAA}"/>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FF2B5EF4-FFF2-40B4-BE49-F238E27FC236}">
                <a16:creationId xmlns:a16="http://schemas.microsoft.com/office/drawing/2014/main" id="{D7693135-3A8B-46DE-A85F-AAD121CAF16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5F3B61F-837F-4312-B7F3-C6A94FA016B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1.7.1</a:t>
            </a:r>
          </a:p>
        </p:txBody>
      </p:sp>
      <p:sp>
        <p:nvSpPr>
          <p:cNvPr id="5" name="slide-title">
            <a:extLst>
              <a:ext uri="{FF2B5EF4-FFF2-40B4-BE49-F238E27FC236}">
                <a16:creationId xmlns:a16="http://schemas.microsoft.com/office/drawing/2014/main" id="{F0E53E36-2D6E-4720-8B67-91B571DB6B25}"/>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Conservation accounts for every joule</a:t>
            </a:r>
          </a:p>
        </p:txBody>
      </p:sp>
      <p:sp>
        <p:nvSpPr>
          <p:cNvPr id="6" name="core-index-1">
            <a:extLst>
              <a:ext uri="{FF2B5EF4-FFF2-40B4-BE49-F238E27FC236}">
                <a16:creationId xmlns:a16="http://schemas.microsoft.com/office/drawing/2014/main" id="{7F9E6CD7-3A41-4A9F-809C-9F6FFF43335C}"/>
              </a:ext>
            </a:extLst>
          </p:cNvPr>
          <p:cNvSpPr>
            <a:spLocks noGrp="1"/>
          </p:cNvSpPr>
          <p:nvPr/>
        </p:nvSpPr>
        <p:spPr>
          <a:xfrm>
            <a:off x="685800" y="18097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01</a:t>
            </a:r>
          </a:p>
        </p:txBody>
      </p:sp>
      <p:sp>
        <p:nvSpPr>
          <p:cNvPr id="7" name="core-point-1">
            <a:extLst>
              <a:ext uri="{FF2B5EF4-FFF2-40B4-BE49-F238E27FC236}">
                <a16:creationId xmlns:a16="http://schemas.microsoft.com/office/drawing/2014/main" id="{0423EB39-9EAB-4982-A9EE-936598340614}"/>
              </a:ext>
            </a:extLst>
          </p:cNvPr>
          <p:cNvSpPr>
            <a:spLocks noGrp="1"/>
          </p:cNvSpPr>
          <p:nvPr/>
        </p:nvSpPr>
        <p:spPr>
          <a:xfrm>
            <a:off x="1257300" y="17811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Energy moves between stores through transfers.</a:t>
            </a:r>
          </a:p>
        </p:txBody>
      </p:sp>
      <p:sp>
        <p:nvSpPr>
          <p:cNvPr id="8" name="core-index-2">
            <a:extLst>
              <a:ext uri="{FF2B5EF4-FFF2-40B4-BE49-F238E27FC236}">
                <a16:creationId xmlns:a16="http://schemas.microsoft.com/office/drawing/2014/main" id="{85688876-4921-4D1C-868F-06175C67D7E3}"/>
              </a:ext>
            </a:extLst>
          </p:cNvPr>
          <p:cNvSpPr>
            <a:spLocks noGrp="1"/>
          </p:cNvSpPr>
          <p:nvPr/>
        </p:nvSpPr>
        <p:spPr>
          <a:xfrm>
            <a:off x="685800" y="25908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02</a:t>
            </a:r>
          </a:p>
        </p:txBody>
      </p:sp>
      <p:sp>
        <p:nvSpPr>
          <p:cNvPr id="9" name="core-point-2">
            <a:extLst>
              <a:ext uri="{FF2B5EF4-FFF2-40B4-BE49-F238E27FC236}">
                <a16:creationId xmlns:a16="http://schemas.microsoft.com/office/drawing/2014/main" id="{B17477C8-4E9A-4E57-946F-65BA2E22A80E}"/>
              </a:ext>
            </a:extLst>
          </p:cNvPr>
          <p:cNvSpPr>
            <a:spLocks noGrp="1"/>
          </p:cNvSpPr>
          <p:nvPr/>
        </p:nvSpPr>
        <p:spPr>
          <a:xfrm>
            <a:off x="1257300" y="25622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Core: Dissipated energy is spread to the surroundings, not destroyed.</a:t>
            </a:r>
          </a:p>
        </p:txBody>
      </p:sp>
      <p:sp>
        <p:nvSpPr>
          <p:cNvPr id="10" name="core-index-3">
            <a:extLst>
              <a:ext uri="{FF2B5EF4-FFF2-40B4-BE49-F238E27FC236}">
                <a16:creationId xmlns:a16="http://schemas.microsoft.com/office/drawing/2014/main" id="{BEEDA72D-90DD-4E12-80EB-243A18621966}"/>
              </a:ext>
            </a:extLst>
          </p:cNvPr>
          <p:cNvSpPr>
            <a:spLocks noGrp="1"/>
          </p:cNvSpPr>
          <p:nvPr/>
        </p:nvSpPr>
        <p:spPr>
          <a:xfrm>
            <a:off x="685800" y="33718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03</a:t>
            </a:r>
          </a:p>
        </p:txBody>
      </p:sp>
      <p:sp>
        <p:nvSpPr>
          <p:cNvPr id="11" name="core-point-3">
            <a:extLst>
              <a:ext uri="{FF2B5EF4-FFF2-40B4-BE49-F238E27FC236}">
                <a16:creationId xmlns:a16="http://schemas.microsoft.com/office/drawing/2014/main" id="{53EC5394-7BDD-4DCE-8FAB-68EDC0F04DE6}"/>
              </a:ext>
            </a:extLst>
          </p:cNvPr>
          <p:cNvSpPr>
            <a:spLocks noGrp="1"/>
          </p:cNvSpPr>
          <p:nvPr/>
        </p:nvSpPr>
        <p:spPr>
          <a:xfrm>
            <a:off x="1257300" y="33432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Sankey widths must balance input and outputs.</a:t>
            </a:r>
          </a:p>
        </p:txBody>
      </p:sp>
      <p:sp>
        <p:nvSpPr>
          <p:cNvPr id="12" name="core-index-4">
            <a:extLst>
              <a:ext uri="{FF2B5EF4-FFF2-40B4-BE49-F238E27FC236}">
                <a16:creationId xmlns:a16="http://schemas.microsoft.com/office/drawing/2014/main" id="{81411CCC-FA1A-40D8-8065-000B7CC5EDFB}"/>
              </a:ext>
            </a:extLst>
          </p:cNvPr>
          <p:cNvSpPr>
            <a:spLocks noGrp="1"/>
          </p:cNvSpPr>
          <p:nvPr/>
        </p:nvSpPr>
        <p:spPr>
          <a:xfrm>
            <a:off x="685800" y="415290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04</a:t>
            </a:r>
          </a:p>
        </p:txBody>
      </p:sp>
      <p:sp>
        <p:nvSpPr>
          <p:cNvPr id="13" name="core-point-4">
            <a:extLst>
              <a:ext uri="{FF2B5EF4-FFF2-40B4-BE49-F238E27FC236}">
                <a16:creationId xmlns:a16="http://schemas.microsoft.com/office/drawing/2014/main" id="{9F192853-0E89-445B-B8A0-4F311D78061F}"/>
              </a:ext>
            </a:extLst>
          </p:cNvPr>
          <p:cNvSpPr>
            <a:spLocks noGrp="1"/>
          </p:cNvSpPr>
          <p:nvPr/>
        </p:nvSpPr>
        <p:spPr>
          <a:xfrm>
            <a:off x="1257300" y="412432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Kinetic energy depends on speed squared.</a:t>
            </a:r>
          </a:p>
        </p:txBody>
      </p:sp>
      <p:sp>
        <p:nvSpPr>
          <p:cNvPr id="14" name="core-index-5">
            <a:extLst>
              <a:ext uri="{FF2B5EF4-FFF2-40B4-BE49-F238E27FC236}">
                <a16:creationId xmlns:a16="http://schemas.microsoft.com/office/drawing/2014/main" id="{4C1008F8-781C-4DCC-B5AE-918146062CCB}"/>
              </a:ext>
            </a:extLst>
          </p:cNvPr>
          <p:cNvSpPr>
            <a:spLocks noGrp="1"/>
          </p:cNvSpPr>
          <p:nvPr/>
        </p:nvSpPr>
        <p:spPr>
          <a:xfrm>
            <a:off x="685800" y="4933950"/>
            <a:ext cx="457200" cy="3048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05</a:t>
            </a:r>
          </a:p>
        </p:txBody>
      </p:sp>
      <p:sp>
        <p:nvSpPr>
          <p:cNvPr id="15" name="core-point-5">
            <a:extLst>
              <a:ext uri="{FF2B5EF4-FFF2-40B4-BE49-F238E27FC236}">
                <a16:creationId xmlns:a16="http://schemas.microsoft.com/office/drawing/2014/main" id="{30CA165D-9917-4D80-A611-BDBD92331555}"/>
              </a:ext>
            </a:extLst>
          </p:cNvPr>
          <p:cNvSpPr>
            <a:spLocks noGrp="1"/>
          </p:cNvSpPr>
          <p:nvPr/>
        </p:nvSpPr>
        <p:spPr>
          <a:xfrm>
            <a:off x="1257300" y="4905375"/>
            <a:ext cx="6238875" cy="6667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Supplement: Gravitational potential change depends on vertical height change.</a:t>
            </a:r>
          </a:p>
        </p:txBody>
      </p:sp>
      <p:sp>
        <p:nvSpPr>
          <p:cNvPr id="16" name="equation-panel">
            <a:extLst>
              <a:ext uri="{FF2B5EF4-FFF2-40B4-BE49-F238E27FC236}">
                <a16:creationId xmlns:a16="http://schemas.microsoft.com/office/drawing/2014/main" id="{5D212726-3ABE-4311-B078-2215795D1FEE}"/>
              </a:ext>
            </a:extLst>
          </p:cNvPr>
          <p:cNvSpPr>
            <a:spLocks noGrp="1"/>
          </p:cNvSpPr>
          <p:nvPr/>
        </p:nvSpPr>
        <p:spPr>
          <a:xfrm>
            <a:off x="7858125" y="1809750"/>
            <a:ext cx="3667125" cy="2952750"/>
          </a:xfrm>
          <a:prstGeom prst="roundRect">
            <a:avLst>
              <a:gd name="adj" fmla="val 3871"/>
            </a:avLst>
          </a:prstGeom>
          <a:solidFill>
            <a:srgbClr val="0B342E"/>
          </a:solidFill>
          <a:ln w="0">
            <a:noFill/>
            <a:prstDash val="solid"/>
          </a:ln>
        </p:spPr>
      </p:sp>
      <p:sp>
        <p:nvSpPr>
          <p:cNvPr id="17" name="equation-label">
            <a:extLst>
              <a:ext uri="{FF2B5EF4-FFF2-40B4-BE49-F238E27FC236}">
                <a16:creationId xmlns:a16="http://schemas.microsoft.com/office/drawing/2014/main" id="{869BC986-6014-49AB-8CB6-10A45501FBE3}"/>
              </a:ext>
            </a:extLst>
          </p:cNvPr>
          <p:cNvSpPr>
            <a:spLocks noGrp="1"/>
          </p:cNvSpPr>
          <p:nvPr/>
        </p:nvSpPr>
        <p:spPr>
          <a:xfrm>
            <a:off x="8143875" y="2095500"/>
            <a:ext cx="3095625"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EQUATIONS TO OWN</a:t>
            </a:r>
          </a:p>
        </p:txBody>
      </p:sp>
      <p:sp>
        <p:nvSpPr>
          <p:cNvPr id="18" name="equation-expression-1">
            <a:extLst>
              <a:ext uri="{FF2B5EF4-FFF2-40B4-BE49-F238E27FC236}">
                <a16:creationId xmlns:a16="http://schemas.microsoft.com/office/drawing/2014/main" id="{6646736C-37DD-4E20-988C-B42AE38B6BD7}"/>
              </a:ext>
            </a:extLst>
          </p:cNvPr>
          <p:cNvSpPr>
            <a:spLocks noGrp="1"/>
          </p:cNvSpPr>
          <p:nvPr/>
        </p:nvSpPr>
        <p:spPr>
          <a:xfrm>
            <a:off x="8143875" y="2552700"/>
            <a:ext cx="3095625" cy="6858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CORE · total energy before = total energy after</a:t>
            </a:r>
          </a:p>
        </p:txBody>
      </p:sp>
      <p:sp>
        <p:nvSpPr>
          <p:cNvPr id="19" name="equation-units-1">
            <a:extLst>
              <a:ext uri="{FF2B5EF4-FFF2-40B4-BE49-F238E27FC236}">
                <a16:creationId xmlns:a16="http://schemas.microsoft.com/office/drawing/2014/main" id="{37D70F1D-99EC-47D7-A9E1-1DAF4B34ACCA}"/>
              </a:ext>
            </a:extLst>
          </p:cNvPr>
          <p:cNvSpPr>
            <a:spLocks noGrp="1"/>
          </p:cNvSpPr>
          <p:nvPr/>
        </p:nvSpPr>
        <p:spPr>
          <a:xfrm>
            <a:off x="8143875" y="32766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J</a:t>
            </a:r>
          </a:p>
        </p:txBody>
      </p:sp>
      <p:sp>
        <p:nvSpPr>
          <p:cNvPr id="20" name="equation-expression-2">
            <a:extLst>
              <a:ext uri="{FF2B5EF4-FFF2-40B4-BE49-F238E27FC236}">
                <a16:creationId xmlns:a16="http://schemas.microsoft.com/office/drawing/2014/main" id="{33322F70-A546-45CB-A82B-91FB81CAFF00}"/>
              </a:ext>
            </a:extLst>
          </p:cNvPr>
          <p:cNvSpPr>
            <a:spLocks noGrp="1"/>
          </p:cNvSpPr>
          <p:nvPr/>
        </p:nvSpPr>
        <p:spPr>
          <a:xfrm>
            <a:off x="8143875" y="3714750"/>
            <a:ext cx="3095625" cy="5143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SUPPLEMENT · Ek = ½mv²</a:t>
            </a:r>
          </a:p>
        </p:txBody>
      </p:sp>
      <p:sp>
        <p:nvSpPr>
          <p:cNvPr id="21" name="equation-units-2">
            <a:extLst>
              <a:ext uri="{FF2B5EF4-FFF2-40B4-BE49-F238E27FC236}">
                <a16:creationId xmlns:a16="http://schemas.microsoft.com/office/drawing/2014/main" id="{3DE897B5-021D-4256-9138-CD9DC1029F25}"/>
              </a:ext>
            </a:extLst>
          </p:cNvPr>
          <p:cNvSpPr>
            <a:spLocks noGrp="1"/>
          </p:cNvSpPr>
          <p:nvPr/>
        </p:nvSpPr>
        <p:spPr>
          <a:xfrm>
            <a:off x="8143875" y="4267200"/>
            <a:ext cx="3095625" cy="3619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Units: Ek in J, m in kg, v in m/s</a:t>
            </a:r>
          </a:p>
        </p:txBody>
      </p:sp>
      <p:sp>
        <p:nvSpPr>
          <p:cNvPr id="22" name="vocabulary-label">
            <a:extLst>
              <a:ext uri="{FF2B5EF4-FFF2-40B4-BE49-F238E27FC236}">
                <a16:creationId xmlns:a16="http://schemas.microsoft.com/office/drawing/2014/main" id="{AFEE268B-66C8-4716-87B1-6B46D0CB3C71}"/>
              </a:ext>
            </a:extLst>
          </p:cNvPr>
          <p:cNvSpPr>
            <a:spLocks noGrp="1"/>
          </p:cNvSpPr>
          <p:nvPr/>
        </p:nvSpPr>
        <p:spPr>
          <a:xfrm>
            <a:off x="7858125" y="4895850"/>
            <a:ext cx="3667125"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SAY IT PRECISELY</a:t>
            </a:r>
          </a:p>
        </p:txBody>
      </p:sp>
      <p:sp>
        <p:nvSpPr>
          <p:cNvPr id="23" name="vocabulary">
            <a:extLst>
              <a:ext uri="{FF2B5EF4-FFF2-40B4-BE49-F238E27FC236}">
                <a16:creationId xmlns:a16="http://schemas.microsoft.com/office/drawing/2014/main" id="{35EF2918-97B8-4DFB-B40E-E0228FFCEA42}"/>
              </a:ext>
            </a:extLst>
          </p:cNvPr>
          <p:cNvSpPr>
            <a:spLocks noGrp="1"/>
          </p:cNvSpPr>
          <p:nvPr/>
        </p:nvSpPr>
        <p:spPr>
          <a:xfrm>
            <a:off x="7858125" y="5257800"/>
            <a:ext cx="3667125" cy="904875"/>
          </a:xfrm>
          <a:prstGeom prst="rect">
            <a:avLst/>
          </a:prstGeom>
          <a:noFill/>
          <a:ln w="0">
            <a:noFill/>
            <a:prstDash val="solid"/>
          </a:ln>
        </p:spPr>
        <p:txBody>
          <a:bodyPr/>
          <a:lstStyle/>
          <a:p>
            <a:pPr algn="l">
              <a:defRPr sz="1800" b="1" i="0">
                <a:solidFill>
                  <a:srgbClr val="0A332E"/>
                </a:solidFill>
              </a:defRPr>
            </a:pPr>
            <a:r>
              <a:rPr sz="1800" b="1" i="0">
                <a:solidFill>
                  <a:srgbClr val="0A332E"/>
                </a:solidFill>
              </a:rPr>
              <a:t>store · transfer · conservation · useful · dissipated · Sankey diagram</a:t>
            </a:r>
          </a:p>
        </p:txBody>
      </p:sp>
    </p:spTree>
    <p:extLst>
      <p:ext uri="{BB962C8B-B14F-4D97-AF65-F5344CB8AC3E}">
        <p14:creationId xmlns:p14="http://schemas.microsoft.com/office/powerpoint/2010/main" val="2013528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433AA-BBDA-ECF8-1C61-AE36D1E71815}"/>
            </a:ext>
          </a:extLst>
        </p:cNvPr>
        <p:cNvGrpSpPr/>
        <p:nvPr/>
      </p:nvGrpSpPr>
      <p:grpSpPr>
        <a:xfrm>
          <a:off x="0" y="0"/>
          <a:ext cx="0" cy="0"/>
          <a:chOff x="0" y="0"/>
          <a:chExt cx="0" cy="0"/>
        </a:xfrm>
      </p:grpSpPr>
      <p:sp>
        <p:nvSpPr>
          <p:cNvPr id="24" name="group-label">
            <a:extLst>
              <a:ext uri="{FF2B5EF4-FFF2-40B4-BE49-F238E27FC236}">
                <a16:creationId xmlns:a16="http://schemas.microsoft.com/office/drawing/2014/main" id="{F738EC2F-23A9-6FD5-5478-82DF12FBE6B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FAAE15C3-7580-7377-2473-3C83EFB0000F}"/>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CADB62C1-C3B7-A2F7-5F3B-4F2EE7517E3B}"/>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EF1FBF9F-7BEF-2C8B-3157-E043FC14681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1.7.1</a:t>
            </a:r>
          </a:p>
        </p:txBody>
      </p:sp>
      <p:sp>
        <p:nvSpPr>
          <p:cNvPr id="5" name="slide-title">
            <a:extLst>
              <a:ext uri="{FF2B5EF4-FFF2-40B4-BE49-F238E27FC236}">
                <a16:creationId xmlns:a16="http://schemas.microsoft.com/office/drawing/2014/main" id="{F9322213-7E63-40E2-982E-F88E07C996E8}"/>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lang="en-US" sz="3600" b="1" i="0">
                <a:solidFill>
                  <a:srgbClr val="0A332E"/>
                </a:solidFill>
              </a:rPr>
              <a:t>In one sentence: energy</a:t>
            </a:r>
            <a:endParaRPr sz="3600" b="1" i="0">
              <a:solidFill>
                <a:srgbClr val="0A332E"/>
              </a:solidFill>
            </a:endParaRPr>
          </a:p>
        </p:txBody>
      </p:sp>
      <p:sp>
        <p:nvSpPr>
          <p:cNvPr id="25" name="simple-definition-label">
            <a:extLst>
              <a:ext uri="{FF2B5EF4-FFF2-40B4-BE49-F238E27FC236}">
                <a16:creationId xmlns:a16="http://schemas.microsoft.com/office/drawing/2014/main" id="{696E8AE7-D817-100B-E4C4-93AC9465D399}"/>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6" name="simple-definition">
            <a:extLst>
              <a:ext uri="{FF2B5EF4-FFF2-40B4-BE49-F238E27FC236}">
                <a16:creationId xmlns:a16="http://schemas.microsoft.com/office/drawing/2014/main" id="{4EC1738E-3BCF-0E5A-D9F4-E587FCADD7E9}"/>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Energy is the quantity, measured in joules, that a system must have in order to make anything happen. It is never created or destroyed — only moved between stores and spread out — which is why the joules always add up.</a:t>
            </a:r>
          </a:p>
        </p:txBody>
      </p:sp>
      <p:sp>
        <p:nvSpPr>
          <p:cNvPr id="27" name="Rectangle 26">
            <a:extLst>
              <a:ext uri="{FF2B5EF4-FFF2-40B4-BE49-F238E27FC236}">
                <a16:creationId xmlns:a16="http://schemas.microsoft.com/office/drawing/2014/main" id="{0BDCCE5C-B672-2EB9-915C-877CA56D69CC}"/>
              </a:ext>
            </a:extLst>
          </p:cNvPr>
          <p:cNvSpPr/>
          <p:nvPr/>
        </p:nvSpPr>
        <p:spPr>
          <a:xfrm>
            <a:off x="1143000" y="4095045"/>
            <a:ext cx="2413000" cy="1458148"/>
          </a:xfrm>
          <a:prstGeom prst="rect">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input 500 J</a:t>
            </a:r>
          </a:p>
        </p:txBody>
      </p:sp>
      <p:cxnSp>
        <p:nvCxnSpPr>
          <p:cNvPr id="28" name="Straight Connector 27">
            <a:extLst>
              <a:ext uri="{FF2B5EF4-FFF2-40B4-BE49-F238E27FC236}">
                <a16:creationId xmlns:a16="http://schemas.microsoft.com/office/drawing/2014/main" id="{AEE4A576-2F9F-6A41-2295-B13E47B5F387}"/>
              </a:ext>
            </a:extLst>
          </p:cNvPr>
          <p:cNvCxnSpPr/>
          <p:nvPr/>
        </p:nvCxnSpPr>
        <p:spPr>
          <a:xfrm>
            <a:off x="3632200" y="4532489"/>
            <a:ext cx="1371600" cy="0"/>
          </a:xfrm>
          <a:prstGeom prst="line">
            <a:avLst/>
          </a:prstGeom>
          <a:ln w="25400">
            <a:solidFill>
              <a:srgbClr val="102E29"/>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68F0C81-5A24-4041-4376-AA4C465E0A5A}"/>
              </a:ext>
            </a:extLst>
          </p:cNvPr>
          <p:cNvCxnSpPr/>
          <p:nvPr/>
        </p:nvCxnSpPr>
        <p:spPr>
          <a:xfrm>
            <a:off x="3632200" y="5115748"/>
            <a:ext cx="1371600" cy="204141"/>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E56E51D2-7233-B481-2ADB-192BF2ACB616}"/>
              </a:ext>
            </a:extLst>
          </p:cNvPr>
          <p:cNvSpPr/>
          <p:nvPr/>
        </p:nvSpPr>
        <p:spPr>
          <a:xfrm>
            <a:off x="5080000" y="4095045"/>
            <a:ext cx="2413000" cy="933214"/>
          </a:xfrm>
          <a:prstGeom prst="rect">
            <a:avLst/>
          </a:prstGeom>
          <a:solidFill>
            <a:srgbClr val="EF5C3E"/>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useful 320 J</a:t>
            </a:r>
          </a:p>
        </p:txBody>
      </p:sp>
      <p:sp>
        <p:nvSpPr>
          <p:cNvPr id="31" name="Rectangle 30">
            <a:extLst>
              <a:ext uri="{FF2B5EF4-FFF2-40B4-BE49-F238E27FC236}">
                <a16:creationId xmlns:a16="http://schemas.microsoft.com/office/drawing/2014/main" id="{A372447E-247B-ACD8-F11F-7C785A90B60D}"/>
              </a:ext>
            </a:extLst>
          </p:cNvPr>
          <p:cNvSpPr/>
          <p:nvPr/>
        </p:nvSpPr>
        <p:spPr>
          <a:xfrm>
            <a:off x="5080000" y="5115748"/>
            <a:ext cx="2413000" cy="437445"/>
          </a:xfrm>
          <a:prstGeom prst="rect">
            <a:avLst/>
          </a:prstGeom>
          <a:solidFill>
            <a:srgbClr val="6B7F7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a:solidFill>
                  <a:srgbClr val="F3EFDF"/>
                </a:solidFill>
              </a:rPr>
              <a:t>thermal 150 J</a:t>
            </a:r>
          </a:p>
        </p:txBody>
      </p:sp>
      <p:sp>
        <p:nvSpPr>
          <p:cNvPr id="32" name="Rectangle 31">
            <a:extLst>
              <a:ext uri="{FF2B5EF4-FFF2-40B4-BE49-F238E27FC236}">
                <a16:creationId xmlns:a16="http://schemas.microsoft.com/office/drawing/2014/main" id="{FD7898BA-8264-A472-2FE1-5B1028D7470C}"/>
              </a:ext>
            </a:extLst>
          </p:cNvPr>
          <p:cNvSpPr/>
          <p:nvPr/>
        </p:nvSpPr>
        <p:spPr>
          <a:xfrm>
            <a:off x="5080000" y="5640682"/>
            <a:ext cx="2413000" cy="87489"/>
          </a:xfrm>
          <a:prstGeom prst="rect">
            <a:avLst/>
          </a:prstGeom>
          <a:solidFill>
            <a:srgbClr val="6B7F7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644D2A5C-BE68-F902-912B-F5629E444150}"/>
              </a:ext>
            </a:extLst>
          </p:cNvPr>
          <p:cNvSpPr txBox="1"/>
          <p:nvPr/>
        </p:nvSpPr>
        <p:spPr>
          <a:xfrm>
            <a:off x="7620000" y="5524029"/>
            <a:ext cx="2032000" cy="276999"/>
          </a:xfrm>
          <a:prstGeom prst="rect">
            <a:avLst/>
          </a:prstGeom>
          <a:noFill/>
        </p:spPr>
        <p:txBody>
          <a:bodyPr vert="horz" wrap="square" lIns="0" tIns="0" bIns="0" rtlCol="0">
            <a:noAutofit/>
          </a:bodyPr>
          <a:lstStyle/>
          <a:p>
            <a:r>
              <a:rPr lang="en-US" sz="1600">
                <a:solidFill>
                  <a:srgbClr val="6B7F79"/>
                </a:solidFill>
              </a:rPr>
              <a:t>sound 30 J</a:t>
            </a:r>
          </a:p>
        </p:txBody>
      </p:sp>
      <p:sp>
        <p:nvSpPr>
          <p:cNvPr id="34" name="TextBox 33">
            <a:extLst>
              <a:ext uri="{FF2B5EF4-FFF2-40B4-BE49-F238E27FC236}">
                <a16:creationId xmlns:a16="http://schemas.microsoft.com/office/drawing/2014/main" id="{BA699495-1874-ECF5-429F-E1E6490CA235}"/>
              </a:ext>
            </a:extLst>
          </p:cNvPr>
          <p:cNvSpPr txBox="1"/>
          <p:nvPr/>
        </p:nvSpPr>
        <p:spPr>
          <a:xfrm>
            <a:off x="7874000" y="4240859"/>
            <a:ext cx="3429000" cy="276999"/>
          </a:xfrm>
          <a:prstGeom prst="rect">
            <a:avLst/>
          </a:prstGeom>
          <a:noFill/>
        </p:spPr>
        <p:txBody>
          <a:bodyPr vert="horz" wrap="square" lIns="0" tIns="0" bIns="0" rtlCol="0">
            <a:noAutofit/>
          </a:bodyPr>
          <a:lstStyle/>
          <a:p>
            <a:r>
              <a:rPr lang="pl-PL" sz="1600" b="1">
                <a:solidFill>
                  <a:srgbClr val="102E29"/>
                </a:solidFill>
              </a:rPr>
              <a:t>320 + 150 + 30 = 500 J</a:t>
            </a:r>
            <a:endParaRPr lang="en-US" sz="1600" b="1">
              <a:solidFill>
                <a:srgbClr val="102E29"/>
              </a:solidFill>
            </a:endParaRPr>
          </a:p>
        </p:txBody>
      </p:sp>
      <p:sp>
        <p:nvSpPr>
          <p:cNvPr id="35" name="TextBox 34">
            <a:extLst>
              <a:ext uri="{FF2B5EF4-FFF2-40B4-BE49-F238E27FC236}">
                <a16:creationId xmlns:a16="http://schemas.microsoft.com/office/drawing/2014/main" id="{52817A70-2BA1-261D-7E82-B4D1033A9BA4}"/>
              </a:ext>
            </a:extLst>
          </p:cNvPr>
          <p:cNvSpPr txBox="1"/>
          <p:nvPr/>
        </p:nvSpPr>
        <p:spPr>
          <a:xfrm>
            <a:off x="1143000" y="5699008"/>
            <a:ext cx="3810000" cy="276999"/>
          </a:xfrm>
          <a:prstGeom prst="rect">
            <a:avLst/>
          </a:prstGeom>
          <a:noFill/>
        </p:spPr>
        <p:txBody>
          <a:bodyPr vert="horz" wrap="square" lIns="0" tIns="0" bIns="0" rtlCol="0">
            <a:noAutofit/>
          </a:bodyPr>
          <a:lstStyle/>
          <a:p>
            <a:r>
              <a:rPr lang="en-US" sz="1600">
                <a:solidFill>
                  <a:srgbClr val="6B7F79"/>
                </a:solidFill>
              </a:rPr>
              <a:t>bar heights drawn to scale</a:t>
            </a:r>
          </a:p>
        </p:txBody>
      </p:sp>
      <p:sp>
        <p:nvSpPr>
          <p:cNvPr id="36" name="diagram-caption">
            <a:extLst>
              <a:ext uri="{FF2B5EF4-FFF2-40B4-BE49-F238E27FC236}">
                <a16:creationId xmlns:a16="http://schemas.microsoft.com/office/drawing/2014/main" id="{3C7E7E20-C54B-D15E-03EE-C54FE39864FC}"/>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Add the three output bars and you get the input bar back: nothing is lost, some is simply no longer useful.</a:t>
            </a:r>
          </a:p>
        </p:txBody>
      </p:sp>
    </p:spTree>
    <p:extLst>
      <p:ext uri="{BB962C8B-B14F-4D97-AF65-F5344CB8AC3E}">
        <p14:creationId xmlns:p14="http://schemas.microsoft.com/office/powerpoint/2010/main" val="4286098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2" name="group-label">
            <a:extLst>
              <a:ext uri="{FF2B5EF4-FFF2-40B4-BE49-F238E27FC236}">
                <a16:creationId xmlns:a16="http://schemas.microsoft.com/office/drawing/2014/main" id="{45DA8D14-8486-4E5E-8A9F-2F2C5CE6C2D7}"/>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CDC1115D-DB4B-4984-A812-A300D6D0761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FF2B5EF4-FFF2-40B4-BE49-F238E27FC236}">
                <a16:creationId xmlns:a16="http://schemas.microsoft.com/office/drawing/2014/main" id="{510B7E41-3ED2-4436-90B3-87EF51106135}"/>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BCA14B57-7801-4854-9CE1-6624A21AE7D5}"/>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1.7.1</a:t>
            </a:r>
          </a:p>
        </p:txBody>
      </p:sp>
      <p:sp>
        <p:nvSpPr>
          <p:cNvPr id="5" name="slide-title">
            <a:extLst>
              <a:ext uri="{FF2B5EF4-FFF2-40B4-BE49-F238E27FC236}">
                <a16:creationId xmlns:a16="http://schemas.microsoft.com/office/drawing/2014/main" id="{5556C377-4DC9-430B-AF44-F040CCC63D39}"/>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A 500 J device must account for all 500 J</a:t>
            </a:r>
          </a:p>
        </p:txBody>
      </p:sp>
      <p:sp>
        <p:nvSpPr>
          <p:cNvPr id="6" name="graph-mode">
            <a:extLst>
              <a:ext uri="{FF2B5EF4-FFF2-40B4-BE49-F238E27FC236}">
                <a16:creationId xmlns:a16="http://schemas.microsoft.com/office/drawing/2014/main" id="{23F0BB91-FBA1-47EE-82F2-AAABE63C0DC5}"/>
              </a:ext>
            </a:extLst>
          </p:cNvPr>
          <p:cNvSpPr>
            <a:spLocks noGrp="1"/>
          </p:cNvSpPr>
          <p:nvPr/>
        </p:nvSpPr>
        <p:spPr>
          <a:xfrm>
            <a:off x="666750" y="1657350"/>
            <a:ext cx="3429000" cy="53340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INTERACTIVE GRAPH · PREDICT → EDIT → EXPLAIN</a:t>
            </a:r>
          </a:p>
        </p:txBody>
      </p:sp>
      <p:sp>
        <p:nvSpPr>
          <p:cNvPr id="7" name="graph-prompt">
            <a:extLst>
              <a:ext uri="{FF2B5EF4-FFF2-40B4-BE49-F238E27FC236}">
                <a16:creationId xmlns:a16="http://schemas.microsoft.com/office/drawing/2014/main" id="{09A8A9C3-0174-4710-9B24-2907A21FBDF4}"/>
              </a:ext>
            </a:extLst>
          </p:cNvPr>
          <p:cNvSpPr>
            <a:spLocks noGrp="1"/>
          </p:cNvSpPr>
          <p:nvPr/>
        </p:nvSpPr>
        <p:spPr>
          <a:xfrm>
            <a:off x="666750" y="2362200"/>
            <a:ext cx="3143250" cy="1314450"/>
          </a:xfrm>
          <a:prstGeom prst="rect">
            <a:avLst/>
          </a:prstGeom>
          <a:noFill/>
          <a:ln w="0">
            <a:noFill/>
            <a:prstDash val="solid"/>
          </a:ln>
        </p:spPr>
        <p:txBody>
          <a:bodyPr/>
          <a:lstStyle/>
          <a:p>
            <a:pPr algn="l">
              <a:defRPr sz="1950" b="1" i="0">
                <a:solidFill>
                  <a:srgbClr val="0A332E"/>
                </a:solidFill>
              </a:defRPr>
            </a:pPr>
            <a:r>
              <a:rPr sz="1950" b="1" i="0">
                <a:solidFill>
                  <a:srgbClr val="0A332E"/>
                </a:solidFill>
              </a:rPr>
              <a:t>Predict the shape first. Then click the native chart in PowerPoint, change one value and explain what physics changed.</a:t>
            </a:r>
          </a:p>
        </p:txBody>
      </p:sp>
      <p:sp>
        <p:nvSpPr>
          <p:cNvPr id="8" name="graph-data">
            <a:extLst>
              <a:ext uri="{FF2B5EF4-FFF2-40B4-BE49-F238E27FC236}">
                <a16:creationId xmlns:a16="http://schemas.microsoft.com/office/drawing/2014/main" id="{0B57B5AA-D2E5-4D12-A72E-7E6248BE4AA1}"/>
              </a:ext>
            </a:extLst>
          </p:cNvPr>
          <p:cNvSpPr>
            <a:spLocks noGrp="1"/>
          </p:cNvSpPr>
          <p:nvPr/>
        </p:nvSpPr>
        <p:spPr>
          <a:xfrm>
            <a:off x="666750" y="4000500"/>
            <a:ext cx="3143250" cy="8763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Data: Input/output: (electrical input, 500), (useful kinetic, 320), (thermal, 150), (sound, 30).</a:t>
            </a:r>
          </a:p>
        </p:txBody>
      </p:sp>
      <p:sp>
        <p:nvSpPr>
          <p:cNvPr id="9" name="graph-scale">
            <a:extLst>
              <a:ext uri="{FF2B5EF4-FFF2-40B4-BE49-F238E27FC236}">
                <a16:creationId xmlns:a16="http://schemas.microsoft.com/office/drawing/2014/main" id="{B8EF641C-7753-4CB7-B44C-B47F860F6FC1}"/>
              </a:ext>
            </a:extLst>
          </p:cNvPr>
          <p:cNvSpPr>
            <a:spLocks noGrp="1"/>
          </p:cNvSpPr>
          <p:nvPr/>
        </p:nvSpPr>
        <p:spPr>
          <a:xfrm>
            <a:off x="666750" y="4953000"/>
            <a:ext cx="3143250" cy="10287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Scale: 30–500 J. Axes: Energy pathway / category; Energy transferred / J.</a:t>
            </a:r>
          </a:p>
        </p:txBody>
      </p:sp>
      <p:sp>
        <p:nvSpPr>
          <p:cNvPr id="10" name="chart-frame">
            <a:extLst>
              <a:ext uri="{FF2B5EF4-FFF2-40B4-BE49-F238E27FC236}">
                <a16:creationId xmlns:a16="http://schemas.microsoft.com/office/drawing/2014/main" id="{AB79D764-A213-43E8-82BA-002FBB0B89B9}"/>
              </a:ext>
            </a:extLst>
          </p:cNvPr>
          <p:cNvSpPr>
            <a:spLocks noGrp="1"/>
          </p:cNvSpPr>
          <p:nvPr/>
        </p:nvSpPr>
        <p:spPr>
          <a:xfrm>
            <a:off x="4143375" y="1790700"/>
            <a:ext cx="7381875" cy="4191000"/>
          </a:xfrm>
          <a:prstGeom prst="roundRect">
            <a:avLst>
              <a:gd name="adj" fmla="val 2727"/>
            </a:avLst>
          </a:prstGeom>
          <a:solidFill>
            <a:srgbClr val="FCFAF1"/>
          </a:solidFill>
          <a:ln w="9525">
            <a:solidFill>
              <a:srgbClr val="A9BBB4"/>
            </a:solidFill>
            <a:prstDash val="solid"/>
          </a:ln>
        </p:spPr>
      </p:sp>
      <p:graphicFrame>
        <p:nvGraphicFramePr>
          <p:cNvPr id="22" name="Chart"/>
          <p:cNvGraphicFramePr/>
          <p:nvPr/>
        </p:nvGraphicFramePr>
        <p:xfrm>
          <a:off x="4429125" y="2076450"/>
          <a:ext cx="6810375" cy="3619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0126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97990BD8-771A-4E39-827A-6FE0BA88CCB6}"/>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6B999B55-BF63-4FCE-8874-3820D16660F9}"/>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FF2B5EF4-FFF2-40B4-BE49-F238E27FC236}">
                <a16:creationId xmlns:a16="http://schemas.microsoft.com/office/drawing/2014/main" id="{966E307A-AE64-4CE2-91D5-B61D71AD3E7C}"/>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595722E8-CEF7-4AF1-ABF1-BEC8B42CFADD}"/>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1.7.1</a:t>
            </a:r>
          </a:p>
        </p:txBody>
      </p:sp>
      <p:sp>
        <p:nvSpPr>
          <p:cNvPr id="5" name="slide-title">
            <a:extLst>
              <a:ext uri="{FF2B5EF4-FFF2-40B4-BE49-F238E27FC236}">
                <a16:creationId xmlns:a16="http://schemas.microsoft.com/office/drawing/2014/main" id="{6A9F3E3B-3D97-4DDE-A16F-4A33ABDA60CD}"/>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Worked example: kinetic store</a:t>
            </a:r>
          </a:p>
        </p:txBody>
      </p:sp>
      <p:sp>
        <p:nvSpPr>
          <p:cNvPr id="6" name="worked-label">
            <a:extLst>
              <a:ext uri="{FF2B5EF4-FFF2-40B4-BE49-F238E27FC236}">
                <a16:creationId xmlns:a16="http://schemas.microsoft.com/office/drawing/2014/main" id="{3A1832A2-01D9-4C3E-B553-A3CE1C257A9C}"/>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SUPPLEMENT / EXTENDED · FULLY WORKED PROBLEM · SHOW THE METHOD</a:t>
            </a:r>
          </a:p>
        </p:txBody>
      </p:sp>
      <p:sp>
        <p:nvSpPr>
          <p:cNvPr id="7" name="problem-frame">
            <a:extLst>
              <a:ext uri="{FF2B5EF4-FFF2-40B4-BE49-F238E27FC236}">
                <a16:creationId xmlns:a16="http://schemas.microsoft.com/office/drawing/2014/main" id="{C971DE07-E0B8-4244-B630-8E2E2176F1F2}"/>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7005A154-42B9-479E-B724-0DDB0A14510A}"/>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Find the kinetic energy of a 1200 kg car moving at 15 m/s.</a:t>
            </a:r>
          </a:p>
        </p:txBody>
      </p:sp>
      <p:sp>
        <p:nvSpPr>
          <p:cNvPr id="9" name="step-label-1">
            <a:extLst>
              <a:ext uri="{FF2B5EF4-FFF2-40B4-BE49-F238E27FC236}">
                <a16:creationId xmlns:a16="http://schemas.microsoft.com/office/drawing/2014/main" id="{8233E1C7-B543-4C07-8F7B-D532603BD6FA}"/>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20C7F9F6-363D-41E8-820E-1417B673EFC5}"/>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B4D31400-D2B0-400E-8818-30AEE279D61F}"/>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Ek = ½mv².</a:t>
            </a:r>
          </a:p>
        </p:txBody>
      </p:sp>
      <p:sp>
        <p:nvSpPr>
          <p:cNvPr id="12" name="step-label-2">
            <a:extLst>
              <a:ext uri="{FF2B5EF4-FFF2-40B4-BE49-F238E27FC236}">
                <a16:creationId xmlns:a16="http://schemas.microsoft.com/office/drawing/2014/main" id="{F75EECA4-08AC-4525-B8FA-311A3EDF4A1B}"/>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465AD1DB-465F-42C7-9931-AECACDF6B365}"/>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7AD372F0-9B37-460B-B16B-550104CA1A24}"/>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Ek = 0.5×1200×15².</a:t>
            </a:r>
          </a:p>
        </p:txBody>
      </p:sp>
      <p:sp>
        <p:nvSpPr>
          <p:cNvPr id="15" name="step-label-3">
            <a:extLst>
              <a:ext uri="{FF2B5EF4-FFF2-40B4-BE49-F238E27FC236}">
                <a16:creationId xmlns:a16="http://schemas.microsoft.com/office/drawing/2014/main" id="{F41160F0-FCCE-4192-9C65-990FA9E3F7A8}"/>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2F190335-2C7B-4F6B-97BD-E735C5FA765B}"/>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8B8FA057-1748-403E-8EA4-513D3F12895A}"/>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15² = 225; multiply.</a:t>
            </a:r>
          </a:p>
        </p:txBody>
      </p:sp>
      <p:sp>
        <p:nvSpPr>
          <p:cNvPr id="18" name="answer-frame">
            <a:extLst>
              <a:ext uri="{FF2B5EF4-FFF2-40B4-BE49-F238E27FC236}">
                <a16:creationId xmlns:a16="http://schemas.microsoft.com/office/drawing/2014/main" id="{CFCD7541-F15F-4E97-B277-BCCDBDABC84B}"/>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D7CC79A8-A5EF-4D38-B66D-13DF3A9C42A5}"/>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Ek = 135 000 J = 135 kJ.</a:t>
            </a:r>
          </a:p>
        </p:txBody>
      </p:sp>
    </p:spTree>
    <p:extLst>
      <p:ext uri="{BB962C8B-B14F-4D97-AF65-F5344CB8AC3E}">
        <p14:creationId xmlns:p14="http://schemas.microsoft.com/office/powerpoint/2010/main" val="1954156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B49013A-7AC2-4F93-AFF0-D743BE2CB02C}"/>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751F92D0-C54B-4429-BE4C-AAF2B0177B2D}"/>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FF2B5EF4-FFF2-40B4-BE49-F238E27FC236}">
                <a16:creationId xmlns:a16="http://schemas.microsoft.com/office/drawing/2014/main" id="{B912816B-B014-43D3-B8A8-D19A5AD406D3}"/>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DBAED0F4-93FC-4640-9D15-8B1C5ABC2441}"/>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CAMBRIDGE IGCSE PHYSICS 0625 · 1.7.1</a:t>
            </a:r>
          </a:p>
        </p:txBody>
      </p:sp>
      <p:sp>
        <p:nvSpPr>
          <p:cNvPr id="5" name="slide-title">
            <a:extLst>
              <a:ext uri="{FF2B5EF4-FFF2-40B4-BE49-F238E27FC236}">
                <a16:creationId xmlns:a16="http://schemas.microsoft.com/office/drawing/2014/main" id="{9FD8EE49-2F91-42FF-B96F-5E7BA6FB74CB}"/>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0A332E"/>
                </a:solidFill>
              </a:defRPr>
            </a:pPr>
            <a:r>
              <a:rPr sz="3600" b="1" i="0">
                <a:solidFill>
                  <a:srgbClr val="0A332E"/>
                </a:solidFill>
              </a:rPr>
              <a:t>Your turn: lift the load</a:t>
            </a:r>
          </a:p>
        </p:txBody>
      </p:sp>
      <p:sp>
        <p:nvSpPr>
          <p:cNvPr id="6" name="worked-label">
            <a:extLst>
              <a:ext uri="{FF2B5EF4-FFF2-40B4-BE49-F238E27FC236}">
                <a16:creationId xmlns:a16="http://schemas.microsoft.com/office/drawing/2014/main" id="{03E4C47F-45FD-4A60-9EB0-6133FB53560C}"/>
              </a:ext>
            </a:extLst>
          </p:cNvPr>
          <p:cNvSpPr>
            <a:spLocks noGrp="1"/>
          </p:cNvSpPr>
          <p:nvPr/>
        </p:nvSpPr>
        <p:spPr>
          <a:xfrm>
            <a:off x="666750" y="1562100"/>
            <a:ext cx="10096500" cy="333375"/>
          </a:xfrm>
          <a:prstGeom prst="rect">
            <a:avLst/>
          </a:prstGeom>
          <a:noFill/>
          <a:ln w="0">
            <a:noFill/>
            <a:prstDash val="solid"/>
          </a:ln>
        </p:spPr>
        <p:txBody>
          <a:bodyPr/>
          <a:lstStyle/>
          <a:p>
            <a:pPr algn="l">
              <a:defRPr sz="1650" b="1" i="0">
                <a:solidFill>
                  <a:srgbClr val="F45B43"/>
                </a:solidFill>
              </a:defRPr>
            </a:pPr>
            <a:r>
              <a:rPr sz="1650" b="1" i="0">
                <a:solidFill>
                  <a:srgbClr val="F45B43"/>
                </a:solidFill>
              </a:rPr>
              <a:t>SUPPLEMENT / EXTENDED · GUIDED WORKED PROBLEM · TRY EACH STEP BEFORE READING ON</a:t>
            </a:r>
          </a:p>
        </p:txBody>
      </p:sp>
      <p:sp>
        <p:nvSpPr>
          <p:cNvPr id="7" name="problem-frame">
            <a:extLst>
              <a:ext uri="{FF2B5EF4-FFF2-40B4-BE49-F238E27FC236}">
                <a16:creationId xmlns:a16="http://schemas.microsoft.com/office/drawing/2014/main" id="{8D2A0DF9-B207-46F9-8239-8F89CD0D345B}"/>
              </a:ext>
            </a:extLst>
          </p:cNvPr>
          <p:cNvSpPr>
            <a:spLocks noGrp="1"/>
          </p:cNvSpPr>
          <p:nvPr/>
        </p:nvSpPr>
        <p:spPr>
          <a:xfrm>
            <a:off x="666750" y="2000250"/>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FF2B5EF4-FFF2-40B4-BE49-F238E27FC236}">
                <a16:creationId xmlns:a16="http://schemas.microsoft.com/office/drawing/2014/main" id="{344DD7D6-6AC6-4441-8C00-55318D1AD327}"/>
              </a:ext>
            </a:extLst>
          </p:cNvPr>
          <p:cNvSpPr>
            <a:spLocks noGrp="1"/>
          </p:cNvSpPr>
          <p:nvPr/>
        </p:nvSpPr>
        <p:spPr>
          <a:xfrm>
            <a:off x="904875" y="2190750"/>
            <a:ext cx="10382250" cy="68580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A 25 kg load rises 4.0 m where g = 9.8 N/kg. Find its gravitational potential energy gain.</a:t>
            </a:r>
          </a:p>
        </p:txBody>
      </p:sp>
      <p:sp>
        <p:nvSpPr>
          <p:cNvPr id="9" name="step-label-1">
            <a:extLst>
              <a:ext uri="{FF2B5EF4-FFF2-40B4-BE49-F238E27FC236}">
                <a16:creationId xmlns:a16="http://schemas.microsoft.com/office/drawing/2014/main" id="{58415EE4-E94F-4C88-A919-11800FE91894}"/>
              </a:ext>
            </a:extLst>
          </p:cNvPr>
          <p:cNvSpPr>
            <a:spLocks noGrp="1"/>
          </p:cNvSpPr>
          <p:nvPr/>
        </p:nvSpPr>
        <p:spPr>
          <a:xfrm>
            <a:off x="714375" y="32194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1</a:t>
            </a:r>
          </a:p>
        </p:txBody>
      </p:sp>
      <p:sp>
        <p:nvSpPr>
          <p:cNvPr id="10" name="rule-190-358">
            <a:extLst>
              <a:ext uri="{FF2B5EF4-FFF2-40B4-BE49-F238E27FC236}">
                <a16:creationId xmlns:a16="http://schemas.microsoft.com/office/drawing/2014/main" id="{F6631CCF-D6BB-4E28-8D60-276B5BD88C4F}"/>
              </a:ext>
            </a:extLst>
          </p:cNvPr>
          <p:cNvSpPr>
            <a:spLocks noGrp="1"/>
          </p:cNvSpPr>
          <p:nvPr/>
        </p:nvSpPr>
        <p:spPr>
          <a:xfrm>
            <a:off x="1809750" y="3409950"/>
            <a:ext cx="381000" cy="19050"/>
          </a:xfrm>
          <a:prstGeom prst="rect">
            <a:avLst/>
          </a:prstGeom>
          <a:solidFill>
            <a:srgbClr val="F45B43"/>
          </a:solidFill>
          <a:ln w="0">
            <a:noFill/>
            <a:prstDash val="solid"/>
          </a:ln>
        </p:spPr>
      </p:sp>
      <p:sp>
        <p:nvSpPr>
          <p:cNvPr id="11" name="step-text-1">
            <a:extLst>
              <a:ext uri="{FF2B5EF4-FFF2-40B4-BE49-F238E27FC236}">
                <a16:creationId xmlns:a16="http://schemas.microsoft.com/office/drawing/2014/main" id="{74ACB86B-8A60-4D9B-83D0-8BCB1298019B}"/>
              </a:ext>
            </a:extLst>
          </p:cNvPr>
          <p:cNvSpPr>
            <a:spLocks noGrp="1"/>
          </p:cNvSpPr>
          <p:nvPr/>
        </p:nvSpPr>
        <p:spPr>
          <a:xfrm>
            <a:off x="2428875" y="31813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ΔEp = 25×9.8×4.0.</a:t>
            </a:r>
          </a:p>
        </p:txBody>
      </p:sp>
      <p:sp>
        <p:nvSpPr>
          <p:cNvPr id="12" name="step-label-2">
            <a:extLst>
              <a:ext uri="{FF2B5EF4-FFF2-40B4-BE49-F238E27FC236}">
                <a16:creationId xmlns:a16="http://schemas.microsoft.com/office/drawing/2014/main" id="{4090354F-A797-4100-9D70-C301949F2FDA}"/>
              </a:ext>
            </a:extLst>
          </p:cNvPr>
          <p:cNvSpPr>
            <a:spLocks noGrp="1"/>
          </p:cNvSpPr>
          <p:nvPr/>
        </p:nvSpPr>
        <p:spPr>
          <a:xfrm>
            <a:off x="714375" y="39052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2</a:t>
            </a:r>
          </a:p>
        </p:txBody>
      </p:sp>
      <p:sp>
        <p:nvSpPr>
          <p:cNvPr id="13" name="rule-190-430">
            <a:extLst>
              <a:ext uri="{FF2B5EF4-FFF2-40B4-BE49-F238E27FC236}">
                <a16:creationId xmlns:a16="http://schemas.microsoft.com/office/drawing/2014/main" id="{2DBF1E4C-832A-429A-B5D6-273732044A46}"/>
              </a:ext>
            </a:extLst>
          </p:cNvPr>
          <p:cNvSpPr>
            <a:spLocks noGrp="1"/>
          </p:cNvSpPr>
          <p:nvPr/>
        </p:nvSpPr>
        <p:spPr>
          <a:xfrm>
            <a:off x="1809750" y="4095750"/>
            <a:ext cx="381000" cy="19050"/>
          </a:xfrm>
          <a:prstGeom prst="rect">
            <a:avLst/>
          </a:prstGeom>
          <a:solidFill>
            <a:srgbClr val="F45B43"/>
          </a:solidFill>
          <a:ln w="0">
            <a:noFill/>
            <a:prstDash val="solid"/>
          </a:ln>
        </p:spPr>
      </p:sp>
      <p:sp>
        <p:nvSpPr>
          <p:cNvPr id="14" name="step-text-2">
            <a:extLst>
              <a:ext uri="{FF2B5EF4-FFF2-40B4-BE49-F238E27FC236}">
                <a16:creationId xmlns:a16="http://schemas.microsoft.com/office/drawing/2014/main" id="{0AE48165-F699-4267-BFD2-F3A44047DE0D}"/>
              </a:ext>
            </a:extLst>
          </p:cNvPr>
          <p:cNvSpPr>
            <a:spLocks noGrp="1"/>
          </p:cNvSpPr>
          <p:nvPr/>
        </p:nvSpPr>
        <p:spPr>
          <a:xfrm>
            <a:off x="2428875" y="38671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Substitute carefully, include the unit and check that the result answers the question.</a:t>
            </a:r>
          </a:p>
        </p:txBody>
      </p:sp>
      <p:sp>
        <p:nvSpPr>
          <p:cNvPr id="15" name="step-label-3">
            <a:extLst>
              <a:ext uri="{FF2B5EF4-FFF2-40B4-BE49-F238E27FC236}">
                <a16:creationId xmlns:a16="http://schemas.microsoft.com/office/drawing/2014/main" id="{3DB563FA-8137-4C97-B719-90096E964AD0}"/>
              </a:ext>
            </a:extLst>
          </p:cNvPr>
          <p:cNvSpPr>
            <a:spLocks noGrp="1"/>
          </p:cNvSpPr>
          <p:nvPr/>
        </p:nvSpPr>
        <p:spPr>
          <a:xfrm>
            <a:off x="714375" y="4591050"/>
            <a:ext cx="1047750" cy="381000"/>
          </a:xfrm>
          <a:prstGeom prst="rect">
            <a:avLst/>
          </a:prstGeom>
          <a:noFill/>
          <a:ln w="0">
            <a:noFill/>
            <a:prstDash val="solid"/>
          </a:ln>
        </p:spPr>
        <p:txBody>
          <a:bodyPr/>
          <a:lstStyle/>
          <a:p>
            <a:pPr algn="l">
              <a:defRPr sz="1800" b="1" i="0">
                <a:solidFill>
                  <a:srgbClr val="F45B43"/>
                </a:solidFill>
              </a:defRPr>
            </a:pPr>
            <a:r>
              <a:rPr sz="1800" b="1" i="0">
                <a:solidFill>
                  <a:srgbClr val="F45B43"/>
                </a:solidFill>
              </a:rPr>
              <a:t>Step 3</a:t>
            </a:r>
          </a:p>
        </p:txBody>
      </p:sp>
      <p:sp>
        <p:nvSpPr>
          <p:cNvPr id="16" name="rule-190-502">
            <a:extLst>
              <a:ext uri="{FF2B5EF4-FFF2-40B4-BE49-F238E27FC236}">
                <a16:creationId xmlns:a16="http://schemas.microsoft.com/office/drawing/2014/main" id="{18801B50-BABE-4B50-A4E0-9E789957DE45}"/>
              </a:ext>
            </a:extLst>
          </p:cNvPr>
          <p:cNvSpPr>
            <a:spLocks noGrp="1"/>
          </p:cNvSpPr>
          <p:nvPr/>
        </p:nvSpPr>
        <p:spPr>
          <a:xfrm>
            <a:off x="1809750" y="4781550"/>
            <a:ext cx="381000" cy="19050"/>
          </a:xfrm>
          <a:prstGeom prst="rect">
            <a:avLst/>
          </a:prstGeom>
          <a:solidFill>
            <a:srgbClr val="F45B43"/>
          </a:solidFill>
          <a:ln w="0">
            <a:noFill/>
            <a:prstDash val="solid"/>
          </a:ln>
        </p:spPr>
      </p:sp>
      <p:sp>
        <p:nvSpPr>
          <p:cNvPr id="17" name="step-text-3">
            <a:extLst>
              <a:ext uri="{FF2B5EF4-FFF2-40B4-BE49-F238E27FC236}">
                <a16:creationId xmlns:a16="http://schemas.microsoft.com/office/drawing/2014/main" id="{DC45316F-EEB2-4A53-8C29-9D5D65E5D005}"/>
              </a:ext>
            </a:extLst>
          </p:cNvPr>
          <p:cNvSpPr>
            <a:spLocks noGrp="1"/>
          </p:cNvSpPr>
          <p:nvPr/>
        </p:nvSpPr>
        <p:spPr>
          <a:xfrm>
            <a:off x="2428875" y="4552950"/>
            <a:ext cx="8858250" cy="590550"/>
          </a:xfrm>
          <a:prstGeom prst="rect">
            <a:avLst/>
          </a:prstGeom>
          <a:noFill/>
          <a:ln w="0">
            <a:noFill/>
            <a:prstDash val="solid"/>
          </a:ln>
        </p:spPr>
        <p:txBody>
          <a:bodyPr/>
          <a:lstStyle/>
          <a:p>
            <a:pPr algn="l">
              <a:defRPr sz="1800" b="0" i="0">
                <a:solidFill>
                  <a:srgbClr val="0A332E"/>
                </a:solidFill>
              </a:defRPr>
            </a:pPr>
            <a:r>
              <a:rPr sz="1800" b="0" i="0">
                <a:solidFill>
                  <a:srgbClr val="0A332E"/>
                </a:solidFill>
              </a:rPr>
              <a:t>Check the direction, significant figures and physical meaning of the result.</a:t>
            </a:r>
          </a:p>
        </p:txBody>
      </p:sp>
      <p:sp>
        <p:nvSpPr>
          <p:cNvPr id="18" name="answer-frame">
            <a:extLst>
              <a:ext uri="{FF2B5EF4-FFF2-40B4-BE49-F238E27FC236}">
                <a16:creationId xmlns:a16="http://schemas.microsoft.com/office/drawing/2014/main" id="{FA0760EF-3176-4905-9111-28DAB45EAED6}"/>
              </a:ext>
            </a:extLst>
          </p:cNvPr>
          <p:cNvSpPr>
            <a:spLocks noGrp="1"/>
          </p:cNvSpPr>
          <p:nvPr/>
        </p:nvSpPr>
        <p:spPr>
          <a:xfrm>
            <a:off x="666750" y="5238750"/>
            <a:ext cx="10858500" cy="781050"/>
          </a:xfrm>
          <a:prstGeom prst="roundRect">
            <a:avLst>
              <a:gd name="adj" fmla="val 14634"/>
            </a:avLst>
          </a:prstGeom>
          <a:solidFill>
            <a:srgbClr val="0B342E"/>
          </a:solidFill>
          <a:ln w="0">
            <a:noFill/>
            <a:prstDash val="solid"/>
          </a:ln>
        </p:spPr>
      </p:sp>
      <p:sp>
        <p:nvSpPr>
          <p:cNvPr id="19" name="worked-answer">
            <a:extLst>
              <a:ext uri="{FF2B5EF4-FFF2-40B4-BE49-F238E27FC236}">
                <a16:creationId xmlns:a16="http://schemas.microsoft.com/office/drawing/2014/main" id="{7D5AA82E-24E4-4A4A-8F2D-FD53AE8A3B55}"/>
              </a:ext>
            </a:extLst>
          </p:cNvPr>
          <p:cNvSpPr>
            <a:spLocks noGrp="1"/>
          </p:cNvSpPr>
          <p:nvPr/>
        </p:nvSpPr>
        <p:spPr>
          <a:xfrm>
            <a:off x="933450" y="5334000"/>
            <a:ext cx="10287000" cy="6096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ΔEp = 980 J.</a:t>
            </a:r>
          </a:p>
        </p:txBody>
      </p:sp>
    </p:spTree>
    <p:extLst>
      <p:ext uri="{BB962C8B-B14F-4D97-AF65-F5344CB8AC3E}">
        <p14:creationId xmlns:p14="http://schemas.microsoft.com/office/powerpoint/2010/main" val="1180613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0" name="group-label">
            <a:extLst>
              <a:ext uri="{FF2B5EF4-FFF2-40B4-BE49-F238E27FC236}">
                <a16:creationId xmlns:a16="http://schemas.microsoft.com/office/drawing/2014/main" id="{4C6682B6-4D87-4AE2-BDA6-1B19B8A6FDD4}"/>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GROUP 1 · MOTION, FORCES AND ENERGY</a:t>
            </a:r>
          </a:p>
        </p:txBody>
      </p:sp>
      <p:sp>
        <p:nvSpPr>
          <p:cNvPr id="2" name="page-number">
            <a:extLst>
              <a:ext uri="{FF2B5EF4-FFF2-40B4-BE49-F238E27FC236}">
                <a16:creationId xmlns:a16="http://schemas.microsoft.com/office/drawing/2014/main" id="{AEE78FF5-CE41-4C63-89BB-162757DC80DB}"/>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FF2B5EF4-FFF2-40B4-BE49-F238E27FC236}">
                <a16:creationId xmlns:a16="http://schemas.microsoft.com/office/drawing/2014/main" id="{50649A9D-E29F-4830-8511-F721F46D54C8}"/>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FF2B5EF4-FFF2-40B4-BE49-F238E27FC236}">
                <a16:creationId xmlns:a16="http://schemas.microsoft.com/office/drawing/2014/main" id="{50742CDE-9F89-4D98-9AD5-BA810A461C6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CAMBRIDGE IGCSE PHYSICS 0625 · 1.7.1</a:t>
            </a:r>
          </a:p>
        </p:txBody>
      </p:sp>
      <p:sp>
        <p:nvSpPr>
          <p:cNvPr id="5" name="slide-title">
            <a:extLst>
              <a:ext uri="{FF2B5EF4-FFF2-40B4-BE49-F238E27FC236}">
                <a16:creationId xmlns:a16="http://schemas.microsoft.com/office/drawing/2014/main" id="{72A3E43C-5FC2-41DC-9F60-7F3FC679EF6E}"/>
              </a:ext>
            </a:extLst>
          </p:cNvPr>
          <p:cNvSpPr>
            <a:spLocks noGrp="1"/>
          </p:cNvSpPr>
          <p:nvPr/>
        </p:nvSpPr>
        <p:spPr>
          <a:xfrm>
            <a:off x="666750" y="685800"/>
            <a:ext cx="10858500" cy="952500"/>
          </a:xfrm>
          <a:prstGeom prst="rect">
            <a:avLst/>
          </a:prstGeom>
          <a:noFill/>
          <a:ln w="0">
            <a:noFill/>
            <a:prstDash val="solid"/>
          </a:ln>
        </p:spPr>
        <p:txBody>
          <a:bodyPr/>
          <a:lstStyle/>
          <a:p>
            <a:pPr algn="l">
              <a:defRPr sz="3600" b="1" i="0">
                <a:solidFill>
                  <a:srgbClr val="F4F0E2"/>
                </a:solidFill>
              </a:defRPr>
            </a:pPr>
            <a:r>
              <a:rPr sz="3600" b="1" i="0">
                <a:solidFill>
                  <a:srgbClr val="F4F0E2"/>
                </a:solidFill>
              </a:rPr>
              <a:t>Human Sankey</a:t>
            </a:r>
          </a:p>
        </p:txBody>
      </p:sp>
      <p:sp>
        <p:nvSpPr>
          <p:cNvPr id="6" name="activity-format">
            <a:extLst>
              <a:ext uri="{FF2B5EF4-FFF2-40B4-BE49-F238E27FC236}">
                <a16:creationId xmlns:a16="http://schemas.microsoft.com/office/drawing/2014/main" id="{7C3301AE-95B1-4D69-9C3D-72952EBF513D}"/>
              </a:ext>
            </a:extLst>
          </p:cNvPr>
          <p:cNvSpPr>
            <a:spLocks noGrp="1"/>
          </p:cNvSpPr>
          <p:nvPr/>
        </p:nvSpPr>
        <p:spPr>
          <a:xfrm>
            <a:off x="666750" y="1600200"/>
            <a:ext cx="666750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CLASS ACTIVITY · TOKEN-ACCOUNTING</a:t>
            </a:r>
          </a:p>
        </p:txBody>
      </p:sp>
      <p:sp>
        <p:nvSpPr>
          <p:cNvPr id="7" name="materials-label">
            <a:extLst>
              <a:ext uri="{FF2B5EF4-FFF2-40B4-BE49-F238E27FC236}">
                <a16:creationId xmlns:a16="http://schemas.microsoft.com/office/drawing/2014/main" id="{1D13BD43-F26D-41A9-AD93-02BC13872BE3}"/>
              </a:ext>
            </a:extLst>
          </p:cNvPr>
          <p:cNvSpPr>
            <a:spLocks noGrp="1"/>
          </p:cNvSpPr>
          <p:nvPr/>
        </p:nvSpPr>
        <p:spPr>
          <a:xfrm>
            <a:off x="666750" y="2190750"/>
            <a:ext cx="2571750" cy="323850"/>
          </a:xfrm>
          <a:prstGeom prst="rect">
            <a:avLst/>
          </a:prstGeom>
          <a:noFill/>
          <a:ln w="0">
            <a:noFill/>
            <a:prstDash val="solid"/>
          </a:ln>
        </p:spPr>
        <p:txBody>
          <a:bodyPr/>
          <a:lstStyle/>
          <a:p>
            <a:pPr algn="l">
              <a:defRPr sz="1650" b="1" i="0">
                <a:solidFill>
                  <a:srgbClr val="F45B43"/>
                </a:solidFill>
              </a:defRPr>
            </a:pPr>
            <a:r>
              <a:rPr sz="1650" b="1" i="0">
                <a:solidFill>
                  <a:srgbClr val="F45B43"/>
                </a:solidFill>
              </a:rPr>
              <a:t>YOU NEED</a:t>
            </a:r>
          </a:p>
        </p:txBody>
      </p:sp>
      <p:sp>
        <p:nvSpPr>
          <p:cNvPr id="8" name="materials">
            <a:extLst>
              <a:ext uri="{FF2B5EF4-FFF2-40B4-BE49-F238E27FC236}">
                <a16:creationId xmlns:a16="http://schemas.microsoft.com/office/drawing/2014/main" id="{2081EAF2-CFC7-4A2D-91C4-3D1CF6F187B7}"/>
              </a:ext>
            </a:extLst>
          </p:cNvPr>
          <p:cNvSpPr>
            <a:spLocks noGrp="1"/>
          </p:cNvSpPr>
          <p:nvPr/>
        </p:nvSpPr>
        <p:spPr>
          <a:xfrm>
            <a:off x="666750" y="2667000"/>
            <a:ext cx="3429000" cy="1809750"/>
          </a:xfrm>
          <a:prstGeom prst="rect">
            <a:avLst/>
          </a:prstGeom>
          <a:noFill/>
          <a:ln w="0">
            <a:noFill/>
            <a:prstDash val="solid"/>
          </a:ln>
        </p:spPr>
        <p:txBody>
          <a:bodyPr/>
          <a:lstStyle/>
          <a:p>
            <a:pPr algn="l">
              <a:defRPr sz="1875" b="0" i="0">
                <a:solidFill>
                  <a:srgbClr val="F4F0E2"/>
                </a:solidFill>
              </a:defRPr>
            </a:pPr>
            <a:r>
              <a:rPr sz="1875" b="0" i="0">
                <a:solidFill>
                  <a:srgbClr val="F4F0E2"/>
                </a:solidFill>
              </a:rPr>
              <a:t>• 20 energy tokens • useful/thermal/sound labels</a:t>
            </a:r>
          </a:p>
        </p:txBody>
      </p:sp>
      <p:sp>
        <p:nvSpPr>
          <p:cNvPr id="9" name="activity-step-1">
            <a:extLst>
              <a:ext uri="{FF2B5EF4-FFF2-40B4-BE49-F238E27FC236}">
                <a16:creationId xmlns:a16="http://schemas.microsoft.com/office/drawing/2014/main" id="{D22583F5-FA3F-43C3-81CF-E9BE2C24E075}"/>
              </a:ext>
            </a:extLst>
          </p:cNvPr>
          <p:cNvSpPr>
            <a:spLocks noGrp="1"/>
          </p:cNvSpPr>
          <p:nvPr/>
        </p:nvSpPr>
        <p:spPr>
          <a:xfrm>
            <a:off x="4905375" y="2143125"/>
            <a:ext cx="514350" cy="514350"/>
          </a:xfrm>
          <a:prstGeom prst="ellipse">
            <a:avLst/>
          </a:prstGeom>
          <a:solidFill>
            <a:srgbClr val="F45B43"/>
          </a:solidFill>
          <a:ln w="0">
            <a:noFill/>
            <a:prstDash val="solid"/>
          </a:ln>
        </p:spPr>
      </p:sp>
      <p:sp>
        <p:nvSpPr>
          <p:cNvPr id="10" name="activity-step-number-1">
            <a:extLst>
              <a:ext uri="{FF2B5EF4-FFF2-40B4-BE49-F238E27FC236}">
                <a16:creationId xmlns:a16="http://schemas.microsoft.com/office/drawing/2014/main" id="{2B62C1F1-744E-46EA-9A3A-59083CA57590}"/>
              </a:ext>
            </a:extLst>
          </p:cNvPr>
          <p:cNvSpPr>
            <a:spLocks noGrp="1"/>
          </p:cNvSpPr>
          <p:nvPr/>
        </p:nvSpPr>
        <p:spPr>
          <a:xfrm>
            <a:off x="4905375" y="22098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1</a:t>
            </a:r>
          </a:p>
        </p:txBody>
      </p:sp>
      <p:sp>
        <p:nvSpPr>
          <p:cNvPr id="11" name="activity-step-text-1">
            <a:extLst>
              <a:ext uri="{FF2B5EF4-FFF2-40B4-BE49-F238E27FC236}">
                <a16:creationId xmlns:a16="http://schemas.microsoft.com/office/drawing/2014/main" id="{D332D12C-4BE0-4024-A982-5EF129332735}"/>
              </a:ext>
            </a:extLst>
          </p:cNvPr>
          <p:cNvSpPr>
            <a:spLocks noGrp="1"/>
          </p:cNvSpPr>
          <p:nvPr/>
        </p:nvSpPr>
        <p:spPr>
          <a:xfrm>
            <a:off x="5715000" y="20955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Begin with all tokens at input.</a:t>
            </a:r>
          </a:p>
        </p:txBody>
      </p:sp>
      <p:sp>
        <p:nvSpPr>
          <p:cNvPr id="12" name="activity-step-2">
            <a:extLst>
              <a:ext uri="{FF2B5EF4-FFF2-40B4-BE49-F238E27FC236}">
                <a16:creationId xmlns:a16="http://schemas.microsoft.com/office/drawing/2014/main" id="{E25040FD-ADB4-4D3D-9C3D-9E18B601666A}"/>
              </a:ext>
            </a:extLst>
          </p:cNvPr>
          <p:cNvSpPr>
            <a:spLocks noGrp="1"/>
          </p:cNvSpPr>
          <p:nvPr/>
        </p:nvSpPr>
        <p:spPr>
          <a:xfrm>
            <a:off x="4905375" y="3209925"/>
            <a:ext cx="514350" cy="514350"/>
          </a:xfrm>
          <a:prstGeom prst="ellipse">
            <a:avLst/>
          </a:prstGeom>
          <a:solidFill>
            <a:srgbClr val="F45B43"/>
          </a:solidFill>
          <a:ln w="0">
            <a:noFill/>
            <a:prstDash val="solid"/>
          </a:ln>
        </p:spPr>
      </p:sp>
      <p:sp>
        <p:nvSpPr>
          <p:cNvPr id="13" name="activity-step-number-2">
            <a:extLst>
              <a:ext uri="{FF2B5EF4-FFF2-40B4-BE49-F238E27FC236}">
                <a16:creationId xmlns:a16="http://schemas.microsoft.com/office/drawing/2014/main" id="{B976A276-8A03-45B0-A0B0-415F564179A5}"/>
              </a:ext>
            </a:extLst>
          </p:cNvPr>
          <p:cNvSpPr>
            <a:spLocks noGrp="1"/>
          </p:cNvSpPr>
          <p:nvPr/>
        </p:nvSpPr>
        <p:spPr>
          <a:xfrm>
            <a:off x="4905375" y="32766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2</a:t>
            </a:r>
          </a:p>
        </p:txBody>
      </p:sp>
      <p:sp>
        <p:nvSpPr>
          <p:cNvPr id="14" name="activity-step-text-2">
            <a:extLst>
              <a:ext uri="{FF2B5EF4-FFF2-40B4-BE49-F238E27FC236}">
                <a16:creationId xmlns:a16="http://schemas.microsoft.com/office/drawing/2014/main" id="{5B190B07-F94B-4631-994B-0D92450BEC0A}"/>
              </a:ext>
            </a:extLst>
          </p:cNvPr>
          <p:cNvSpPr>
            <a:spLocks noGrp="1"/>
          </p:cNvSpPr>
          <p:nvPr/>
        </p:nvSpPr>
        <p:spPr>
          <a:xfrm>
            <a:off x="5715000" y="31623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Allocate to outputs using the dataset.</a:t>
            </a:r>
          </a:p>
        </p:txBody>
      </p:sp>
      <p:sp>
        <p:nvSpPr>
          <p:cNvPr id="15" name="activity-step-3">
            <a:extLst>
              <a:ext uri="{FF2B5EF4-FFF2-40B4-BE49-F238E27FC236}">
                <a16:creationId xmlns:a16="http://schemas.microsoft.com/office/drawing/2014/main" id="{476A2A10-3ECD-4CC9-A1BE-60DA9C2CE474}"/>
              </a:ext>
            </a:extLst>
          </p:cNvPr>
          <p:cNvSpPr>
            <a:spLocks noGrp="1"/>
          </p:cNvSpPr>
          <p:nvPr/>
        </p:nvSpPr>
        <p:spPr>
          <a:xfrm>
            <a:off x="4905375" y="4276725"/>
            <a:ext cx="514350" cy="514350"/>
          </a:xfrm>
          <a:prstGeom prst="ellipse">
            <a:avLst/>
          </a:prstGeom>
          <a:solidFill>
            <a:srgbClr val="F45B43"/>
          </a:solidFill>
          <a:ln w="0">
            <a:noFill/>
            <a:prstDash val="solid"/>
          </a:ln>
        </p:spPr>
      </p:sp>
      <p:sp>
        <p:nvSpPr>
          <p:cNvPr id="16" name="activity-step-number-3">
            <a:extLst>
              <a:ext uri="{FF2B5EF4-FFF2-40B4-BE49-F238E27FC236}">
                <a16:creationId xmlns:a16="http://schemas.microsoft.com/office/drawing/2014/main" id="{77142B9B-9100-42CF-9E00-E3ECD227A330}"/>
              </a:ext>
            </a:extLst>
          </p:cNvPr>
          <p:cNvSpPr>
            <a:spLocks noGrp="1"/>
          </p:cNvSpPr>
          <p:nvPr/>
        </p:nvSpPr>
        <p:spPr>
          <a:xfrm>
            <a:off x="4905375" y="4343400"/>
            <a:ext cx="514350" cy="342900"/>
          </a:xfrm>
          <a:prstGeom prst="rect">
            <a:avLst/>
          </a:prstGeom>
          <a:noFill/>
          <a:ln w="0">
            <a:noFill/>
            <a:prstDash val="solid"/>
          </a:ln>
        </p:spPr>
        <p:txBody>
          <a:bodyPr/>
          <a:lstStyle/>
          <a:p>
            <a:pPr algn="ctr">
              <a:defRPr sz="1800" b="1" i="0">
                <a:solidFill>
                  <a:srgbClr val="0B342E"/>
                </a:solidFill>
              </a:defRPr>
            </a:pPr>
            <a:r>
              <a:rPr sz="1800" b="1" i="0">
                <a:solidFill>
                  <a:srgbClr val="0B342E"/>
                </a:solidFill>
              </a:rPr>
              <a:t>3</a:t>
            </a:r>
          </a:p>
        </p:txBody>
      </p:sp>
      <p:sp>
        <p:nvSpPr>
          <p:cNvPr id="17" name="activity-step-text-3">
            <a:extLst>
              <a:ext uri="{FF2B5EF4-FFF2-40B4-BE49-F238E27FC236}">
                <a16:creationId xmlns:a16="http://schemas.microsoft.com/office/drawing/2014/main" id="{0F20DD7A-DAAF-4DCB-AB94-670848BFF208}"/>
              </a:ext>
            </a:extLst>
          </p:cNvPr>
          <p:cNvSpPr>
            <a:spLocks noGrp="1"/>
          </p:cNvSpPr>
          <p:nvPr/>
        </p:nvSpPr>
        <p:spPr>
          <a:xfrm>
            <a:off x="5715000" y="4229100"/>
            <a:ext cx="5429250" cy="7239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Audit: count every token and challenge missing energy.</a:t>
            </a:r>
          </a:p>
        </p:txBody>
      </p:sp>
      <p:sp>
        <p:nvSpPr>
          <p:cNvPr id="18" name="rule-70-518">
            <a:extLst>
              <a:ext uri="{FF2B5EF4-FFF2-40B4-BE49-F238E27FC236}">
                <a16:creationId xmlns:a16="http://schemas.microsoft.com/office/drawing/2014/main" id="{8193F87B-EE3D-4C88-87A7-DAEEA494A3F5}"/>
              </a:ext>
            </a:extLst>
          </p:cNvPr>
          <p:cNvSpPr>
            <a:spLocks noGrp="1"/>
          </p:cNvSpPr>
          <p:nvPr/>
        </p:nvSpPr>
        <p:spPr>
          <a:xfrm>
            <a:off x="666750" y="4933950"/>
            <a:ext cx="10477500" cy="9525"/>
          </a:xfrm>
          <a:prstGeom prst="rect">
            <a:avLst/>
          </a:prstGeom>
          <a:solidFill>
            <a:srgbClr val="47716A"/>
          </a:solidFill>
          <a:ln w="0">
            <a:noFill/>
            <a:prstDash val="solid"/>
          </a:ln>
        </p:spPr>
      </p:sp>
      <p:sp>
        <p:nvSpPr>
          <p:cNvPr id="19" name="success-check">
            <a:extLst>
              <a:ext uri="{FF2B5EF4-FFF2-40B4-BE49-F238E27FC236}">
                <a16:creationId xmlns:a16="http://schemas.microsoft.com/office/drawing/2014/main" id="{DFE40D0B-44D6-4FBB-8A7F-E304F4B0A21C}"/>
              </a:ext>
            </a:extLst>
          </p:cNvPr>
          <p:cNvSpPr>
            <a:spLocks noGrp="1"/>
          </p:cNvSpPr>
          <p:nvPr/>
        </p:nvSpPr>
        <p:spPr>
          <a:xfrm>
            <a:off x="666750" y="5219700"/>
            <a:ext cx="10572750" cy="647700"/>
          </a:xfrm>
          <a:prstGeom prst="rect">
            <a:avLst/>
          </a:prstGeom>
          <a:noFill/>
          <a:ln w="0">
            <a:noFill/>
            <a:prstDash val="solid"/>
          </a:ln>
        </p:spPr>
        <p:txBody>
          <a:bodyPr/>
          <a:lstStyle/>
          <a:p>
            <a:pPr algn="l">
              <a:defRPr sz="1875" b="1" i="0">
                <a:solidFill>
                  <a:srgbClr val="F45B43"/>
                </a:solidFill>
              </a:defRPr>
            </a:pPr>
            <a:r>
              <a:rPr sz="1875" b="1" i="0">
                <a:solidFill>
                  <a:srgbClr val="F45B43"/>
                </a:solidFill>
              </a:rPr>
              <a:t>Success check: Input total equals all output totals.</a:t>
            </a:r>
          </a:p>
        </p:txBody>
      </p:sp>
    </p:spTree>
    <p:extLst>
      <p:ext uri="{BB962C8B-B14F-4D97-AF65-F5344CB8AC3E}">
        <p14:creationId xmlns:p14="http://schemas.microsoft.com/office/powerpoint/2010/main" val="1755318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5B43"/>
        </a:solidFill>
        <a:effectLst/>
      </p:bgPr>
    </p:bg>
    <p:spTree>
      <p:nvGrpSpPr>
        <p:cNvPr id="1" name=""/>
        <p:cNvGrpSpPr/>
        <p:nvPr/>
      </p:nvGrpSpPr>
      <p:grpSpPr>
        <a:xfrm>
          <a:off x="0" y="0"/>
          <a:ext cx="0" cy="0"/>
          <a:chOff x="0" y="0"/>
          <a:chExt cx="0" cy="0"/>
        </a:xfrm>
      </p:grpSpPr>
      <p:sp>
        <p:nvSpPr>
          <p:cNvPr id="11" name="group-label">
            <a:extLst>
              <a:ext uri="{FF2B5EF4-FFF2-40B4-BE49-F238E27FC236}">
                <a16:creationId xmlns:a16="http://schemas.microsoft.com/office/drawing/2014/main" id="{2B0C1D5F-6D56-4302-A24E-8948C8E93809}"/>
              </a:ext>
            </a:extLst>
          </p:cNvPr>
          <p:cNvSpPr>
            <a:spLocks noGrp="1"/>
          </p:cNvSpPr>
          <p:nvPr/>
        </p:nvSpPr>
        <p:spPr>
          <a:xfrm>
            <a:off x="666750" y="266700"/>
            <a:ext cx="7239000" cy="28575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GROUP 1 · MOTION, FORCES AND ENERGY</a:t>
            </a:r>
          </a:p>
        </p:txBody>
      </p:sp>
      <p:sp>
        <p:nvSpPr>
          <p:cNvPr id="2" name="page-number">
            <a:extLst>
              <a:ext uri="{FF2B5EF4-FFF2-40B4-BE49-F238E27FC236}">
                <a16:creationId xmlns:a16="http://schemas.microsoft.com/office/drawing/2014/main" id="{2DE08B1C-D67B-468B-A598-A6EB3F141E95}"/>
              </a:ext>
            </a:extLst>
          </p:cNvPr>
          <p:cNvSpPr>
            <a:spLocks noGrp="1"/>
          </p:cNvSpPr>
          <p:nvPr/>
        </p:nvSpPr>
        <p:spPr>
          <a:xfrm>
            <a:off x="10334625" y="266700"/>
            <a:ext cx="1190625" cy="285750"/>
          </a:xfrm>
          <a:prstGeom prst="rect">
            <a:avLst/>
          </a:prstGeom>
          <a:noFill/>
          <a:ln w="0">
            <a:noFill/>
            <a:prstDash val="solid"/>
          </a:ln>
        </p:spPr>
        <p:txBody>
          <a:bodyPr/>
          <a:lstStyle/>
          <a:p>
            <a:pPr algn="r">
              <a:defRPr sz="1650" b="1" i="0">
                <a:solidFill>
                  <a:srgbClr val="0B342E"/>
                </a:solidFill>
              </a:defRPr>
            </a:pPr>
            <a:r>
              <a:rPr lang="en-US" sz="1650" b="1" i="0">
                <a:solidFill>
                  <a:srgbClr val="0B342E"/>
                </a:solidFill>
              </a:rPr>
              <a:t>09 / 13</a:t>
            </a:r>
            <a:endParaRPr sz="1650" b="1" i="0">
              <a:solidFill>
                <a:srgbClr val="0B342E"/>
              </a:solidFill>
            </a:endParaRPr>
          </a:p>
        </p:txBody>
      </p:sp>
      <p:sp>
        <p:nvSpPr>
          <p:cNvPr id="3" name="rule-70-666">
            <a:extLst>
              <a:ext uri="{FF2B5EF4-FFF2-40B4-BE49-F238E27FC236}">
                <a16:creationId xmlns:a16="http://schemas.microsoft.com/office/drawing/2014/main" id="{53DFA1E5-ED97-4184-AE09-17C302772089}"/>
              </a:ext>
            </a:extLst>
          </p:cNvPr>
          <p:cNvSpPr>
            <a:spLocks noGrp="1"/>
          </p:cNvSpPr>
          <p:nvPr/>
        </p:nvSpPr>
        <p:spPr>
          <a:xfrm>
            <a:off x="666750" y="6343650"/>
            <a:ext cx="10858500" cy="9525"/>
          </a:xfrm>
          <a:prstGeom prst="rect">
            <a:avLst/>
          </a:prstGeom>
          <a:solidFill>
            <a:srgbClr val="0B342E"/>
          </a:solidFill>
          <a:ln w="0">
            <a:noFill/>
            <a:prstDash val="solid"/>
          </a:ln>
        </p:spPr>
      </p:sp>
      <p:sp>
        <p:nvSpPr>
          <p:cNvPr id="4" name="course-footer">
            <a:extLst>
              <a:ext uri="{FF2B5EF4-FFF2-40B4-BE49-F238E27FC236}">
                <a16:creationId xmlns:a16="http://schemas.microsoft.com/office/drawing/2014/main" id="{5B2636DE-229F-460C-9523-290168B97AEF}"/>
              </a:ext>
            </a:extLst>
          </p:cNvPr>
          <p:cNvSpPr>
            <a:spLocks noGrp="1"/>
          </p:cNvSpPr>
          <p:nvPr/>
        </p:nvSpPr>
        <p:spPr>
          <a:xfrm>
            <a:off x="666750" y="6429375"/>
            <a:ext cx="8572500" cy="2667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GIOPHYSICS · CAMBRIDGE IGCSE PHYSICS 0625 · 1.7.1</a:t>
            </a:r>
          </a:p>
        </p:txBody>
      </p:sp>
      <p:sp>
        <p:nvSpPr>
          <p:cNvPr id="5" name="misconception-label">
            <a:extLst>
              <a:ext uri="{FF2B5EF4-FFF2-40B4-BE49-F238E27FC236}">
                <a16:creationId xmlns:a16="http://schemas.microsoft.com/office/drawing/2014/main" id="{A0C11037-CA66-46E8-9B4E-0B400DE01C16}"/>
              </a:ext>
            </a:extLst>
          </p:cNvPr>
          <p:cNvSpPr>
            <a:spLocks noGrp="1"/>
          </p:cNvSpPr>
          <p:nvPr/>
        </p:nvSpPr>
        <p:spPr>
          <a:xfrm>
            <a:off x="666750" y="666750"/>
            <a:ext cx="8096250" cy="3429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MISCONCEPTION SHOWDOWN · SPOT THE MISTAKE</a:t>
            </a:r>
          </a:p>
        </p:txBody>
      </p:sp>
      <p:sp>
        <p:nvSpPr>
          <p:cNvPr id="6" name="misconception-claim">
            <a:extLst>
              <a:ext uri="{FF2B5EF4-FFF2-40B4-BE49-F238E27FC236}">
                <a16:creationId xmlns:a16="http://schemas.microsoft.com/office/drawing/2014/main" id="{195AFE97-82E9-4733-95BE-8771B6C40492}"/>
              </a:ext>
            </a:extLst>
          </p:cNvPr>
          <p:cNvSpPr>
            <a:spLocks noGrp="1"/>
          </p:cNvSpPr>
          <p:nvPr/>
        </p:nvSpPr>
        <p:spPr>
          <a:xfrm>
            <a:off x="666750" y="1285875"/>
            <a:ext cx="10668000" cy="1381125"/>
          </a:xfrm>
          <a:prstGeom prst="rect">
            <a:avLst/>
          </a:prstGeom>
          <a:noFill/>
          <a:ln w="0">
            <a:noFill/>
            <a:prstDash val="solid"/>
          </a:ln>
        </p:spPr>
        <p:txBody>
          <a:bodyPr/>
          <a:lstStyle/>
          <a:p>
            <a:pPr algn="l">
              <a:defRPr sz="3600" b="1" i="0">
                <a:solidFill>
                  <a:srgbClr val="0B342E"/>
                </a:solidFill>
              </a:defRPr>
            </a:pPr>
            <a:r>
              <a:rPr sz="3600" b="1" i="0">
                <a:solidFill>
                  <a:srgbClr val="0B342E"/>
                </a:solidFill>
              </a:rPr>
              <a:t>“A low-efficiency machine loses energy.”</a:t>
            </a:r>
          </a:p>
        </p:txBody>
      </p:sp>
      <p:sp>
        <p:nvSpPr>
          <p:cNvPr id="7" name="correction-frame">
            <a:extLst>
              <a:ext uri="{FF2B5EF4-FFF2-40B4-BE49-F238E27FC236}">
                <a16:creationId xmlns:a16="http://schemas.microsoft.com/office/drawing/2014/main" id="{DE1C6C46-AA86-41E3-8838-EF5E59AFD05A}"/>
              </a:ext>
            </a:extLst>
          </p:cNvPr>
          <p:cNvSpPr>
            <a:spLocks noGrp="1"/>
          </p:cNvSpPr>
          <p:nvPr/>
        </p:nvSpPr>
        <p:spPr>
          <a:xfrm>
            <a:off x="666750" y="3048000"/>
            <a:ext cx="10858500" cy="857250"/>
          </a:xfrm>
          <a:prstGeom prst="roundRect">
            <a:avLst>
              <a:gd name="adj" fmla="val 13333"/>
            </a:avLst>
          </a:prstGeom>
          <a:solidFill>
            <a:srgbClr val="0B342E"/>
          </a:solidFill>
          <a:ln w="0">
            <a:noFill/>
            <a:prstDash val="solid"/>
          </a:ln>
        </p:spPr>
      </p:sp>
      <p:sp>
        <p:nvSpPr>
          <p:cNvPr id="8" name="correction">
            <a:extLst>
              <a:ext uri="{FF2B5EF4-FFF2-40B4-BE49-F238E27FC236}">
                <a16:creationId xmlns:a16="http://schemas.microsoft.com/office/drawing/2014/main" id="{D7D2F62B-E840-41EE-8E27-6ABD523BE932}"/>
              </a:ext>
            </a:extLst>
          </p:cNvPr>
          <p:cNvSpPr>
            <a:spLocks noGrp="1"/>
          </p:cNvSpPr>
          <p:nvPr/>
        </p:nvSpPr>
        <p:spPr>
          <a:xfrm>
            <a:off x="952500" y="3238500"/>
            <a:ext cx="10287000" cy="552450"/>
          </a:xfrm>
          <a:prstGeom prst="rect">
            <a:avLst/>
          </a:prstGeom>
          <a:noFill/>
          <a:ln w="0">
            <a:noFill/>
            <a:prstDash val="solid"/>
          </a:ln>
        </p:spPr>
        <p:txBody>
          <a:bodyPr/>
          <a:lstStyle/>
          <a:p>
            <a:pPr algn="ctr">
              <a:defRPr sz="2100" b="1" i="0">
                <a:solidFill>
                  <a:srgbClr val="F4F0E2"/>
                </a:solidFill>
              </a:defRPr>
            </a:pPr>
            <a:r>
              <a:rPr sz="2100" b="1" i="0">
                <a:solidFill>
                  <a:srgbClr val="F4F0E2"/>
                </a:solidFill>
              </a:rPr>
              <a:t>It transfers more energy into less useful pathways; total energy remains conserved.</a:t>
            </a:r>
          </a:p>
        </p:txBody>
      </p:sp>
      <p:sp>
        <p:nvSpPr>
          <p:cNvPr id="9" name="humor-line">
            <a:extLst>
              <a:ext uri="{FF2B5EF4-FFF2-40B4-BE49-F238E27FC236}">
                <a16:creationId xmlns:a16="http://schemas.microsoft.com/office/drawing/2014/main" id="{E0A14D59-3CEE-474B-9728-155AB62DEA9E}"/>
              </a:ext>
            </a:extLst>
          </p:cNvPr>
          <p:cNvSpPr>
            <a:spLocks noGrp="1"/>
          </p:cNvSpPr>
          <p:nvPr/>
        </p:nvSpPr>
        <p:spPr>
          <a:xfrm>
            <a:off x="1238250" y="4324350"/>
            <a:ext cx="9715500" cy="723900"/>
          </a:xfrm>
          <a:prstGeom prst="rect">
            <a:avLst/>
          </a:prstGeom>
          <a:noFill/>
          <a:ln w="0">
            <a:noFill/>
            <a:prstDash val="solid"/>
          </a:ln>
        </p:spPr>
        <p:txBody>
          <a:bodyPr/>
          <a:lstStyle/>
          <a:p>
            <a:pPr algn="ctr">
              <a:defRPr sz="1950" b="0" i="1">
                <a:solidFill>
                  <a:srgbClr val="0B342E"/>
                </a:solidFill>
              </a:defRPr>
            </a:pPr>
            <a:r>
              <a:rPr sz="1950" b="0" i="1">
                <a:solidFill>
                  <a:srgbClr val="0B342E"/>
                </a:solidFill>
              </a:rPr>
              <a:t>The joules are not missing. They are mostly warming the room without permission.</a:t>
            </a:r>
          </a:p>
        </p:txBody>
      </p:sp>
      <p:sp>
        <p:nvSpPr>
          <p:cNvPr id="10" name="misconception-check">
            <a:extLst>
              <a:ext uri="{FF2B5EF4-FFF2-40B4-BE49-F238E27FC236}">
                <a16:creationId xmlns:a16="http://schemas.microsoft.com/office/drawing/2014/main" id="{C386D79D-6DF5-433B-A450-9E61C2876F65}"/>
              </a:ext>
            </a:extLst>
          </p:cNvPr>
          <p:cNvSpPr>
            <a:spLocks noGrp="1"/>
          </p:cNvSpPr>
          <p:nvPr/>
        </p:nvSpPr>
        <p:spPr>
          <a:xfrm>
            <a:off x="952500" y="5286375"/>
            <a:ext cx="10287000" cy="609600"/>
          </a:xfrm>
          <a:prstGeom prst="rect">
            <a:avLst/>
          </a:prstGeom>
          <a:noFill/>
          <a:ln w="0">
            <a:noFill/>
            <a:prstDash val="solid"/>
          </a:ln>
        </p:spPr>
        <p:txBody>
          <a:bodyPr/>
          <a:lstStyle/>
          <a:p>
            <a:pPr algn="ctr">
              <a:defRPr sz="1875" b="1" i="0">
                <a:solidFill>
                  <a:srgbClr val="0B342E"/>
                </a:solidFill>
              </a:defRPr>
            </a:pPr>
            <a:r>
              <a:rPr sz="1875" b="1" i="0">
                <a:solidFill>
                  <a:srgbClr val="0B342E"/>
                </a:solidFill>
              </a:rPr>
              <a:t>Mini-whiteboard: Why is dissipated energy harder to use again?</a:t>
            </a:r>
          </a:p>
        </p:txBody>
      </p:sp>
    </p:spTree>
    <p:extLst>
      <p:ext uri="{BB962C8B-B14F-4D97-AF65-F5344CB8AC3E}">
        <p14:creationId xmlns:p14="http://schemas.microsoft.com/office/powerpoint/2010/main" val="828944446"/>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3962</Words>
  <Application>Microsoft Office PowerPoint</Application>
  <DocSecurity>0</DocSecurity>
  <PresentationFormat>Widescreen</PresentationFormat>
  <Paragraphs>336</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2026-08-14T17:44:00Z</dcterms:created>
  <dcterms:modified xsi:type="dcterms:W3CDTF">2026-08-15T16:00:40Z</dcterms:modified>
</cp:coreProperties>
</file>