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Measured including 12 cpm background</c:v>
          </c:tx>
          <c:spPr>
            <a:ln w="28575">
              <a:solidFill>
                <a:srgbClr val="7B55F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7B55F6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6</c:v>
              </c:pt>
              <c:pt idx="2">
                <c:v>12</c:v>
              </c:pt>
              <c:pt idx="3">
                <c:v>18</c:v>
              </c:pt>
              <c:pt idx="4">
                <c:v>24</c:v>
              </c:pt>
            </c:numLit>
          </c:xVal>
          <c:yVal>
            <c:numLit>
              <c:formatCode>General</c:formatCode>
              <c:ptCount val="5"/>
              <c:pt idx="0">
                <c:v>172</c:v>
              </c:pt>
              <c:pt idx="1">
                <c:v>92</c:v>
              </c:pt>
              <c:pt idx="2">
                <c:v>52</c:v>
              </c:pt>
              <c:pt idx="3">
                <c:v>32</c:v>
              </c:pt>
              <c:pt idx="4">
                <c:v>22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D77-408E-A7AE-9DBD68294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Measured count rate / counts/min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min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“Radioactivity”, an accent ring for group 5,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5.2.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9-mark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identify, explain. Do not reveal the mark scheme until slide 11.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[Quiz answers] 1. alpha — Alpha has low penetration. 2. +1 — A neutron changes to a proton plus electron. 3. 40 — 160→80→40. 4. subtract background — Detector includes ambient counts.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FF0D7-6405-F1E4-8BC3-6F28459FF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668576-23DB-F57A-AD58-94B10C383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AC16EC-E1A5-211F-3B15-03D1964B0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source, alpha, beta, gamma, paper, aluminium, lead, only weakened. A caption reads: Each radiation is identified by what stops it: paper for alpha, millimetres of aluminium for beta, thick lead only weakens gamma.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613D30-B6FF-DBBC-A12B-BA1FA1BF943E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3553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Measured count rate in counts/min against Time in min; Time remains in min; Measured count rate remains in counts/min.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illustrative exponential sequence: corrected 160, 80, 40, 20, 10 cpm plus constant 12 cpm background.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[Quantitative visual] Values: Measured including 12 cpm background: (0, 172), (6, 92), (12, 52), (18, 32), (24, 22). Data: illustrative lesson data. Scale: 22 to 172 counts/min.</a:t>
            </a:r>
          </a:p>
          <a:p>
            <a:r>
              <a:t>Units: x uses min; y uses counts/min.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[Worked problem] Steps: 1) At 0: 172−12 = 160 cpm. 2) At 12: 52−12 = 40 cpm. 3) 160→80 at 6 min→40 at 12 min, so each half takes 6 min. Answer: Corrected rates 160 and 40 cpm; half-life = 6 min.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[Worked problem] Steps: 1) Supplement: Corrected: 200, 197 and 3 cpm. 2) Passes paper; stopped by aluminium. 3) Check the direction, significant figures and physical meaning of the result. Answer: Beta radiation.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[Safety] Use simulation only; trained staff follow local safety rules for any controlled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https://giophysics.com/chapter-46/radioactivity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Describe background radiation, detection/count rate and corrected count rate (Supplement correction).; Compare alpha, beta-minus and gamma nature, charge, ionisation, penetration and deflection evidence.; Describe radioactive decay as spontaneous/random and complete A/Z changes for alpha, beta-minus and gamma (Supplement equations).; Define half-life and determine it from count/activity curves, including background where Supplement requires.; Evaluate uses such as smoke alarms, thickness control, tracers, sterilisation and diagnosis/treatment using penetration/ionisation/half-life.; State biological effects and apply time, distance, shielding, remote handling and secure storage safety principles.</a:t>
            </a:r>
          </a:p>
          <a:p>
            <a:r>
              <a:t>[Safety]</a:t>
            </a:r>
          </a:p>
          <a:p>
            <a:r>
              <a:t>Use simulation only; trained staff follow local safety rules for any controlled source.</a:t>
            </a:r>
          </a:p>
          <a:p>
            <a:r>
              <a:t>[Humor] The nuclei do not receive a synchronized calendar invitation.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C552AF6B-25AB-4B6B-BD69-A622476F1020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1141E51B-3AB0-4CB7-8D9A-C2C0BC3C6E71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CAMBRIDGE IGCSE PHYSICS 0625 · SYLLABUS 5.2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24963E0E-04DD-4DE3-8787-1381A5A2F995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Radioactivity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F7060DE8-9869-4C6D-8CB1-14D6D1C32D75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7B55F6"/>
                </a:solidFill>
              </a:defRPr>
            </a:pPr>
            <a:r>
              <a:rPr sz="2850" b="1" i="0">
                <a:solidFill>
                  <a:srgbClr val="7B55F6"/>
                </a:solidFill>
              </a:rPr>
              <a:t>Radiation Detective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826103EA-4136-458D-B100-255A300E9AF9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detector reads 212 counts/min near a source and 12 counts/min with no source. Which number belongs to the source?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58DA55D6-1211-4CD0-B8FF-4337C0B6C03F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B389947A-1B4B-450C-958C-577A341F2880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A01E84B6-4D01-445F-8623-B19F3575CB0F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14A7DC87-4C83-4186-9C97-824B036C2C1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40911F47-6D02-4CF7-B6CB-44283C5B04E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9FE29060-F27F-4C74-8C75-1988DC59284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825F0886-3A3C-46A5-BFFD-624D2BF0E78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5.2</a:t>
            </a:r>
          </a:p>
        </p:txBody>
      </p:sp>
    </p:spTree>
    <p:extLst>
      <p:ext uri="{BB962C8B-B14F-4D97-AF65-F5344CB8AC3E}">
        <p14:creationId xmlns:p14="http://schemas.microsoft.com/office/powerpoint/2010/main" val="1566713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678F2C9B-3394-4870-9CD2-B0CDC452E88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82FD421-F27B-4C44-B816-0DA1B76BE49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D13F760-AA36-4C06-8E85-019CBAB7330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84855FB-EBFA-48E3-8D70-C42B950EBD8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9D34EC1-C57E-402D-80A5-AEEF5294ED6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tracer dataset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E3423C51-D1AF-4640-94DB-89591F50C1FD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Core + Supplement · 9 MARKS · CALCULATE · IDENTIFY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F81AB43E-DE56-4DD6-96C2-67FDE93C711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5EC18372-33FE-43DD-84F2-C3DBB07E525D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Background is 18 cpm. A tracer reads 338 cpm initially and 98 cpm after 8 h. Calculate corrected rates and half-life. State one suitable tracer property and two safety precautions. Supplement: complete the changes in A and Z for beta-minus decay.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5CDB8574-9D8D-42A3-8D3B-A742973A0D48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25683332-D7B0-45B5-8002-3C33695D1C6E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CD7D7871-C3CF-47E6-A1FE-7E357C96369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393145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5282D2DD-FCCE-4348-8EC6-73D0692C112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F729CEB-5E1D-41BE-96CD-7135B668745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9E5028C-0491-419C-847C-93764B4E640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96045D8-F599-4B3A-BF28-BFA0F7EDED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3F74C29-4955-4DFB-84F7-346D66CD7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6964EC29-93FE-4B76-9541-D957EB0CB463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6ACD7D9C-B1A2-424B-B516-E197ED433E51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BDB01804-0D82-4608-80DB-7B4E5A92AA54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31ED05B2-2ED5-4D78-B630-6E622C4187CA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Initial corrected = 320 cpm.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1E77A1A6-711B-44A4-B7E2-3F8D8B1C8B0D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6C751D2A-C349-4CDB-BB80-6CDF48BEB81C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AFEFBA24-16B0-4427-94B5-BAC23E1744C6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8 h corrected = 80 cpm.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F64133A2-1B1B-4BE2-A4D5-CF68CC3BA44C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E1B77E03-E31E-417C-9BF0-586DFC70FF1A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257F3E97-70D2-42D9-BB8B-41449DBE57FB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320→160→80, so two half-lives in 8 h; half-life 4 h.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4B8B3851-3656-4C2D-81BB-AA3887C2CF1C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D0A47238-BA5A-4896-9406-1063D837E713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B707C7B6-A748-457D-B4C8-99F3318A93D2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Suitable half-life long enough for test but short enough to limit exposure and/or appropriate detectable radiation.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1D64B919-F988-40D6-9107-406463BF12F0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1D4E2FFD-F29C-4E83-B69E-DD72F6EFF6D6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3FA5457C-1AB9-47A8-9237-6FF664DD44E3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Any two: minimise time, maximise distance, shielding, remote handling, secure storage.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0C9279B9-B920-451E-B8FF-079324E0039E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AA39708B-10D8-4771-8A37-43546A26C844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B167B5A4-0F0F-4448-9399-0B1C91F23B3A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Beta-minus: A unchanged; Z increases by 1.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CEB81DBE-7418-4B69-B01A-E868D6C5F596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9B32C5DA-7374-444A-80B5-78F298DCD439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394183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A3B6F8BC-6ACA-473A-8298-49E9C3EA553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CDC09F3-78FC-4F13-B502-900F95BC594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EA275BA-70F2-41C0-9958-54EB7A34CF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4884CA1-E70D-49B1-BEC9-F9FCDEB0621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9D7AF64-1A1D-462E-BE0B-4939C1E075B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EB47C45C-373C-438B-A77C-4DD4E08725B7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D5C9FCA3-4F68-4492-B832-9E1637271B8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DCEE4440-F82D-4770-B5D1-6A214E22097D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Paper stops mainly?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B28FDA7E-4BBD-4746-B41E-414D8561E9EF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alpha · B beta · C gamma · D X-ray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6564B7C9-A9E9-457D-881E-153AB8991230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2E1BD1B4-37C5-4014-883B-742459813C00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Q2 · SUPPLEMENT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B52BC3A5-9070-48B9-821A-2AEF3AFD2873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Beta-minus changes Z by?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4466DEF9-02F2-4F29-AD75-4756401BB5F9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−2 · B −1 · C 0 · D +1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699FE3AA-E66C-4F0D-8A46-BD38DEBE2176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FAA87217-C69E-48B3-B3E0-C1EEB58AA35B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BBAAE5F0-EF25-4E11-8A51-06D75945E971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160 after two half-lives becomes?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7953CE4B-F58E-4EE1-9889-BA21249AFC1A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80 · B 40 · C 20 · D 0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E4C60C6D-6D49-4041-9D58-FA9BECA9AA7F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20D1B20C-0D45-4F4B-835D-CF3F117D6499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Q4 · SUPPLEMENT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5004329E-2681-4D9C-9B4C-F4F84E8D04A0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Best first data correction?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1CAC8424-856D-44CB-8C5D-A3B0B9CF5F8E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add background · B subtract background · C double time · D ignore units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D2EF7953-B011-4E6E-B9FC-371E8D2C0F36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45760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16DE24AC-D9F9-4A75-9B7B-FF7DF15DD3E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E226470-4723-49BC-A1F8-51EF19A24B2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347F01D-C4B9-4338-B038-35BB646D9FD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3AFA43C-B9AE-471B-9352-16C9F451F0E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EC652E2-AE88-4F59-8061-D572673DE1B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010B0595-E2F3-4380-BDB8-BAD00D69C12F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C5D233E5-D702-46B3-9578-8D2912A65983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CD602298-215E-4A8F-BF3C-B02EB7A206AB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7B55F6"/>
                </a:solidFill>
              </a:defRPr>
            </a:pPr>
            <a:r>
              <a:rPr sz="1950" b="1" i="0">
                <a:solidFill>
                  <a:srgbClr val="7B55F6"/>
                </a:solidFill>
              </a:rPr>
              <a:t>Answer: alpha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FFF4CEA6-6D19-4195-9587-412EEB8ACE94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Alpha has low penetration.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AE915F6B-113C-4E59-B360-2452D0AE956D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36FCFF63-ACDD-4153-BE45-0D595B887375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1A0CD9E8-0D46-438C-8952-D604E8100D4A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ED47256F-C331-4335-BCFC-94D632CE39A2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7B55F6"/>
                </a:solidFill>
              </a:defRPr>
            </a:pPr>
            <a:r>
              <a:rPr sz="1950" b="1" i="0">
                <a:solidFill>
                  <a:srgbClr val="7B55F6"/>
                </a:solidFill>
              </a:rPr>
              <a:t>SUPPLEMENT · Answer: +1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D9D1A420-08ED-4C35-8CDF-C7AEDCBE5850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A neutron changes to a proton plus electron.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79968F2A-F01F-4EF1-B93E-9DA02E3B8CE2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FD130FAE-659B-4ED6-836F-66E15BCA15E3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C4B1833B-3D32-4758-89DB-046982201704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6299E5F5-CFD6-4BAE-9C06-D4B6225539C5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7B55F6"/>
                </a:solidFill>
              </a:defRPr>
            </a:pPr>
            <a:r>
              <a:rPr sz="1950" b="1" i="0">
                <a:solidFill>
                  <a:srgbClr val="7B55F6"/>
                </a:solidFill>
              </a:rPr>
              <a:t>Answer: 40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0F023A05-82D1-4C17-A81B-13FFC5CEDE52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160→80→40.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17778DDB-7C2A-4FD2-8A54-451E7E8B139C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FDCDF78C-019F-471C-AC4D-3B9D0B1A81A5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5CCF9B88-FD6E-4CD4-A2A2-00AB851EDA0A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0452B6BE-8F85-447A-BAF9-E0F566C0FD8C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7B55F6"/>
                </a:solidFill>
              </a:defRPr>
            </a:pPr>
            <a:r>
              <a:rPr sz="1950" b="1" i="0">
                <a:solidFill>
                  <a:srgbClr val="7B55F6"/>
                </a:solidFill>
              </a:rPr>
              <a:t>SUPPLEMENT · Answer: subtract background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9577BA69-0970-45C7-B13B-3DF6389FD32E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Detector includes ambient counts.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E1D0B552-7B3C-4F98-855D-FD9828E7B85B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7B55F6"/>
                </a:solidFill>
              </a:defRPr>
            </a:pPr>
            <a:r>
              <a:rPr sz="1875" b="1" i="0">
                <a:solidFill>
                  <a:srgbClr val="7B55F6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745712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EBDB9F64-F444-4A76-824C-6F15F25503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B3E7C27-0972-4D3A-8EA4-55D649AE01A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BB7CFEB-E748-4021-AA49-95B75EF6ECA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5993A8A-7A21-4A62-9580-9A2E3C84709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F33E4E9-7665-430F-9A95-ECB2B4753CA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0020963F-1439-4F4A-BDA7-BB1BCADCC4C6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8785F1FC-977F-4BFD-9BCC-472621EBC764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3C03D3A0-5E09-4100-BE89-32A760032E20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FD0D1FA4-074A-4F50-97B6-D06ACB4FC029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radiation is most ionising and least penetrating?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3AD9A8AB-E9BA-4209-98F3-7DDA333E0B99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4D3382AD-326F-4803-883A-F0DDAD2C18E9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AE8C84C6-B53B-4D61-9934-DE6CA8D697AF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is electromagnetic radiation?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5A32E2E7-8ED4-43E9-A318-885CD1C072B0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3FBA87E1-488A-4C8A-9447-03A9DC129EC2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F04E11D9-A480-4CBA-A162-F76FEF692593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does half-life measure?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1E31086E-8739-40A7-A7A6-192FA70DE9E7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22231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DCB2DD16-8EFF-4F27-A162-276C4600B79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B6FB846-E12F-43F4-8661-D2A185517BD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33A2640-ADB2-4E43-9ABB-8356813C347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6C0ED9A-C530-460A-B8C2-20564026F83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890733C-3DF9-4783-994A-1CC92F19DF7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Random individual decays produce predictable population patterns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D4C35F68-943D-48BD-A6D5-6CACF85A4FA4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51629B1C-AD5C-466F-BE47-C6DD7A2453BB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Background sources include radon from rocks and buildings, cosmic rays, and radioactive isotopes in food and drink.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1E949E99-060D-4390-B824-0EF62B693E68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2AFB2EED-173F-4DA9-B519-FE36015AD709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Alpha, beta and gamma differ in charge, ionisation and penetration.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4D12A59D-274E-42D0-9231-AA80DB3C072D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40363E23-0FDF-43C6-A761-E10DE4AFF86E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Half-life is constant for a given isotope; uses balance penetration/ionisation with risk.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98523027-A241-4698-B562-C5927F593689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57D65DA2-925A-4E35-904E-0221C36492AA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Reduce exposure by time, distance and shielding; sources are stored shielded and handled remotely.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476EA120-47BA-45E9-BFBB-E65C8819ADA6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F70EFFFC-0696-42B1-BF48-818AE806B4D5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Correct source count by subtracting background.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3DAB1921-F0C2-48F5-ABC1-3B28312EE20E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8ACB48D7-F589-4B93-9FBC-0CFD47322B6C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27614BFF-30F2-40CE-B4C5-C03BF9170951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DERIVED · fraction remaining after n half-lives = (1/2)ⁿ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BE42F0B8-18A8-4AA4-964F-086551AA4EBE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dimensionless</a:t>
            </a:r>
          </a:p>
        </p:txBody>
      </p:sp>
      <p:sp>
        <p:nvSpPr>
          <p:cNvPr id="20" name="equation-expression-2">
            <a:extLst>
              <a:ext uri="{FF2B5EF4-FFF2-40B4-BE49-F238E27FC236}">
                <a16:creationId xmlns:a16="http://schemas.microsoft.com/office/drawing/2014/main" id="{257B2882-46CD-4D4B-9130-D1242333314B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corrected count rate = measured − background</a:t>
            </a:r>
          </a:p>
        </p:txBody>
      </p:sp>
      <p:sp>
        <p:nvSpPr>
          <p:cNvPr id="21" name="equation-units-2">
            <a:extLst>
              <a:ext uri="{FF2B5EF4-FFF2-40B4-BE49-F238E27FC236}">
                <a16:creationId xmlns:a16="http://schemas.microsoft.com/office/drawing/2014/main" id="{8DFD6DD7-EF03-4845-9851-23B5D7FA511D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counts/s or counts/min</a:t>
            </a:r>
          </a:p>
        </p:txBody>
      </p:sp>
      <p:sp>
        <p:nvSpPr>
          <p:cNvPr id="22" name="vocabulary-label">
            <a:extLst>
              <a:ext uri="{FF2B5EF4-FFF2-40B4-BE49-F238E27FC236}">
                <a16:creationId xmlns:a16="http://schemas.microsoft.com/office/drawing/2014/main" id="{3741225A-0AAF-4360-B84F-19FCACD97D02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SAY IT PRECISELY</a:t>
            </a:r>
          </a:p>
        </p:txBody>
      </p:sp>
      <p:sp>
        <p:nvSpPr>
          <p:cNvPr id="23" name="vocabulary">
            <a:extLst>
              <a:ext uri="{FF2B5EF4-FFF2-40B4-BE49-F238E27FC236}">
                <a16:creationId xmlns:a16="http://schemas.microsoft.com/office/drawing/2014/main" id="{C126EC41-01B0-48A7-9A1A-1206B4A97406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background radiation · activity · ionisation · penetration · half-life · isotope</a:t>
            </a:r>
          </a:p>
        </p:txBody>
      </p:sp>
    </p:spTree>
    <p:extLst>
      <p:ext uri="{BB962C8B-B14F-4D97-AF65-F5344CB8AC3E}">
        <p14:creationId xmlns:p14="http://schemas.microsoft.com/office/powerpoint/2010/main" val="723690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2B7ED-101E-FDAF-D044-A47DD94A3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90D6F07E-D571-707C-4C6B-3BA27756C71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BE53B9F-DFCC-F4B5-75AE-C406D44002E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17449BB-3C5F-0644-90AE-03D6F407E7A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A39267E-763B-7536-A447-329F449CB0E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FFF1F4C-24CF-7DB6-6C52-7A4A26268F0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radioactivity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5" name="simple-definition-label">
            <a:extLst>
              <a:ext uri="{FF2B5EF4-FFF2-40B4-BE49-F238E27FC236}">
                <a16:creationId xmlns:a16="http://schemas.microsoft.com/office/drawing/2014/main" id="{AF638BB8-6EA5-B8C6-69D1-DFA7FE085099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6" name="simple-definition">
            <a:extLst>
              <a:ext uri="{FF2B5EF4-FFF2-40B4-BE49-F238E27FC236}">
                <a16:creationId xmlns:a16="http://schemas.microsoft.com/office/drawing/2014/main" id="{4A7CFC73-871E-8072-715B-3BF29E12322F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Radioactivity is the spontaneous, random break-up of unstable nuclei, which fling out alpha, beta or gamma radiation. Nobody can say when any one nucleus will go, yet a large sample always halves its activity in the same fixed half-life.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394FEA-98DF-974B-7F1A-50D8A2EC2D2A}"/>
              </a:ext>
            </a:extLst>
          </p:cNvPr>
          <p:cNvSpPr/>
          <p:nvPr/>
        </p:nvSpPr>
        <p:spPr>
          <a:xfrm>
            <a:off x="762000" y="4619978"/>
            <a:ext cx="838200" cy="67074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source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3376BC0-EFED-3E40-FD4B-4CF30045A285}"/>
              </a:ext>
            </a:extLst>
          </p:cNvPr>
          <p:cNvCxnSpPr/>
          <p:nvPr/>
        </p:nvCxnSpPr>
        <p:spPr>
          <a:xfrm>
            <a:off x="1651000" y="4299185"/>
            <a:ext cx="18542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2F0A18B-73B9-87B8-A9BE-1D7D657F401C}"/>
              </a:ext>
            </a:extLst>
          </p:cNvPr>
          <p:cNvSpPr txBox="1"/>
          <p:nvPr/>
        </p:nvSpPr>
        <p:spPr>
          <a:xfrm>
            <a:off x="1905000" y="3978392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alpha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400780C-97F6-3096-12F0-61AF94AFEA10}"/>
              </a:ext>
            </a:extLst>
          </p:cNvPr>
          <p:cNvCxnSpPr/>
          <p:nvPr/>
        </p:nvCxnSpPr>
        <p:spPr>
          <a:xfrm>
            <a:off x="1651000" y="4940771"/>
            <a:ext cx="46482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30A0AEF-187D-6815-6518-4E755E37202A}"/>
              </a:ext>
            </a:extLst>
          </p:cNvPr>
          <p:cNvSpPr txBox="1"/>
          <p:nvPr/>
        </p:nvSpPr>
        <p:spPr>
          <a:xfrm>
            <a:off x="1905000" y="4619978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beta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62404F-1215-294D-8B25-84A676AD0EF3}"/>
              </a:ext>
            </a:extLst>
          </p:cNvPr>
          <p:cNvCxnSpPr/>
          <p:nvPr/>
        </p:nvCxnSpPr>
        <p:spPr>
          <a:xfrm>
            <a:off x="1651000" y="5582355"/>
            <a:ext cx="8890000" cy="0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8C8FDEB-27A6-EB18-C59B-1B3E7075CE26}"/>
              </a:ext>
            </a:extLst>
          </p:cNvPr>
          <p:cNvSpPr txBox="1"/>
          <p:nvPr/>
        </p:nvSpPr>
        <p:spPr>
          <a:xfrm>
            <a:off x="1905000" y="5261563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gamma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39D982A-C53D-A567-B1E4-94EE300CFDCE}"/>
              </a:ext>
            </a:extLst>
          </p:cNvPr>
          <p:cNvSpPr/>
          <p:nvPr/>
        </p:nvSpPr>
        <p:spPr>
          <a:xfrm>
            <a:off x="3556000" y="3890904"/>
            <a:ext cx="177800" cy="1895592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209B5DC-89DE-E7D7-61ED-1BEEEAF05E0E}"/>
              </a:ext>
            </a:extLst>
          </p:cNvPr>
          <p:cNvSpPr txBox="1"/>
          <p:nvPr/>
        </p:nvSpPr>
        <p:spPr>
          <a:xfrm>
            <a:off x="3124200" y="3657600"/>
            <a:ext cx="1066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paper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D26B909-76A1-C9FB-4329-191DD5AEA8A8}"/>
              </a:ext>
            </a:extLst>
          </p:cNvPr>
          <p:cNvSpPr/>
          <p:nvPr/>
        </p:nvSpPr>
        <p:spPr>
          <a:xfrm>
            <a:off x="6350000" y="3890904"/>
            <a:ext cx="330200" cy="1895592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038192-5CE3-75E3-695F-2195A2312354}"/>
              </a:ext>
            </a:extLst>
          </p:cNvPr>
          <p:cNvSpPr txBox="1"/>
          <p:nvPr/>
        </p:nvSpPr>
        <p:spPr>
          <a:xfrm>
            <a:off x="5918200" y="3657600"/>
            <a:ext cx="1193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aluminium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781704D-F9ED-D6EA-94BA-7E25B4910F51}"/>
              </a:ext>
            </a:extLst>
          </p:cNvPr>
          <p:cNvSpPr/>
          <p:nvPr/>
        </p:nvSpPr>
        <p:spPr>
          <a:xfrm>
            <a:off x="9398000" y="3890904"/>
            <a:ext cx="558800" cy="1895592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F8A08A-37B0-DD6D-AE35-141CCE4CF553}"/>
              </a:ext>
            </a:extLst>
          </p:cNvPr>
          <p:cNvSpPr txBox="1"/>
          <p:nvPr/>
        </p:nvSpPr>
        <p:spPr>
          <a:xfrm>
            <a:off x="9093200" y="3657600"/>
            <a:ext cx="1168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lead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A6E930-76BA-CA2C-574F-4ACF9D7DCA5B}"/>
              </a:ext>
            </a:extLst>
          </p:cNvPr>
          <p:cNvSpPr txBox="1"/>
          <p:nvPr/>
        </p:nvSpPr>
        <p:spPr>
          <a:xfrm>
            <a:off x="10617200" y="5261563"/>
            <a:ext cx="88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only weakened</a:t>
            </a:r>
          </a:p>
        </p:txBody>
      </p:sp>
      <p:sp>
        <p:nvSpPr>
          <p:cNvPr id="41" name="diagram-caption">
            <a:extLst>
              <a:ext uri="{FF2B5EF4-FFF2-40B4-BE49-F238E27FC236}">
                <a16:creationId xmlns:a16="http://schemas.microsoft.com/office/drawing/2014/main" id="{293C7FFD-C11C-E15C-6120-F6FEE1D88600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Each radiation is identified by what stops it: paper for alpha, millimetres of aluminium for beta, thick lead only weakens gamma.</a:t>
            </a:r>
          </a:p>
        </p:txBody>
      </p:sp>
    </p:spTree>
    <p:extLst>
      <p:ext uri="{BB962C8B-B14F-4D97-AF65-F5344CB8AC3E}">
        <p14:creationId xmlns:p14="http://schemas.microsoft.com/office/powerpoint/2010/main" val="2772924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2BCCF9A9-D72F-4CD6-B9E9-D90FA40A82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626C98E-3607-4DCF-AD9C-519FCC0B1F1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2606700-D7B4-4393-BB8C-CF163BC7660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F393664-6238-4A9B-B22D-E6C60AF0B23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DF47C52-ECAA-4E8E-9588-98EC4553BEF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Corrected count halves every six minutes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2C69712F-9E1B-416B-A1AF-B7FAFBEE77C1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8C5B0344-5A9E-405E-9FCB-5DF0D2C15D87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05F3A941-AD8F-4694-A1BD-570A0B79865D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Measured including 12 cpm background: (0, 172), (6, 92), …, (18, 32), (24, 22).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ECD10F62-6148-4CC8-B282-4ED9FE77A6D8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22–172 counts/min. Axes: Time / min; Measured count rate / counts/min.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19644EDC-93F9-4515-BD7A-439B7521ABB2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1490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F5A1DE9-C0CB-4159-B0FD-180C6BD9F32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3B53153-3E9E-43EF-8239-684B88E5FB6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A53D479-269A-4394-95F2-49961AB5D4C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8A2023D-9206-44AC-937C-D3A91E0F40A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7FBC3F4-DCC7-4BD0-924C-C568E21DC12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find half-life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875EA46-A206-428A-BF8C-60DA4DF80C3F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SUPPLEMENT / EXTENDED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B4749C29-DCFD-4B28-8953-BFBA3F6BC3F2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EDA5D09C-B54A-4F72-8003-B067D640480B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Using the graph and 12 cpm background, find corrected rates at 0 and 12 min and determine half-life.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A6F660F1-2B84-4253-B4D7-3F4F3316A95E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01825A6D-548C-4251-B7F3-1684AA742952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55C4D66D-7BD9-468E-8AB4-FEFE14B9595B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At 0: 172−12 = 160 cpm.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29FD554D-7A32-43E5-A959-5002A6C20542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C1C20283-DFEE-4836-9DA1-5D4CFC2EE9F8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0B1AD5D6-CFB6-4924-85F9-7E3195B66A3B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At 12: 52−12 = 40 cpm.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7DB69613-8658-47CE-B828-1A6448B39E17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9E822AEE-1873-4195-A6DD-377850E2269C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0540521E-8C7C-40F1-A441-1DEF73C76818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160→80 at 6 min→40 at 12 min, so each half takes 6 min.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9A597138-45A3-4E87-8FD1-44EFE0E89521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C0D35DBA-2D1A-4FA8-99BB-A629453B0D0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Corrected rates 160 and 40 cpm; half-life = 6 min.</a:t>
            </a:r>
          </a:p>
        </p:txBody>
      </p:sp>
    </p:spTree>
    <p:extLst>
      <p:ext uri="{BB962C8B-B14F-4D97-AF65-F5344CB8AC3E}">
        <p14:creationId xmlns:p14="http://schemas.microsoft.com/office/powerpoint/2010/main" val="127720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B42A6CC-9D39-405F-BD8F-5D399135A50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818C3E1-C899-436D-847B-3B547E0ED81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B121EEA-8BC1-4C90-9683-C800F7EF271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91F5245-B7A5-41B2-98F2-A1BAE6BF9CF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1E4B10B-6FE1-4A32-A834-879F5B5F3D7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identify beta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02F28941-8D64-464C-90C1-E5A23AFECC89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313F4990-A9E5-4977-B45B-296D64FA1264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8855595-4424-4802-8017-CF413E2685C3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Background is 12 cpm. An unknown gives 212 cpm, 209 cpm after paper and 15 cpm after aluminium. Identify the main radiation and justify.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0CA76F5E-7016-465E-8EE3-BE5294A0C12B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4280ED48-F1B6-497C-83E3-C78A4D8F1BA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2DC23D10-E42F-4A4E-AA7B-249C6A1CD98A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Corrected: 200, 197 and 3 cpm.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5AD5A700-8557-4882-99E6-5DC6E52701A3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90236A4A-B3F3-4A5C-8594-D83569290D9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D03F98B-0E72-409B-9F88-9C26899FC987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Passes paper; stopped by aluminium.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D7B0EB5F-2CF8-494E-8305-6427FED61D48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7B55F6"/>
                </a:solidFill>
              </a:defRPr>
            </a:pPr>
            <a:r>
              <a:rPr sz="1800" b="1" i="0">
                <a:solidFill>
                  <a:srgbClr val="7B55F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E395EE70-6819-43F9-9EA2-23E3474BCA74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731DB14-41D8-44B5-BC5F-6F25AA890EAA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D9B23DC8-0936-402C-AF60-A5394CD9426C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1EC9F306-0198-436D-921F-924F07BA2277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Beta radiation.</a:t>
            </a:r>
          </a:p>
        </p:txBody>
      </p:sp>
    </p:spTree>
    <p:extLst>
      <p:ext uri="{BB962C8B-B14F-4D97-AF65-F5344CB8AC3E}">
        <p14:creationId xmlns:p14="http://schemas.microsoft.com/office/powerpoint/2010/main" val="1219953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9823D4F7-5AE7-4F1E-980D-B9B81323BFC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889A651-48C6-4AEF-843D-BADB37D46F8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85C1266-867D-4374-8E4F-8869B6AA459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4E80B7B-E3A6-4A76-A0FE-FE752295159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9F34AB8-CE64-486F-B69A-F19AA2D9070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Absorber evidence teams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96601A81-5ACA-403D-90FB-EACD3E9FD106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CLASS ACTIVITY · SUPPLEMENT · DATA-DEDUCTION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7BCC2A51-2DAD-4DB6-B2C1-9F0990182DF7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7B55F6"/>
                </a:solidFill>
              </a:defRPr>
            </a:pPr>
            <a:r>
              <a:rPr sz="1650" b="1" i="0">
                <a:solidFill>
                  <a:srgbClr val="7B55F6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1927BBD6-6AE3-4BE5-B86E-B84D61492516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alpha/beta/gamma data cards • background card • shield cards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C3CA7C0E-EDD7-4D1A-B133-D24F5308EBE7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294F3483-626A-41F7-83D7-773DCD42670D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1D84DE4D-1760-453A-BCB9-A9BE756A8626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Subtract background where required.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C341030A-A17A-4070-84D0-F7F0EEF54C46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D1406CCE-4928-4D11-8EED-C68E16F4A336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75E1CC88-0E51-420A-8BE1-43CE80807CC6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Identify radiation using absorber evidence.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1F5FD6E4-5F88-4425-AFCC-4E581D1575FA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7B55F6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F8A841F9-157C-4A5C-828B-767F87DCDBB0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3745541D-021A-4457-B8A7-713B63B91DFA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Choose a use and a safe control, then defend both.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92540DEA-CFB7-4529-8477-1740BCDDA625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433BE69F-200B-49A6-BFA0-21A35075ECD9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7B55F6"/>
                </a:solidFill>
              </a:defRPr>
            </a:pPr>
            <a:r>
              <a:rPr sz="1875" b="1" i="0">
                <a:solidFill>
                  <a:srgbClr val="7B55F6"/>
                </a:solidFill>
              </a:rPr>
              <a:t>Success check: Reason uses evidence, not the slogan 'gamma is strongest'.</a:t>
            </a:r>
          </a:p>
        </p:txBody>
      </p:sp>
    </p:spTree>
    <p:extLst>
      <p:ext uri="{BB962C8B-B14F-4D97-AF65-F5344CB8AC3E}">
        <p14:creationId xmlns:p14="http://schemas.microsoft.com/office/powerpoint/2010/main" val="1006538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5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15E87202-1911-4F25-9968-5A408EB4D57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GROUP 5 · NUCLEAR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8566DDD-A2D4-4314-9534-B4D9BFE8EDC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95CE812-F945-4B19-ACF7-08DB3AEAAE7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60861CE-5DB2-4856-84CC-4C6B8720391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5.2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68DD1DF6-9FA8-477B-860C-6A26FF776021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895F813A-A1F1-4E7C-8C9D-8A382EC4B5E0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“After one half-life, every nucleus has lost half its mass.”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808CD0BE-2F76-49F1-AB43-2D21BCBB6690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7809CF78-CE9B-4B8C-9A61-FD001C93C403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About half the unstable nuclei in a large sample have decayed; individual decay is random.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C316C6CC-BF42-40AE-9D6C-0E2DB2FA8218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F4F0E2"/>
                </a:solidFill>
              </a:defRPr>
            </a:pPr>
            <a:r>
              <a:rPr sz="1950" b="0" i="1">
                <a:solidFill>
                  <a:srgbClr val="F4F0E2"/>
                </a:solidFill>
              </a:rPr>
              <a:t>The nuclei do not receive a synchronized calendar invitation.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B7B34C11-35DC-440A-B11E-814C95ACD938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Mini-whiteboard: Can we predict which particular nucleus decays next?</a:t>
            </a:r>
          </a:p>
        </p:txBody>
      </p:sp>
    </p:spTree>
    <p:extLst>
      <p:ext uri="{BB962C8B-B14F-4D97-AF65-F5344CB8AC3E}">
        <p14:creationId xmlns:p14="http://schemas.microsoft.com/office/powerpoint/2010/main" val="51329609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4980</Words>
  <Application>Microsoft Office PowerPoint</Application>
  <DocSecurity>0</DocSecurity>
  <PresentationFormat>Widescreen</PresentationFormat>
  <Paragraphs>338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2026-08-14T17:44:07Z</dcterms:created>
  <dcterms:modified xsi:type="dcterms:W3CDTF">2026-08-15T16:00:53Z</dcterms:modified>
</cp:coreProperties>
</file>