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1"/>
  <c:style val="2"/>
  <c:chart>
    <c:autoTitleDeleted val="1"/>
    <c:plotArea>
      <c:layout/>
      <c:scatterChart>
        <c:scatterStyle val="lineMarker"/>
        <c:varyColors val="1"/>
        <c:ser>
          <c:idx val="0"/>
          <c:order val="0"/>
          <c:tx>
            <c:v>5.0 N force</c:v>
          </c:tx>
          <c:spPr>
            <a:ln w="28575">
              <a:solidFill>
                <a:srgbClr val="F45B43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F45B43"/>
              </a:solidFill>
            </c:spPr>
          </c:marker>
          <c:xVal>
            <c:numLit>
              <c:formatCode>General</c:formatCode>
              <c:ptCount val="5"/>
              <c:pt idx="0">
                <c:v>0</c:v>
              </c:pt>
              <c:pt idx="1">
                <c:v>10</c:v>
              </c:pt>
              <c:pt idx="2">
                <c:v>20</c:v>
              </c:pt>
              <c:pt idx="3">
                <c:v>30</c:v>
              </c:pt>
              <c:pt idx="4">
                <c:v>40</c:v>
              </c:pt>
            </c:numLit>
          </c:xVal>
          <c:yVal>
            <c:numLit>
              <c:formatCode>General</c:formatCode>
              <c:ptCount val="5"/>
              <c:pt idx="0">
                <c:v>0</c:v>
              </c:pt>
              <c:pt idx="1">
                <c:v>0.5</c:v>
              </c:pt>
              <c:pt idx="2">
                <c:v>1</c:v>
              </c:pt>
              <c:pt idx="3">
                <c:v>1.5</c:v>
              </c:pt>
              <c:pt idx="4">
                <c:v>2</c:v>
              </c:pt>
            </c:numLit>
          </c:yVal>
          <c:smooth val="0"/>
          <c:extLst>
            <c:ext xmlns:c16="http://schemas.microsoft.com/office/drawing/2014/chart" uri="{C3380CC4-5D6E-409C-BE32-E72D297353CC}">
              <c16:uniqueId val="{00000000-5B6A-4652-9C9D-A97EAB60C9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r>
                  <a:t>Moment / N m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275">
                <a:solidFill>
                  <a:srgbClr val="48635E"/>
                </a:solidFill>
              </a:defRPr>
            </a:pPr>
            <a:endParaRPr lang="en-US"/>
          </a:p>
        </c:txPr>
        <c:crossAx val="48650112"/>
        <c:crosses val="autoZero"/>
        <c:crossBetween val="midCat"/>
        <c:majorUnit val="1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r>
                  <a:t>Perpendicular distance from pivot / cm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275">
                <a:solidFill>
                  <a:srgbClr val="48635E"/>
                </a:solidFill>
              </a:defRPr>
            </a:pPr>
            <a:endParaRPr lang="en-US"/>
          </a:p>
        </c:txPr>
        <c:crossAx val="48672768"/>
        <c:crosses val="autoZero"/>
        <c:crossBetween val="midCat"/>
        <c:majorUnit val="10"/>
      </c:valAx>
      <c:spPr>
        <a:solidFill>
          <a:srgbClr val="FCFAF1"/>
        </a:solidFill>
        <a:ln w="0">
          <a:noFill/>
          <a:prstDash val="solid"/>
        </a:ln>
      </c:spPr>
    </c:plotArea>
    <c:plotVisOnly val="1"/>
    <c:dispBlanksAs val="zero"/>
    <c:showDLblsOverMax val="1"/>
  </c:chart>
  <c:spPr>
    <a:solidFill>
      <a:srgbClr val="FCFAF1"/>
    </a:solidFill>
    <a:ln w="0">
      <a:noFill/>
      <a:prstDash val="solid"/>
    </a:ln>
  </c:spPr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https://giophysics.com/chapter-15/moments-couples-torque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dark-green opening slide with the exact topic title “Turning effect of forces”, an accent ring for group 1, and a single hook question.</a:t>
            </a:r>
          </a:p>
          <a:p>
            <a:r>
              <a:t>[Teacher cue]</a:t>
            </a:r>
          </a:p>
          <a:p>
            <a:r>
              <a:t>Ask the hook question before revealing any explanation. Listen for the vocabulary students already use, then connect their answers to syllabus section 1.5.2.</a:t>
            </a:r>
          </a:p>
          <a:p>
            <a:r>
              <a:t>[Syllabus coverage]</a:t>
            </a:r>
          </a:p>
          <a:p>
            <a:r>
              <a:t>Define moment as force times perpendicular distance from a chosen pivot and state N m.; Identify clockwise and anticlockwise moments and predict rotation.; Apply the principle of moments to equilibrium, including multiple forces (Supplement).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https://giophysics.com/chapter-15/moments-couples-torque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An original 5-mark exam-style question occupies the main page, with a dark solve–pair–compare–justify sequence beside it.</a:t>
            </a:r>
          </a:p>
          <a:p>
            <a:r>
              <a:t>[Teacher cue]</a:t>
            </a:r>
          </a:p>
          <a:p>
            <a:r>
              <a:t>Give independent thinking time, then ask pairs to compare methods before answers. Listen for each command word: calculate, determine. Do not reveal the mark scheme until slide 11.</a:t>
            </a:r>
          </a:p>
          <a:p>
            <a:r>
              <a:t>[Syllabus coverage]</a:t>
            </a:r>
          </a:p>
          <a:p>
            <a:r>
              <a:t>Define moment as force times perpendicular distance from a chosen pivot and state N m.; Identify clockwise and anticlockwise moments and predict rotation.; Apply the principle of moments to equilibrium, including multiple forces (Supplement).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https://giophysics.com/chapter-15/moments-couples-torque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Five numbered mark-scheme ideas are arranged in two readable columns, followed by a dark pair-improvement challenge.</a:t>
            </a:r>
          </a:p>
          <a:p>
            <a:r>
              <a:t>[Teacher cue]</a:t>
            </a:r>
          </a:p>
          <a:p>
            <a:r>
              <a:t>Reveal one numbered marking point at a time. Ask students to locate matching evidence in their own answer, explain missing reasoning and improve one line before counting marks.</a:t>
            </a:r>
          </a:p>
          <a:p>
            <a:r>
              <a:t>[Syllabus coverage]</a:t>
            </a:r>
          </a:p>
          <a:p>
            <a:r>
              <a:t>Define moment as force times perpendicular distance from a chosen pivot and state N m.; Identify clockwise and anticlockwise moments and predict rotation.; Apply the principle of moments to equilibrium, including multiple forces (Supplement).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https://giophysics.com/chapter-15/moments-couples-torque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four-question final quiz is presented in two columns. Each question has four editable answer choices and space for independent reasoning.</a:t>
            </a:r>
          </a:p>
          <a:p>
            <a:r>
              <a:t>[Teacher cue]</a:t>
            </a:r>
          </a:p>
          <a:p>
            <a:r>
              <a:t>Run the quiz independently first. Ask students to commit to all four answers, then compare only the question they found hardest. Do not reveal solutions until slide 13.</a:t>
            </a:r>
          </a:p>
          <a:p>
            <a:r>
              <a:t>[Syllabus coverage]</a:t>
            </a:r>
          </a:p>
          <a:p>
            <a:r>
              <a:t>Define moment as force times perpendicular distance from a chosen pivot and state N m.; Identify clockwise and anticlockwise moments and predict rotation.; Apply the principle of moments to equilibrium, including multiple forces (Supplement).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  <a:p>
            <a:r>
              <a:t>[Final quiz] Four original retrieval and application questions. Require at least one spoken or written justification before the answer reveal.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https://giophysics.com/chapter-15/moments-couples-torque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Four numbered quiz answers appear as horizontal rows on a dark background, each pairing the correct answer with a concise reason and ending with an exit ticket.</a:t>
            </a:r>
          </a:p>
          <a:p>
            <a:r>
              <a:t>[Teacher cue]</a:t>
            </a:r>
          </a:p>
          <a:p>
            <a:r>
              <a:t>Reveal answers one at a time. Ask for the reason before reading it, then invite students to correct in a different colour and complete the one-sentence exit ticket.</a:t>
            </a:r>
          </a:p>
          <a:p>
            <a:r>
              <a:t>[Syllabus coverage]</a:t>
            </a:r>
          </a:p>
          <a:p>
            <a:r>
              <a:t>Define moment as force times perpendicular distance from a chosen pivot and state N m.; Identify clockwise and anticlockwise moments and predict rotation.; Apply the principle of moments to equilibrium, including multiple forces (Supplement).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  <a:p>
            <a:r>
              <a:t>[Quiz answers] 1. N m — Force × perpendicular distance. 2. 3.0 — 10×0.30 = 3.0 N m. 3. decreases moment — M is proportional to d. 4. equal opposite moment totals — Clockwise total equals anticlockwise total.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https://giophysics.com/chapter-15/moments-couples-torque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Three large numbered retrieval questions run down the slide, followed by a mini-whiteboard challenge. No answers are visible on this slide.</a:t>
            </a:r>
          </a:p>
          <a:p>
            <a:r>
              <a:t>[Teacher cue]</a:t>
            </a:r>
          </a:p>
          <a:p>
            <a:r>
              <a:t>Allow silent think time first. Ask for answers without confirming immediately; invite a partner to explain or challenge each response before the reveal later in the lesson.</a:t>
            </a:r>
          </a:p>
          <a:p>
            <a:r>
              <a:t>[Syllabus coverage]</a:t>
            </a:r>
          </a:p>
          <a:p>
            <a:r>
              <a:t>Define moment as force times perpendicular distance from a chosen pivot and state N m.; Identify clockwise and anticlockwise moments and predict rotation.; Apply the principle of moments to equilibrium, including multiple forces (Supplement).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https://giophysics.com/chapter-15/moments-couples-torque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Four concise syllabus ideas form a vertical sequence on the left. An editable dark equation panel and vocabulary rail sit on the right.</a:t>
            </a:r>
          </a:p>
          <a:p>
            <a:r>
              <a:t>[Teacher cue]</a:t>
            </a:r>
          </a:p>
          <a:p>
            <a:r>
              <a:t>Explain one core idea at a time. Ask students to restate each idea using one vocabulary word, then reveal the relevant equation only after its variables are named.</a:t>
            </a:r>
          </a:p>
          <a:p>
            <a:r>
              <a:t>[Syllabus coverage]</a:t>
            </a:r>
          </a:p>
          <a:p>
            <a:r>
              <a:t>Define moment as force times perpendicular distance from a chosen pivot and state N m.; Identify clockwise and anticlockwise moments and predict rotation.; Apply the principle of moments to equilibrium, including multiple forces (Supplement).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CF84F0-5FCE-494D-BD4B-F0EB3901AE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1E08792-A8FA-A7BC-03C9-8458BD1D2D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0A97A74-C9A4-78D7-9890-F1806F202E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https://giophysics.com/chapter-15/moments-couples-torque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The simple definition is stated in one sentence across the top of the slide. Below it a drawn diagram is labelled 30 × 1.2 = 20 × 1.8 = 36 N m, 1.8 m, 1.2 m, pivot, 30 N, 20 N. A caption reads: Balance is not equal forces but equal moments — force multiplied by its perpendicular distance from the pivot.</a:t>
            </a:r>
          </a:p>
          <a:p>
            <a:r>
              <a:t>[Teacher cue]</a:t>
            </a:r>
          </a:p>
          <a:p>
            <a:r>
              <a:t>Explain one core idea at a time. Ask students to restate each idea using one vocabulary word, then reveal the relevant equation only after its variables are named.</a:t>
            </a:r>
          </a:p>
          <a:p>
            <a:r>
              <a:t>[Syllabus coverage]</a:t>
            </a:r>
          </a:p>
          <a:p>
            <a:r>
              <a:t>Define moment as force times perpendicular distance from a chosen pivot and state N m.; Identify clockwise and anticlockwise moments and predict rotation.; Apply the principle of moments to equilibrium, including multiple forces (Supplement).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025C48-2998-F3BD-3C4D-02C486F06A33}"/>
              </a:ext>
            </a:extLst>
          </p:cNvPr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537477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https://giophysics.com/chapter-15/moments-couples-torque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An editable line chart plots Moment in N m against Perpendicular distance from pivot in m; Perpendicular distance from pivot is converted from metres to centimetres; Moment remains in N m. The left rail states the original data and scale so the graph remains accessible without colour.</a:t>
            </a:r>
          </a:p>
          <a:p>
            <a:r>
              <a:t>[Teacher cue]</a:t>
            </a:r>
          </a:p>
          <a:p>
            <a:r>
              <a:t>Ask for a silent prediction before showing the plotted relationship. Then select the native chart, edit one data value and ask which physical quantity and conclusion must change. Exact model data from M = Fd with a constant 5.0 N force.</a:t>
            </a:r>
          </a:p>
          <a:p>
            <a:r>
              <a:t>[Syllabus coverage]</a:t>
            </a:r>
          </a:p>
          <a:p>
            <a:r>
              <a:t>Define moment as force times perpendicular distance from a chosen pivot and state N m.; Identify clockwise and anticlockwise moments and predict rotation.; Apply the principle of moments to equilibrium, including multiple forces (Supplement).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  <a:p>
            <a:r>
              <a:t>[Quantitative visual] Values: 5.0 N force: (0, 0), (0.1, 0.5), (0.2, 1), (0.3, 1.5), (0.4, 2). Data: illustrative lesson data. Scale: 0 to 2 N m.</a:t>
            </a:r>
          </a:p>
          <a:p>
            <a:r>
              <a:t>Units: x uses metres; y uses newton metres.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https://giophysics.com/chapter-15/moments-couples-torque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large problem statement is followed by three editable Step 1–3 reasoning lines and a high-contrast answer band.</a:t>
            </a:r>
          </a:p>
          <a:p>
            <a:r>
              <a:t>[Teacher cue]</a:t>
            </a:r>
          </a:p>
          <a:p>
            <a:r>
              <a:t>Model the reasoning aloud, then ask students to explain why each operation is valid. Pause before the answer and listen for unit or substitution errors.</a:t>
            </a:r>
          </a:p>
          <a:p>
            <a:r>
              <a:t>[Syllabus coverage]</a:t>
            </a:r>
          </a:p>
          <a:p>
            <a:r>
              <a:t>Define moment as force times perpendicular distance from a chosen pivot and state N m.; Identify clockwise and anticlockwise moments and predict rotation.; Apply the principle of moments to equilibrium, including multiple forces (Supplement).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  <a:p>
            <a:r>
              <a:t>[Worked problem] Steps: 1) Left moment = 30 × 1.2 = 36 N m. 2) Set right moment equal: 20 × d = 36. 3) d = 36/20. Answer: The 20 N child sits 1.8 m to the right.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https://giophysics.com/chapter-15/moments-couples-torque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large problem statement is followed by three editable Step 1–3 reasoning lines and a high-contrast answer band.</a:t>
            </a:r>
          </a:p>
          <a:p>
            <a:r>
              <a:t>[Teacher cue]</a:t>
            </a:r>
          </a:p>
          <a:p>
            <a:r>
              <a:t>Ask students to solve each line on mini-whiteboards before you explain and reveal the next step. Compare units and methods, not only final numbers.</a:t>
            </a:r>
          </a:p>
          <a:p>
            <a:r>
              <a:t>[Syllabus coverage]</a:t>
            </a:r>
          </a:p>
          <a:p>
            <a:r>
              <a:t>Define moment as force times perpendicular distance from a chosen pivot and state N m.; Identify clockwise and anticlockwise moments and predict rotation.; Apply the principle of moments to equilibrium, including multiple forces (Supplement).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  <a:p>
            <a:r>
              <a:t>[Worked problem] Steps: 1) Clockwise = 4.0×0.50 + 3.0×0.20 = 2.6 N m. 2) 5.0d = 2.6. 3) Check the direction, significant figures and physical meaning of the result. Answer: d = 0.52 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https://giophysics.com/chapter-15/moments-couples-torque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dark activity slide shows required materials on the left, three large numbered instructions on the right and a success criterion at the bottom.</a:t>
            </a:r>
          </a:p>
          <a:p>
            <a:r>
              <a:t>[Teacher cue]</a:t>
            </a:r>
          </a:p>
          <a:p>
            <a:r>
              <a:t>Explain the success check before starting. Circulate, listen for misconceptions and ask pairs to compare evidence. Stop the activity with enough time for one group to model a strong answer.</a:t>
            </a:r>
          </a:p>
          <a:p>
            <a:r>
              <a:t>[Syllabus coverage]</a:t>
            </a:r>
          </a:p>
          <a:p>
            <a:r>
              <a:t>Define moment as force times perpendicular distance from a chosen pivot and state N m.; Identify clockwise and anticlockwise moments and predict rotation.; Apply the principle of moments to equilibrium, including multiple forces (Supplement).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  <a:p>
            <a:r>
              <a:t>[Safety] No special hazard: keep routes clear and use teacher-controlled classroom equipment.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https://giophysics.com/chapter-15/moments-couples-torque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full accent-colour slide contrasts one large misconception with a dark correction band, a classroom-safe joke and a mini-whiteboard check.</a:t>
            </a:r>
          </a:p>
          <a:p>
            <a:r>
              <a:t>[Teacher cue]</a:t>
            </a:r>
          </a:p>
          <a:p>
            <a:r>
              <a:t>Ask students to vote true or false before reading the correction. Invite one pair to explain the trap, then use the humorous line as a memory cue rather than as the scientific explanation.</a:t>
            </a:r>
          </a:p>
          <a:p>
            <a:r>
              <a:t>[Syllabus coverage]</a:t>
            </a:r>
          </a:p>
          <a:p>
            <a:r>
              <a:t>Define moment as force times perpendicular distance from a chosen pivot and state N m.; Identify clockwise and anticlockwise moments and predict rotation.; Apply the principle of moments to equilibrium, including multiple forces (Supplement).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  <a:p>
            <a:r>
              <a:t>[Humor] The force does not get loyalty points for travelling along the ruler.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ccent-rail">
            <a:extLst>
              <a:ext uri="{FF2B5EF4-FFF2-40B4-BE49-F238E27FC236}">
                <a16:creationId xmlns:a16="http://schemas.microsoft.com/office/drawing/2014/main" id="{322BEE01-F0BA-4113-8C26-1BACD13E6348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71450" cy="6858000"/>
          </a:xfrm>
          <a:prstGeom prst="rect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2" name="title-eyebrow">
            <a:extLst>
              <a:ext uri="{FF2B5EF4-FFF2-40B4-BE49-F238E27FC236}">
                <a16:creationId xmlns:a16="http://schemas.microsoft.com/office/drawing/2014/main" id="{747B7A8D-B3C1-4A3D-BFC8-588E593F6227}"/>
              </a:ext>
            </a:extLst>
          </p:cNvPr>
          <p:cNvSpPr>
            <a:spLocks noGrp="1"/>
          </p:cNvSpPr>
          <p:nvPr/>
        </p:nvSpPr>
        <p:spPr>
          <a:xfrm>
            <a:off x="666750" y="523875"/>
            <a:ext cx="8096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5B43"/>
                </a:solidFill>
              </a:defRPr>
            </a:pPr>
            <a:r>
              <a:rPr sz="1800" b="1" i="0">
                <a:solidFill>
                  <a:srgbClr val="F45B43"/>
                </a:solidFill>
              </a:rPr>
              <a:t>CAMBRIDGE IGCSE PHYSICS 0625 · SYLLABUS 1.5.2</a:t>
            </a:r>
          </a:p>
        </p:txBody>
      </p:sp>
      <p:sp>
        <p:nvSpPr>
          <p:cNvPr id="3" name="topic-title">
            <a:extLst>
              <a:ext uri="{FF2B5EF4-FFF2-40B4-BE49-F238E27FC236}">
                <a16:creationId xmlns:a16="http://schemas.microsoft.com/office/drawing/2014/main" id="{FE048DEB-8DF9-425C-B43F-B367A5E4DDFB}"/>
              </a:ext>
            </a:extLst>
          </p:cNvPr>
          <p:cNvSpPr>
            <a:spLocks noGrp="1"/>
          </p:cNvSpPr>
          <p:nvPr/>
        </p:nvSpPr>
        <p:spPr>
          <a:xfrm>
            <a:off x="666750" y="1143000"/>
            <a:ext cx="8001000" cy="2190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5400" b="1" i="0">
                <a:solidFill>
                  <a:srgbClr val="F4F0E2"/>
                </a:solidFill>
              </a:defRPr>
            </a:pPr>
            <a:r>
              <a:rPr sz="5400" b="1" i="0">
                <a:solidFill>
                  <a:srgbClr val="F4F0E2"/>
                </a:solidFill>
              </a:rPr>
              <a:t>Turning effect of forces</a:t>
            </a:r>
          </a:p>
        </p:txBody>
      </p:sp>
      <p:sp>
        <p:nvSpPr>
          <p:cNvPr id="4" name="lesson-title">
            <a:extLst>
              <a:ext uri="{FF2B5EF4-FFF2-40B4-BE49-F238E27FC236}">
                <a16:creationId xmlns:a16="http://schemas.microsoft.com/office/drawing/2014/main" id="{E0A30BC0-D6E3-4152-81AF-0DF3D34AC39B}"/>
              </a:ext>
            </a:extLst>
          </p:cNvPr>
          <p:cNvSpPr>
            <a:spLocks noGrp="1"/>
          </p:cNvSpPr>
          <p:nvPr/>
        </p:nvSpPr>
        <p:spPr>
          <a:xfrm>
            <a:off x="666750" y="3571875"/>
            <a:ext cx="8001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850" b="1" i="0">
                <a:solidFill>
                  <a:srgbClr val="F45B43"/>
                </a:solidFill>
              </a:defRPr>
            </a:pPr>
            <a:r>
              <a:rPr sz="2850" b="1" i="0">
                <a:solidFill>
                  <a:srgbClr val="F45B43"/>
                </a:solidFill>
              </a:rPr>
              <a:t>The Moment Balance Challenge</a:t>
            </a:r>
          </a:p>
        </p:txBody>
      </p:sp>
      <p:sp>
        <p:nvSpPr>
          <p:cNvPr id="5" name="lesson-hook">
            <a:extLst>
              <a:ext uri="{FF2B5EF4-FFF2-40B4-BE49-F238E27FC236}">
                <a16:creationId xmlns:a16="http://schemas.microsoft.com/office/drawing/2014/main" id="{8CB11E9F-2FDE-44CF-BC91-10F47A9FB86F}"/>
              </a:ext>
            </a:extLst>
          </p:cNvPr>
          <p:cNvSpPr>
            <a:spLocks noGrp="1"/>
          </p:cNvSpPr>
          <p:nvPr/>
        </p:nvSpPr>
        <p:spPr>
          <a:xfrm>
            <a:off x="666750" y="4333875"/>
            <a:ext cx="8096250" cy="1047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0" i="0">
                <a:solidFill>
                  <a:srgbClr val="F4F0E2"/>
                </a:solidFill>
              </a:defRPr>
            </a:pPr>
            <a:r>
              <a:rPr sz="2100" b="0" i="0">
                <a:solidFill>
                  <a:srgbClr val="F4F0E2"/>
                </a:solidFill>
              </a:rPr>
              <a:t>Why is a door handle placed far from the hinge rather than beside it?</a:t>
            </a:r>
          </a:p>
        </p:txBody>
      </p:sp>
      <p:sp>
        <p:nvSpPr>
          <p:cNvPr id="6" name="topic-ring">
            <a:extLst>
              <a:ext uri="{FF2B5EF4-FFF2-40B4-BE49-F238E27FC236}">
                <a16:creationId xmlns:a16="http://schemas.microsoft.com/office/drawing/2014/main" id="{DADC1987-05A4-42BD-9883-4C7D0F0B073F}"/>
              </a:ext>
            </a:extLst>
          </p:cNvPr>
          <p:cNvSpPr>
            <a:spLocks noGrp="1"/>
          </p:cNvSpPr>
          <p:nvPr/>
        </p:nvSpPr>
        <p:spPr>
          <a:xfrm>
            <a:off x="9477375" y="1190625"/>
            <a:ext cx="1952625" cy="1952625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7" name="topic-ring-center">
            <a:extLst>
              <a:ext uri="{FF2B5EF4-FFF2-40B4-BE49-F238E27FC236}">
                <a16:creationId xmlns:a16="http://schemas.microsoft.com/office/drawing/2014/main" id="{5BFF00A3-CE0A-4DAC-8B65-A585A305777F}"/>
              </a:ext>
            </a:extLst>
          </p:cNvPr>
          <p:cNvSpPr>
            <a:spLocks noGrp="1"/>
          </p:cNvSpPr>
          <p:nvPr/>
        </p:nvSpPr>
        <p:spPr>
          <a:xfrm>
            <a:off x="10067925" y="1781175"/>
            <a:ext cx="771525" cy="771525"/>
          </a:xfrm>
          <a:prstGeom prst="ellipse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lesson-format">
            <a:extLst>
              <a:ext uri="{FF2B5EF4-FFF2-40B4-BE49-F238E27FC236}">
                <a16:creationId xmlns:a16="http://schemas.microsoft.com/office/drawing/2014/main" id="{A9946489-5EF1-47C8-8309-F6DD0E883EC8}"/>
              </a:ext>
            </a:extLst>
          </p:cNvPr>
          <p:cNvSpPr>
            <a:spLocks noGrp="1"/>
          </p:cNvSpPr>
          <p:nvPr/>
        </p:nvSpPr>
        <p:spPr>
          <a:xfrm>
            <a:off x="666750" y="5810250"/>
            <a:ext cx="8858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EDITABLE · 45-MINUTE CLASSROOM LESSON · CORE + SUPPLEMENT</a:t>
            </a:r>
          </a:p>
        </p:txBody>
      </p:sp>
      <p:sp>
        <p:nvSpPr>
          <p:cNvPr id="9" name="group-label">
            <a:extLst>
              <a:ext uri="{FF2B5EF4-FFF2-40B4-BE49-F238E27FC236}">
                <a16:creationId xmlns:a16="http://schemas.microsoft.com/office/drawing/2014/main" id="{BDEFA375-6B1E-45D0-BE65-780F770F9B67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10" name="page-number">
            <a:extLst>
              <a:ext uri="{FF2B5EF4-FFF2-40B4-BE49-F238E27FC236}">
                <a16:creationId xmlns:a16="http://schemas.microsoft.com/office/drawing/2014/main" id="{933FCD88-9F5D-44D9-8A17-76E054E97D9E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01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11" name="rule-70-666">
            <a:extLst>
              <a:ext uri="{FF2B5EF4-FFF2-40B4-BE49-F238E27FC236}">
                <a16:creationId xmlns:a16="http://schemas.microsoft.com/office/drawing/2014/main" id="{918318B7-21FD-47BE-BD6E-0F470551280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2" name="course-footer">
            <a:extLst>
              <a:ext uri="{FF2B5EF4-FFF2-40B4-BE49-F238E27FC236}">
                <a16:creationId xmlns:a16="http://schemas.microsoft.com/office/drawing/2014/main" id="{7E8E0969-EE11-4B56-B786-B5F938DB10A0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CAMBRIDGE IGCSE PHYSICS 0625 · 1.5.2</a:t>
            </a:r>
          </a:p>
        </p:txBody>
      </p:sp>
    </p:spTree>
    <p:extLst>
      <p:ext uri="{BB962C8B-B14F-4D97-AF65-F5344CB8AC3E}">
        <p14:creationId xmlns:p14="http://schemas.microsoft.com/office/powerpoint/2010/main" val="2396150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FF2B5EF4-FFF2-40B4-BE49-F238E27FC236}">
                <a16:creationId xmlns:a16="http://schemas.microsoft.com/office/drawing/2014/main" id="{8D4A27CA-8960-439A-81E0-321A26C11C3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76B5EB6A-D7FA-4E87-9FA9-BC8F4A0D0362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10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9E73EE06-03FF-43E9-89D4-A11E07698312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855A64A7-0981-456B-B1A7-BF6FF039AE60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1.5.2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21DD6329-53EC-4EDA-B268-FE1A17752CCD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Original exam-style: sign bracket</a:t>
            </a:r>
          </a:p>
        </p:txBody>
      </p:sp>
      <p:sp>
        <p:nvSpPr>
          <p:cNvPr id="6" name="exam-meta">
            <a:extLst>
              <a:ext uri="{FF2B5EF4-FFF2-40B4-BE49-F238E27FC236}">
                <a16:creationId xmlns:a16="http://schemas.microsoft.com/office/drawing/2014/main" id="{E2524EE9-2FE7-42E3-A852-639010391F9C}"/>
              </a:ext>
            </a:extLst>
          </p:cNvPr>
          <p:cNvSpPr>
            <a:spLocks noGrp="1"/>
          </p:cNvSpPr>
          <p:nvPr/>
        </p:nvSpPr>
        <p:spPr>
          <a:xfrm>
            <a:off x="666750" y="1600200"/>
            <a:ext cx="8572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Core · 5 MARKS · CALCULATE · DETERMINE</a:t>
            </a:r>
          </a:p>
        </p:txBody>
      </p:sp>
      <p:sp>
        <p:nvSpPr>
          <p:cNvPr id="7" name="exam-question-frame">
            <a:extLst>
              <a:ext uri="{FF2B5EF4-FFF2-40B4-BE49-F238E27FC236}">
                <a16:creationId xmlns:a16="http://schemas.microsoft.com/office/drawing/2014/main" id="{7BBADEE4-4A99-4B96-9F4E-7C3968649501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8096250" cy="2952750"/>
          </a:xfrm>
          <a:prstGeom prst="roundRect">
            <a:avLst>
              <a:gd name="adj" fmla="val 3871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exam-question">
            <a:extLst>
              <a:ext uri="{FF2B5EF4-FFF2-40B4-BE49-F238E27FC236}">
                <a16:creationId xmlns:a16="http://schemas.microsoft.com/office/drawing/2014/main" id="{9B87888F-588B-4FF8-8C4A-53253AEB9DF3}"/>
              </a:ext>
            </a:extLst>
          </p:cNvPr>
          <p:cNvSpPr>
            <a:spLocks noGrp="1"/>
          </p:cNvSpPr>
          <p:nvPr/>
        </p:nvSpPr>
        <p:spPr>
          <a:xfrm>
            <a:off x="952500" y="2428875"/>
            <a:ext cx="7524750" cy="2381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A horizontal sign of weight 120 N acts 0.80 m from a wall hinge. A vertical cable force acts 1.20 m from the hinge. Calculate the cable force needed for rotational equilibrium and state the moment direction supplied by the cable.</a:t>
            </a:r>
          </a:p>
        </p:txBody>
      </p:sp>
      <p:sp>
        <p:nvSpPr>
          <p:cNvPr id="9" name="exam-method-frame">
            <a:extLst>
              <a:ext uri="{FF2B5EF4-FFF2-40B4-BE49-F238E27FC236}">
                <a16:creationId xmlns:a16="http://schemas.microsoft.com/office/drawing/2014/main" id="{878BA945-4AC1-40B2-8300-2869F010B1BE}"/>
              </a:ext>
            </a:extLst>
          </p:cNvPr>
          <p:cNvSpPr>
            <a:spLocks noGrp="1"/>
          </p:cNvSpPr>
          <p:nvPr/>
        </p:nvSpPr>
        <p:spPr>
          <a:xfrm>
            <a:off x="9144000" y="2143125"/>
            <a:ext cx="2381250" cy="2952750"/>
          </a:xfrm>
          <a:prstGeom prst="roundRect">
            <a:avLst>
              <a:gd name="adj" fmla="val 48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0" name="exam-method">
            <a:extLst>
              <a:ext uri="{FF2B5EF4-FFF2-40B4-BE49-F238E27FC236}">
                <a16:creationId xmlns:a16="http://schemas.microsoft.com/office/drawing/2014/main" id="{CE5767FF-CF5E-4216-A8F2-499917C68711}"/>
              </a:ext>
            </a:extLst>
          </p:cNvPr>
          <p:cNvSpPr>
            <a:spLocks noGrp="1"/>
          </p:cNvSpPr>
          <p:nvPr/>
        </p:nvSpPr>
        <p:spPr>
          <a:xfrm>
            <a:off x="9429750" y="2524125"/>
            <a:ext cx="1809750" cy="2238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100" b="1" i="0">
                <a:solidFill>
                  <a:srgbClr val="F4F0E2"/>
                </a:solidFill>
              </a:defRPr>
            </a:pPr>
            <a:r>
              <a:rPr sz="2100" b="1" i="0">
                <a:solidFill>
                  <a:srgbClr val="F4F0E2"/>
                </a:solidFill>
              </a:rPr>
              <a:t>SOLVE PAIR COMPARE JUSTIFY</a:t>
            </a:r>
          </a:p>
        </p:txBody>
      </p:sp>
      <p:sp>
        <p:nvSpPr>
          <p:cNvPr id="11" name="exam-original-note">
            <a:extLst>
              <a:ext uri="{FF2B5EF4-FFF2-40B4-BE49-F238E27FC236}">
                <a16:creationId xmlns:a16="http://schemas.microsoft.com/office/drawing/2014/main" id="{AA1B1CD7-9434-4F66-AE9D-47F3B8BA2537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382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Original GioPhysics exam-style question · not a Cambridge past-paper question.</a:t>
            </a:r>
          </a:p>
        </p:txBody>
      </p:sp>
    </p:spTree>
    <p:extLst>
      <p:ext uri="{BB962C8B-B14F-4D97-AF65-F5344CB8AC3E}">
        <p14:creationId xmlns:p14="http://schemas.microsoft.com/office/powerpoint/2010/main" val="2027691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roup-label">
            <a:extLst>
              <a:ext uri="{FF2B5EF4-FFF2-40B4-BE49-F238E27FC236}">
                <a16:creationId xmlns:a16="http://schemas.microsoft.com/office/drawing/2014/main" id="{C66A5534-6802-44CB-9919-98E6AF97845F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541B9F37-E88A-4737-A2DA-B9976BFCD883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11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956B4BD9-A4E4-4BBC-B93D-2AACA5916CAD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84E8B2B3-0A07-472A-A958-02A514F63D3A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1.5.2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BDA92826-54A5-461E-AF71-BDC1C7C09878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Mark it like an examiner</a:t>
            </a:r>
          </a:p>
        </p:txBody>
      </p:sp>
      <p:sp>
        <p:nvSpPr>
          <p:cNvPr id="6" name="marking-instruction">
            <a:extLst>
              <a:ext uri="{FF2B5EF4-FFF2-40B4-BE49-F238E27FC236}">
                <a16:creationId xmlns:a16="http://schemas.microsoft.com/office/drawing/2014/main" id="{1BB40A64-0BFA-4140-9807-663E5DEE3E00}"/>
              </a:ext>
            </a:extLst>
          </p:cNvPr>
          <p:cNvSpPr>
            <a:spLocks noGrp="1"/>
          </p:cNvSpPr>
          <p:nvPr/>
        </p:nvSpPr>
        <p:spPr>
          <a:xfrm>
            <a:off x="666750" y="1581150"/>
            <a:ext cx="9906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0" i="0">
                <a:solidFill>
                  <a:srgbClr val="48635E"/>
                </a:solidFill>
              </a:defRPr>
            </a:pPr>
            <a:r>
              <a:rPr sz="1875" b="0" i="0">
                <a:solidFill>
                  <a:srgbClr val="48635E"/>
                </a:solidFill>
              </a:rPr>
              <a:t>Compare evidence, award one idea at a time, then improve one line.</a:t>
            </a:r>
          </a:p>
        </p:txBody>
      </p:sp>
      <p:sp>
        <p:nvSpPr>
          <p:cNvPr id="7" name="mark-number-1">
            <a:extLst>
              <a:ext uri="{FF2B5EF4-FFF2-40B4-BE49-F238E27FC236}">
                <a16:creationId xmlns:a16="http://schemas.microsoft.com/office/drawing/2014/main" id="{46492479-301B-40AF-A443-3BCDE50A1ECE}"/>
              </a:ext>
            </a:extLst>
          </p:cNvPr>
          <p:cNvSpPr>
            <a:spLocks noGrp="1"/>
          </p:cNvSpPr>
          <p:nvPr/>
        </p:nvSpPr>
        <p:spPr>
          <a:xfrm>
            <a:off x="666750" y="2266950"/>
            <a:ext cx="457200" cy="45720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8" name="mark-number-text-1">
            <a:extLst>
              <a:ext uri="{FF2B5EF4-FFF2-40B4-BE49-F238E27FC236}">
                <a16:creationId xmlns:a16="http://schemas.microsoft.com/office/drawing/2014/main" id="{34CB07F6-D3EE-4A83-8AB6-74E3839F34DF}"/>
              </a:ext>
            </a:extLst>
          </p:cNvPr>
          <p:cNvSpPr>
            <a:spLocks noGrp="1"/>
          </p:cNvSpPr>
          <p:nvPr/>
        </p:nvSpPr>
        <p:spPr>
          <a:xfrm>
            <a:off x="666750" y="23241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9" name="mark-point-1">
            <a:extLst>
              <a:ext uri="{FF2B5EF4-FFF2-40B4-BE49-F238E27FC236}">
                <a16:creationId xmlns:a16="http://schemas.microsoft.com/office/drawing/2014/main" id="{64D91FDA-ABA8-4F1E-BB01-1A3E2A1A097A}"/>
              </a:ext>
            </a:extLst>
          </p:cNvPr>
          <p:cNvSpPr>
            <a:spLocks noGrp="1"/>
          </p:cNvSpPr>
          <p:nvPr/>
        </p:nvSpPr>
        <p:spPr>
          <a:xfrm>
            <a:off x="1333500" y="22288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Weight moment = 120×0.80 = 96 N m.</a:t>
            </a:r>
          </a:p>
        </p:txBody>
      </p:sp>
      <p:sp>
        <p:nvSpPr>
          <p:cNvPr id="10" name="mark-number-2">
            <a:extLst>
              <a:ext uri="{FF2B5EF4-FFF2-40B4-BE49-F238E27FC236}">
                <a16:creationId xmlns:a16="http://schemas.microsoft.com/office/drawing/2014/main" id="{62A5C93F-1CD2-41D2-B8A7-6EB8EA4588AD}"/>
              </a:ext>
            </a:extLst>
          </p:cNvPr>
          <p:cNvSpPr>
            <a:spLocks noGrp="1"/>
          </p:cNvSpPr>
          <p:nvPr/>
        </p:nvSpPr>
        <p:spPr>
          <a:xfrm>
            <a:off x="666750" y="3333750"/>
            <a:ext cx="457200" cy="45720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1" name="mark-number-text-2">
            <a:extLst>
              <a:ext uri="{FF2B5EF4-FFF2-40B4-BE49-F238E27FC236}">
                <a16:creationId xmlns:a16="http://schemas.microsoft.com/office/drawing/2014/main" id="{30668954-2647-4846-8086-2E31E95BE670}"/>
              </a:ext>
            </a:extLst>
          </p:cNvPr>
          <p:cNvSpPr>
            <a:spLocks noGrp="1"/>
          </p:cNvSpPr>
          <p:nvPr/>
        </p:nvSpPr>
        <p:spPr>
          <a:xfrm>
            <a:off x="666750" y="33909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2" name="mark-point-2">
            <a:extLst>
              <a:ext uri="{FF2B5EF4-FFF2-40B4-BE49-F238E27FC236}">
                <a16:creationId xmlns:a16="http://schemas.microsoft.com/office/drawing/2014/main" id="{264E274B-E052-4F8D-8759-4D30C7023F18}"/>
              </a:ext>
            </a:extLst>
          </p:cNvPr>
          <p:cNvSpPr>
            <a:spLocks noGrp="1"/>
          </p:cNvSpPr>
          <p:nvPr/>
        </p:nvSpPr>
        <p:spPr>
          <a:xfrm>
            <a:off x="1333500" y="32956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Cable moment must be 96 N m.</a:t>
            </a:r>
          </a:p>
        </p:txBody>
      </p:sp>
      <p:sp>
        <p:nvSpPr>
          <p:cNvPr id="13" name="mark-number-3">
            <a:extLst>
              <a:ext uri="{FF2B5EF4-FFF2-40B4-BE49-F238E27FC236}">
                <a16:creationId xmlns:a16="http://schemas.microsoft.com/office/drawing/2014/main" id="{40A482D8-BD6C-446B-9B18-D8CE568C75B2}"/>
              </a:ext>
            </a:extLst>
          </p:cNvPr>
          <p:cNvSpPr>
            <a:spLocks noGrp="1"/>
          </p:cNvSpPr>
          <p:nvPr/>
        </p:nvSpPr>
        <p:spPr>
          <a:xfrm>
            <a:off x="666750" y="4400550"/>
            <a:ext cx="457200" cy="45720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4" name="mark-number-text-3">
            <a:extLst>
              <a:ext uri="{FF2B5EF4-FFF2-40B4-BE49-F238E27FC236}">
                <a16:creationId xmlns:a16="http://schemas.microsoft.com/office/drawing/2014/main" id="{F74FC241-56AD-433B-901E-E2DDB4DED24B}"/>
              </a:ext>
            </a:extLst>
          </p:cNvPr>
          <p:cNvSpPr>
            <a:spLocks noGrp="1"/>
          </p:cNvSpPr>
          <p:nvPr/>
        </p:nvSpPr>
        <p:spPr>
          <a:xfrm>
            <a:off x="666750" y="44577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5" name="mark-point-3">
            <a:extLst>
              <a:ext uri="{FF2B5EF4-FFF2-40B4-BE49-F238E27FC236}">
                <a16:creationId xmlns:a16="http://schemas.microsoft.com/office/drawing/2014/main" id="{CB84D352-6466-4E13-A8F5-11EC71A6D2E1}"/>
              </a:ext>
            </a:extLst>
          </p:cNvPr>
          <p:cNvSpPr>
            <a:spLocks noGrp="1"/>
          </p:cNvSpPr>
          <p:nvPr/>
        </p:nvSpPr>
        <p:spPr>
          <a:xfrm>
            <a:off x="1333500" y="43624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F = 96/1.20 = 80 N.</a:t>
            </a:r>
          </a:p>
        </p:txBody>
      </p:sp>
      <p:sp>
        <p:nvSpPr>
          <p:cNvPr id="16" name="mark-number-4">
            <a:extLst>
              <a:ext uri="{FF2B5EF4-FFF2-40B4-BE49-F238E27FC236}">
                <a16:creationId xmlns:a16="http://schemas.microsoft.com/office/drawing/2014/main" id="{4A3FFB69-18E5-4F88-9CB0-083369731F7F}"/>
              </a:ext>
            </a:extLst>
          </p:cNvPr>
          <p:cNvSpPr>
            <a:spLocks noGrp="1"/>
          </p:cNvSpPr>
          <p:nvPr/>
        </p:nvSpPr>
        <p:spPr>
          <a:xfrm>
            <a:off x="6191250" y="2266950"/>
            <a:ext cx="457200" cy="45720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7" name="mark-number-text-4">
            <a:extLst>
              <a:ext uri="{FF2B5EF4-FFF2-40B4-BE49-F238E27FC236}">
                <a16:creationId xmlns:a16="http://schemas.microsoft.com/office/drawing/2014/main" id="{285C9BA0-B2F0-468E-BE8B-A41883604536}"/>
              </a:ext>
            </a:extLst>
          </p:cNvPr>
          <p:cNvSpPr>
            <a:spLocks noGrp="1"/>
          </p:cNvSpPr>
          <p:nvPr/>
        </p:nvSpPr>
        <p:spPr>
          <a:xfrm>
            <a:off x="6191250" y="23241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4</a:t>
            </a:r>
          </a:p>
        </p:txBody>
      </p:sp>
      <p:sp>
        <p:nvSpPr>
          <p:cNvPr id="18" name="mark-point-4">
            <a:extLst>
              <a:ext uri="{FF2B5EF4-FFF2-40B4-BE49-F238E27FC236}">
                <a16:creationId xmlns:a16="http://schemas.microsoft.com/office/drawing/2014/main" id="{C36D1976-296A-408D-94D6-C03529C00031}"/>
              </a:ext>
            </a:extLst>
          </p:cNvPr>
          <p:cNvSpPr>
            <a:spLocks noGrp="1"/>
          </p:cNvSpPr>
          <p:nvPr/>
        </p:nvSpPr>
        <p:spPr>
          <a:xfrm>
            <a:off x="6858000" y="22288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Cable force provides anticlockwise moment if weight is clockwise.</a:t>
            </a:r>
          </a:p>
        </p:txBody>
      </p:sp>
      <p:sp>
        <p:nvSpPr>
          <p:cNvPr id="19" name="mark-number-5">
            <a:extLst>
              <a:ext uri="{FF2B5EF4-FFF2-40B4-BE49-F238E27FC236}">
                <a16:creationId xmlns:a16="http://schemas.microsoft.com/office/drawing/2014/main" id="{DD83068A-5B6E-4F1C-B3D1-77A2CC0008FF}"/>
              </a:ext>
            </a:extLst>
          </p:cNvPr>
          <p:cNvSpPr>
            <a:spLocks noGrp="1"/>
          </p:cNvSpPr>
          <p:nvPr/>
        </p:nvSpPr>
        <p:spPr>
          <a:xfrm>
            <a:off x="6191250" y="3333750"/>
            <a:ext cx="457200" cy="45720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20" name="mark-number-text-5">
            <a:extLst>
              <a:ext uri="{FF2B5EF4-FFF2-40B4-BE49-F238E27FC236}">
                <a16:creationId xmlns:a16="http://schemas.microsoft.com/office/drawing/2014/main" id="{A471F68F-7143-49E8-AD11-C65CF0CAF28B}"/>
              </a:ext>
            </a:extLst>
          </p:cNvPr>
          <p:cNvSpPr>
            <a:spLocks noGrp="1"/>
          </p:cNvSpPr>
          <p:nvPr/>
        </p:nvSpPr>
        <p:spPr>
          <a:xfrm>
            <a:off x="6191250" y="33909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5</a:t>
            </a:r>
          </a:p>
        </p:txBody>
      </p:sp>
      <p:sp>
        <p:nvSpPr>
          <p:cNvPr id="21" name="mark-point-5">
            <a:extLst>
              <a:ext uri="{FF2B5EF4-FFF2-40B4-BE49-F238E27FC236}">
                <a16:creationId xmlns:a16="http://schemas.microsoft.com/office/drawing/2014/main" id="{848B4CBD-49B7-4127-9E92-6EB6DEB5726A}"/>
              </a:ext>
            </a:extLst>
          </p:cNvPr>
          <p:cNvSpPr>
            <a:spLocks noGrp="1"/>
          </p:cNvSpPr>
          <p:nvPr/>
        </p:nvSpPr>
        <p:spPr>
          <a:xfrm>
            <a:off x="6858000" y="32956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Correct N and N m units.</a:t>
            </a:r>
          </a:p>
        </p:txBody>
      </p:sp>
      <p:sp>
        <p:nvSpPr>
          <p:cNvPr id="22" name="improvement-band">
            <a:extLst>
              <a:ext uri="{FF2B5EF4-FFF2-40B4-BE49-F238E27FC236}">
                <a16:creationId xmlns:a16="http://schemas.microsoft.com/office/drawing/2014/main" id="{4E61319C-DA33-4A2C-938C-90FB1176FA1F}"/>
              </a:ext>
            </a:extLst>
          </p:cNvPr>
          <p:cNvSpPr>
            <a:spLocks noGrp="1"/>
          </p:cNvSpPr>
          <p:nvPr/>
        </p:nvSpPr>
        <p:spPr>
          <a:xfrm>
            <a:off x="666750" y="5524500"/>
            <a:ext cx="10858500" cy="552450"/>
          </a:xfrm>
          <a:prstGeom prst="roundRect">
            <a:avLst>
              <a:gd name="adj" fmla="val 2069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23" name="improvement-prompt">
            <a:extLst>
              <a:ext uri="{FF2B5EF4-FFF2-40B4-BE49-F238E27FC236}">
                <a16:creationId xmlns:a16="http://schemas.microsoft.com/office/drawing/2014/main" id="{B95B3049-6646-4DF0-A13C-036927CAA6A8}"/>
              </a:ext>
            </a:extLst>
          </p:cNvPr>
          <p:cNvSpPr>
            <a:spLocks noGrp="1"/>
          </p:cNvSpPr>
          <p:nvPr/>
        </p:nvSpPr>
        <p:spPr>
          <a:xfrm>
            <a:off x="904875" y="5657850"/>
            <a:ext cx="10382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Add one missing physics term and one unit to your response, then explain the hardest mark to a partner.</a:t>
            </a:r>
          </a:p>
        </p:txBody>
      </p:sp>
    </p:spTree>
    <p:extLst>
      <p:ext uri="{BB962C8B-B14F-4D97-AF65-F5344CB8AC3E}">
        <p14:creationId xmlns:p14="http://schemas.microsoft.com/office/powerpoint/2010/main" val="10696717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oup-label">
            <a:extLst>
              <a:ext uri="{FF2B5EF4-FFF2-40B4-BE49-F238E27FC236}">
                <a16:creationId xmlns:a16="http://schemas.microsoft.com/office/drawing/2014/main" id="{A8CDD375-5F68-4F2E-85CC-D739ED165589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1E9B2899-B117-4E09-9C38-37A625C9E7AC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C727545C-BC9B-495B-ABC2-91265E321DC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170C8E33-B810-48E8-92FD-6007B0D053FC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1.5.2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38A906D6-EF8A-4ED4-AEF5-2DF283073351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Final quiz: four questions, one calm brain</a:t>
            </a:r>
          </a:p>
        </p:txBody>
      </p:sp>
      <p:sp>
        <p:nvSpPr>
          <p:cNvPr id="6" name="quiz-instruction">
            <a:extLst>
              <a:ext uri="{FF2B5EF4-FFF2-40B4-BE49-F238E27FC236}">
                <a16:creationId xmlns:a16="http://schemas.microsoft.com/office/drawing/2014/main" id="{16DA0677-FB92-4EE8-B295-F0FF93270764}"/>
              </a:ext>
            </a:extLst>
          </p:cNvPr>
          <p:cNvSpPr>
            <a:spLocks noGrp="1"/>
          </p:cNvSpPr>
          <p:nvPr/>
        </p:nvSpPr>
        <p:spPr>
          <a:xfrm>
            <a:off x="666750" y="1543050"/>
            <a:ext cx="100012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48635E"/>
                </a:solidFill>
              </a:defRPr>
            </a:pPr>
            <a:r>
              <a:rPr sz="1800" b="0" i="0">
                <a:solidFill>
                  <a:srgbClr val="48635E"/>
                </a:solidFill>
              </a:rPr>
              <a:t>Answer all four. Add one reason to the question you found hardest.</a:t>
            </a:r>
          </a:p>
        </p:txBody>
      </p:sp>
      <p:sp>
        <p:nvSpPr>
          <p:cNvPr id="7" name="quiz-question-label-1">
            <a:extLst>
              <a:ext uri="{FF2B5EF4-FFF2-40B4-BE49-F238E27FC236}">
                <a16:creationId xmlns:a16="http://schemas.microsoft.com/office/drawing/2014/main" id="{6391CF50-7AA4-4541-AAB9-C710F2B9F664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5905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Q1</a:t>
            </a:r>
          </a:p>
        </p:txBody>
      </p:sp>
      <p:sp>
        <p:nvSpPr>
          <p:cNvPr id="8" name="quiz-question-1">
            <a:extLst>
              <a:ext uri="{FF2B5EF4-FFF2-40B4-BE49-F238E27FC236}">
                <a16:creationId xmlns:a16="http://schemas.microsoft.com/office/drawing/2014/main" id="{8762B0ED-FA67-4883-98C2-873C497A9AB7}"/>
              </a:ext>
            </a:extLst>
          </p:cNvPr>
          <p:cNvSpPr>
            <a:spLocks noGrp="1"/>
          </p:cNvSpPr>
          <p:nvPr/>
        </p:nvSpPr>
        <p:spPr>
          <a:xfrm>
            <a:off x="1257300" y="2105025"/>
            <a:ext cx="4667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Moment unit?</a:t>
            </a:r>
          </a:p>
        </p:txBody>
      </p:sp>
      <p:sp>
        <p:nvSpPr>
          <p:cNvPr id="9" name="quiz-choices-1">
            <a:extLst>
              <a:ext uri="{FF2B5EF4-FFF2-40B4-BE49-F238E27FC236}">
                <a16:creationId xmlns:a16="http://schemas.microsoft.com/office/drawing/2014/main" id="{CA8CEE87-EDCF-4474-972D-A3176CADE8A8}"/>
              </a:ext>
            </a:extLst>
          </p:cNvPr>
          <p:cNvSpPr>
            <a:spLocks noGrp="1"/>
          </p:cNvSpPr>
          <p:nvPr/>
        </p:nvSpPr>
        <p:spPr>
          <a:xfrm>
            <a:off x="1257300" y="2886075"/>
            <a:ext cx="466725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N · B N/m · C N m · D J/s</a:t>
            </a:r>
          </a:p>
        </p:txBody>
      </p:sp>
      <p:sp>
        <p:nvSpPr>
          <p:cNvPr id="10" name="rule-70-401">
            <a:extLst>
              <a:ext uri="{FF2B5EF4-FFF2-40B4-BE49-F238E27FC236}">
                <a16:creationId xmlns:a16="http://schemas.microsoft.com/office/drawing/2014/main" id="{9CC59C73-20FF-4802-9105-5C530AF00ED6}"/>
              </a:ext>
            </a:extLst>
          </p:cNvPr>
          <p:cNvSpPr>
            <a:spLocks noGrp="1"/>
          </p:cNvSpPr>
          <p:nvPr/>
        </p:nvSpPr>
        <p:spPr>
          <a:xfrm>
            <a:off x="666750" y="38195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1" name="quiz-question-label-2">
            <a:extLst>
              <a:ext uri="{FF2B5EF4-FFF2-40B4-BE49-F238E27FC236}">
                <a16:creationId xmlns:a16="http://schemas.microsoft.com/office/drawing/2014/main" id="{F097BA58-B9A4-49CD-BD0F-054C63E81F66}"/>
              </a:ext>
            </a:extLst>
          </p:cNvPr>
          <p:cNvSpPr>
            <a:spLocks noGrp="1"/>
          </p:cNvSpPr>
          <p:nvPr/>
        </p:nvSpPr>
        <p:spPr>
          <a:xfrm>
            <a:off x="6191250" y="2143125"/>
            <a:ext cx="5905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Q2</a:t>
            </a:r>
          </a:p>
        </p:txBody>
      </p:sp>
      <p:sp>
        <p:nvSpPr>
          <p:cNvPr id="12" name="quiz-question-2">
            <a:extLst>
              <a:ext uri="{FF2B5EF4-FFF2-40B4-BE49-F238E27FC236}">
                <a16:creationId xmlns:a16="http://schemas.microsoft.com/office/drawing/2014/main" id="{CF52EC19-82B9-40F0-AC43-3B16A8AE8988}"/>
              </a:ext>
            </a:extLst>
          </p:cNvPr>
          <p:cNvSpPr>
            <a:spLocks noGrp="1"/>
          </p:cNvSpPr>
          <p:nvPr/>
        </p:nvSpPr>
        <p:spPr>
          <a:xfrm>
            <a:off x="6781800" y="2105025"/>
            <a:ext cx="4667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10 N at 0.30 m gives?</a:t>
            </a:r>
          </a:p>
        </p:txBody>
      </p:sp>
      <p:sp>
        <p:nvSpPr>
          <p:cNvPr id="13" name="quiz-choices-2">
            <a:extLst>
              <a:ext uri="{FF2B5EF4-FFF2-40B4-BE49-F238E27FC236}">
                <a16:creationId xmlns:a16="http://schemas.microsoft.com/office/drawing/2014/main" id="{E4C2B42E-E7F4-434F-8F25-DF1A01A08BBB}"/>
              </a:ext>
            </a:extLst>
          </p:cNvPr>
          <p:cNvSpPr>
            <a:spLocks noGrp="1"/>
          </p:cNvSpPr>
          <p:nvPr/>
        </p:nvSpPr>
        <p:spPr>
          <a:xfrm>
            <a:off x="6781800" y="2886075"/>
            <a:ext cx="466725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0.03 · B 3.0 · C 10.3 · D 30</a:t>
            </a:r>
          </a:p>
        </p:txBody>
      </p:sp>
      <p:sp>
        <p:nvSpPr>
          <p:cNvPr id="14" name="rule-650-401">
            <a:extLst>
              <a:ext uri="{FF2B5EF4-FFF2-40B4-BE49-F238E27FC236}">
                <a16:creationId xmlns:a16="http://schemas.microsoft.com/office/drawing/2014/main" id="{5E3CD451-6E78-40B3-8E80-B7C2A627D7C7}"/>
              </a:ext>
            </a:extLst>
          </p:cNvPr>
          <p:cNvSpPr>
            <a:spLocks noGrp="1"/>
          </p:cNvSpPr>
          <p:nvPr/>
        </p:nvSpPr>
        <p:spPr>
          <a:xfrm>
            <a:off x="6191250" y="38195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5" name="quiz-question-label-3">
            <a:extLst>
              <a:ext uri="{FF2B5EF4-FFF2-40B4-BE49-F238E27FC236}">
                <a16:creationId xmlns:a16="http://schemas.microsoft.com/office/drawing/2014/main" id="{272DF882-C645-4550-8864-85418A929D50}"/>
              </a:ext>
            </a:extLst>
          </p:cNvPr>
          <p:cNvSpPr>
            <a:spLocks noGrp="1"/>
          </p:cNvSpPr>
          <p:nvPr/>
        </p:nvSpPr>
        <p:spPr>
          <a:xfrm>
            <a:off x="666750" y="4048125"/>
            <a:ext cx="5905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Q3</a:t>
            </a:r>
          </a:p>
        </p:txBody>
      </p:sp>
      <p:sp>
        <p:nvSpPr>
          <p:cNvPr id="16" name="quiz-question-3">
            <a:extLst>
              <a:ext uri="{FF2B5EF4-FFF2-40B4-BE49-F238E27FC236}">
                <a16:creationId xmlns:a16="http://schemas.microsoft.com/office/drawing/2014/main" id="{12D2EE9D-541B-437B-8E67-CE0CCDCA1696}"/>
              </a:ext>
            </a:extLst>
          </p:cNvPr>
          <p:cNvSpPr>
            <a:spLocks noGrp="1"/>
          </p:cNvSpPr>
          <p:nvPr/>
        </p:nvSpPr>
        <p:spPr>
          <a:xfrm>
            <a:off x="1257300" y="4010025"/>
            <a:ext cx="4667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Moving a force closer to pivot does what?</a:t>
            </a:r>
          </a:p>
        </p:txBody>
      </p:sp>
      <p:sp>
        <p:nvSpPr>
          <p:cNvPr id="17" name="quiz-choices-3">
            <a:extLst>
              <a:ext uri="{FF2B5EF4-FFF2-40B4-BE49-F238E27FC236}">
                <a16:creationId xmlns:a16="http://schemas.microsoft.com/office/drawing/2014/main" id="{170B9A55-75F9-404F-8380-9184929847A9}"/>
              </a:ext>
            </a:extLst>
          </p:cNvPr>
          <p:cNvSpPr>
            <a:spLocks noGrp="1"/>
          </p:cNvSpPr>
          <p:nvPr/>
        </p:nvSpPr>
        <p:spPr>
          <a:xfrm>
            <a:off x="1257300" y="4791075"/>
            <a:ext cx="466725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increases moment · B decreases moment · C changes mass · D no effect</a:t>
            </a:r>
          </a:p>
        </p:txBody>
      </p:sp>
      <p:sp>
        <p:nvSpPr>
          <p:cNvPr id="18" name="rule-70-601">
            <a:extLst>
              <a:ext uri="{FF2B5EF4-FFF2-40B4-BE49-F238E27FC236}">
                <a16:creationId xmlns:a16="http://schemas.microsoft.com/office/drawing/2014/main" id="{0A993962-8BD0-4261-B0B0-B6E5BE3B82C5}"/>
              </a:ext>
            </a:extLst>
          </p:cNvPr>
          <p:cNvSpPr>
            <a:spLocks noGrp="1"/>
          </p:cNvSpPr>
          <p:nvPr/>
        </p:nvSpPr>
        <p:spPr>
          <a:xfrm>
            <a:off x="666750" y="57245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9" name="quiz-question-label-4">
            <a:extLst>
              <a:ext uri="{FF2B5EF4-FFF2-40B4-BE49-F238E27FC236}">
                <a16:creationId xmlns:a16="http://schemas.microsoft.com/office/drawing/2014/main" id="{F99BFC3B-068E-4107-A244-B6F98856FEBC}"/>
              </a:ext>
            </a:extLst>
          </p:cNvPr>
          <p:cNvSpPr>
            <a:spLocks noGrp="1"/>
          </p:cNvSpPr>
          <p:nvPr/>
        </p:nvSpPr>
        <p:spPr>
          <a:xfrm>
            <a:off x="6191250" y="4048125"/>
            <a:ext cx="5905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Q4</a:t>
            </a:r>
          </a:p>
        </p:txBody>
      </p:sp>
      <p:sp>
        <p:nvSpPr>
          <p:cNvPr id="20" name="quiz-question-4">
            <a:extLst>
              <a:ext uri="{FF2B5EF4-FFF2-40B4-BE49-F238E27FC236}">
                <a16:creationId xmlns:a16="http://schemas.microsoft.com/office/drawing/2014/main" id="{6F51CEFA-D9FC-4583-8B23-F90C615694DE}"/>
              </a:ext>
            </a:extLst>
          </p:cNvPr>
          <p:cNvSpPr>
            <a:spLocks noGrp="1"/>
          </p:cNvSpPr>
          <p:nvPr/>
        </p:nvSpPr>
        <p:spPr>
          <a:xfrm>
            <a:off x="6781800" y="4010025"/>
            <a:ext cx="4667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Equilibrium requires?</a:t>
            </a:r>
          </a:p>
        </p:txBody>
      </p:sp>
      <p:sp>
        <p:nvSpPr>
          <p:cNvPr id="21" name="quiz-choices-4">
            <a:extLst>
              <a:ext uri="{FF2B5EF4-FFF2-40B4-BE49-F238E27FC236}">
                <a16:creationId xmlns:a16="http://schemas.microsoft.com/office/drawing/2014/main" id="{DA3FE6D6-A199-4C47-94A8-C21AC80C6896}"/>
              </a:ext>
            </a:extLst>
          </p:cNvPr>
          <p:cNvSpPr>
            <a:spLocks noGrp="1"/>
          </p:cNvSpPr>
          <p:nvPr/>
        </p:nvSpPr>
        <p:spPr>
          <a:xfrm>
            <a:off x="6781800" y="4791075"/>
            <a:ext cx="466725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largest force left · B zero weight · C equal opposite moment totals · D same distances only</a:t>
            </a:r>
          </a:p>
        </p:txBody>
      </p:sp>
      <p:sp>
        <p:nvSpPr>
          <p:cNvPr id="22" name="rule-650-601">
            <a:extLst>
              <a:ext uri="{FF2B5EF4-FFF2-40B4-BE49-F238E27FC236}">
                <a16:creationId xmlns:a16="http://schemas.microsoft.com/office/drawing/2014/main" id="{9E715BAC-0143-447C-8CDC-3D3B04025110}"/>
              </a:ext>
            </a:extLst>
          </p:cNvPr>
          <p:cNvSpPr>
            <a:spLocks noGrp="1"/>
          </p:cNvSpPr>
          <p:nvPr/>
        </p:nvSpPr>
        <p:spPr>
          <a:xfrm>
            <a:off x="6191250" y="57245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155531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roup-label">
            <a:extLst>
              <a:ext uri="{FF2B5EF4-FFF2-40B4-BE49-F238E27FC236}">
                <a16:creationId xmlns:a16="http://schemas.microsoft.com/office/drawing/2014/main" id="{64AEB272-33C8-4A41-ACCA-938FBBB6F4FC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EEC8A3A4-ACB9-493B-89F7-F881B168CCEA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13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8E34EFA6-E5C8-4679-9F44-4375338599BF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22AE0A1C-A7AA-499D-9E0D-D16DDAB47DD2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CAMBRIDGE IGCSE PHYSICS 0625 · 1.5.2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F95E9184-9167-4569-B041-F03D9ADCBCCA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F4F0E2"/>
                </a:solidFill>
              </a:defRPr>
            </a:pPr>
            <a:r>
              <a:rPr sz="3600" b="1" i="0">
                <a:solidFill>
                  <a:srgbClr val="F4F0E2"/>
                </a:solidFill>
              </a:rPr>
              <a:t>Quiz answers: correct, explain, improve</a:t>
            </a:r>
          </a:p>
        </p:txBody>
      </p:sp>
      <p:sp>
        <p:nvSpPr>
          <p:cNvPr id="6" name="answer-number-1">
            <a:extLst>
              <a:ext uri="{FF2B5EF4-FFF2-40B4-BE49-F238E27FC236}">
                <a16:creationId xmlns:a16="http://schemas.microsoft.com/office/drawing/2014/main" id="{C62665DD-8534-4D42-B8E1-AAF16792F1C1}"/>
              </a:ext>
            </a:extLst>
          </p:cNvPr>
          <p:cNvSpPr>
            <a:spLocks noGrp="1"/>
          </p:cNvSpPr>
          <p:nvPr/>
        </p:nvSpPr>
        <p:spPr>
          <a:xfrm>
            <a:off x="714375" y="1714500"/>
            <a:ext cx="476250" cy="47625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7" name="answer-number-text-1">
            <a:extLst>
              <a:ext uri="{FF2B5EF4-FFF2-40B4-BE49-F238E27FC236}">
                <a16:creationId xmlns:a16="http://schemas.microsoft.com/office/drawing/2014/main" id="{D450B482-3D99-4387-A9D3-8F55796CDFB1}"/>
              </a:ext>
            </a:extLst>
          </p:cNvPr>
          <p:cNvSpPr>
            <a:spLocks noGrp="1"/>
          </p:cNvSpPr>
          <p:nvPr/>
        </p:nvSpPr>
        <p:spPr>
          <a:xfrm>
            <a:off x="714375" y="1781175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1.</a:t>
            </a:r>
          </a:p>
        </p:txBody>
      </p:sp>
      <p:sp>
        <p:nvSpPr>
          <p:cNvPr id="8" name="answer-value-1">
            <a:extLst>
              <a:ext uri="{FF2B5EF4-FFF2-40B4-BE49-F238E27FC236}">
                <a16:creationId xmlns:a16="http://schemas.microsoft.com/office/drawing/2014/main" id="{3F15D97F-6B1D-4498-8BA5-E9BE8D3951B9}"/>
              </a:ext>
            </a:extLst>
          </p:cNvPr>
          <p:cNvSpPr>
            <a:spLocks noGrp="1"/>
          </p:cNvSpPr>
          <p:nvPr/>
        </p:nvSpPr>
        <p:spPr>
          <a:xfrm>
            <a:off x="1476375" y="1685925"/>
            <a:ext cx="3524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F45B43"/>
                </a:solidFill>
              </a:defRPr>
            </a:pPr>
            <a:r>
              <a:rPr sz="1950" b="1" i="0">
                <a:solidFill>
                  <a:srgbClr val="F45B43"/>
                </a:solidFill>
              </a:rPr>
              <a:t>Answer: N m</a:t>
            </a:r>
          </a:p>
        </p:txBody>
      </p:sp>
      <p:sp>
        <p:nvSpPr>
          <p:cNvPr id="9" name="answer-reason-1">
            <a:extLst>
              <a:ext uri="{FF2B5EF4-FFF2-40B4-BE49-F238E27FC236}">
                <a16:creationId xmlns:a16="http://schemas.microsoft.com/office/drawing/2014/main" id="{CFCEE0B1-9925-49FA-B54A-259812F18D5C}"/>
              </a:ext>
            </a:extLst>
          </p:cNvPr>
          <p:cNvSpPr>
            <a:spLocks noGrp="1"/>
          </p:cNvSpPr>
          <p:nvPr/>
        </p:nvSpPr>
        <p:spPr>
          <a:xfrm>
            <a:off x="5191125" y="1695450"/>
            <a:ext cx="595312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F4F0E2"/>
                </a:solidFill>
              </a:defRPr>
            </a:pPr>
            <a:r>
              <a:rPr sz="1725" b="0" i="0">
                <a:solidFill>
                  <a:srgbClr val="F4F0E2"/>
                </a:solidFill>
              </a:rPr>
              <a:t>Force × perpendicular distance.</a:t>
            </a:r>
          </a:p>
        </p:txBody>
      </p:sp>
      <p:sp>
        <p:nvSpPr>
          <p:cNvPr id="10" name="rule-155-262">
            <a:extLst>
              <a:ext uri="{FF2B5EF4-FFF2-40B4-BE49-F238E27FC236}">
                <a16:creationId xmlns:a16="http://schemas.microsoft.com/office/drawing/2014/main" id="{30599A8E-6707-42CB-967F-A147AA4F9AF7}"/>
              </a:ext>
            </a:extLst>
          </p:cNvPr>
          <p:cNvSpPr>
            <a:spLocks noGrp="1"/>
          </p:cNvSpPr>
          <p:nvPr/>
        </p:nvSpPr>
        <p:spPr>
          <a:xfrm>
            <a:off x="1476375" y="249555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1" name="answer-number-2">
            <a:extLst>
              <a:ext uri="{FF2B5EF4-FFF2-40B4-BE49-F238E27FC236}">
                <a16:creationId xmlns:a16="http://schemas.microsoft.com/office/drawing/2014/main" id="{9A6F4BF5-2D1E-4DBF-83CE-A202F21AB504}"/>
              </a:ext>
            </a:extLst>
          </p:cNvPr>
          <p:cNvSpPr>
            <a:spLocks noGrp="1"/>
          </p:cNvSpPr>
          <p:nvPr/>
        </p:nvSpPr>
        <p:spPr>
          <a:xfrm>
            <a:off x="714375" y="2695575"/>
            <a:ext cx="476250" cy="47625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2" name="answer-number-text-2">
            <a:extLst>
              <a:ext uri="{FF2B5EF4-FFF2-40B4-BE49-F238E27FC236}">
                <a16:creationId xmlns:a16="http://schemas.microsoft.com/office/drawing/2014/main" id="{3CA133D9-A856-4B90-BFA9-E376F16AD9ED}"/>
              </a:ext>
            </a:extLst>
          </p:cNvPr>
          <p:cNvSpPr>
            <a:spLocks noGrp="1"/>
          </p:cNvSpPr>
          <p:nvPr/>
        </p:nvSpPr>
        <p:spPr>
          <a:xfrm>
            <a:off x="714375" y="27622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2.</a:t>
            </a:r>
          </a:p>
        </p:txBody>
      </p:sp>
      <p:sp>
        <p:nvSpPr>
          <p:cNvPr id="13" name="answer-value-2">
            <a:extLst>
              <a:ext uri="{FF2B5EF4-FFF2-40B4-BE49-F238E27FC236}">
                <a16:creationId xmlns:a16="http://schemas.microsoft.com/office/drawing/2014/main" id="{448A2129-C3E4-49E0-9AD6-1ED2A41CB158}"/>
              </a:ext>
            </a:extLst>
          </p:cNvPr>
          <p:cNvSpPr>
            <a:spLocks noGrp="1"/>
          </p:cNvSpPr>
          <p:nvPr/>
        </p:nvSpPr>
        <p:spPr>
          <a:xfrm>
            <a:off x="1476375" y="2667000"/>
            <a:ext cx="3524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F45B43"/>
                </a:solidFill>
              </a:defRPr>
            </a:pPr>
            <a:r>
              <a:rPr sz="1950" b="1" i="0">
                <a:solidFill>
                  <a:srgbClr val="F45B43"/>
                </a:solidFill>
              </a:rPr>
              <a:t>Answer: 3.0</a:t>
            </a:r>
          </a:p>
        </p:txBody>
      </p:sp>
      <p:sp>
        <p:nvSpPr>
          <p:cNvPr id="14" name="answer-reason-2">
            <a:extLst>
              <a:ext uri="{FF2B5EF4-FFF2-40B4-BE49-F238E27FC236}">
                <a16:creationId xmlns:a16="http://schemas.microsoft.com/office/drawing/2014/main" id="{9D9D49BA-5F4D-4A9F-80CD-49BE26F77564}"/>
              </a:ext>
            </a:extLst>
          </p:cNvPr>
          <p:cNvSpPr>
            <a:spLocks noGrp="1"/>
          </p:cNvSpPr>
          <p:nvPr/>
        </p:nvSpPr>
        <p:spPr>
          <a:xfrm>
            <a:off x="5191125" y="2676525"/>
            <a:ext cx="595312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F4F0E2"/>
                </a:solidFill>
              </a:defRPr>
            </a:pPr>
            <a:r>
              <a:rPr sz="1725" b="0" i="0">
                <a:solidFill>
                  <a:srgbClr val="F4F0E2"/>
                </a:solidFill>
              </a:rPr>
              <a:t>10×0.30 = 3.0 N m.</a:t>
            </a:r>
          </a:p>
        </p:txBody>
      </p:sp>
      <p:sp>
        <p:nvSpPr>
          <p:cNvPr id="15" name="rule-155-365">
            <a:extLst>
              <a:ext uri="{FF2B5EF4-FFF2-40B4-BE49-F238E27FC236}">
                <a16:creationId xmlns:a16="http://schemas.microsoft.com/office/drawing/2014/main" id="{E98CD47C-2397-4CB1-9B0A-AAB107E6884D}"/>
              </a:ext>
            </a:extLst>
          </p:cNvPr>
          <p:cNvSpPr>
            <a:spLocks noGrp="1"/>
          </p:cNvSpPr>
          <p:nvPr/>
        </p:nvSpPr>
        <p:spPr>
          <a:xfrm>
            <a:off x="1476375" y="3476625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6" name="answer-number-3">
            <a:extLst>
              <a:ext uri="{FF2B5EF4-FFF2-40B4-BE49-F238E27FC236}">
                <a16:creationId xmlns:a16="http://schemas.microsoft.com/office/drawing/2014/main" id="{E57EC5B3-B540-4725-A4F8-52F39598DC35}"/>
              </a:ext>
            </a:extLst>
          </p:cNvPr>
          <p:cNvSpPr>
            <a:spLocks noGrp="1"/>
          </p:cNvSpPr>
          <p:nvPr/>
        </p:nvSpPr>
        <p:spPr>
          <a:xfrm>
            <a:off x="714375" y="3676650"/>
            <a:ext cx="476250" cy="47625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7" name="answer-number-text-3">
            <a:extLst>
              <a:ext uri="{FF2B5EF4-FFF2-40B4-BE49-F238E27FC236}">
                <a16:creationId xmlns:a16="http://schemas.microsoft.com/office/drawing/2014/main" id="{19BF9031-2DE8-4E72-A399-D295CB8321AE}"/>
              </a:ext>
            </a:extLst>
          </p:cNvPr>
          <p:cNvSpPr>
            <a:spLocks noGrp="1"/>
          </p:cNvSpPr>
          <p:nvPr/>
        </p:nvSpPr>
        <p:spPr>
          <a:xfrm>
            <a:off x="714375" y="3743325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3.</a:t>
            </a:r>
          </a:p>
        </p:txBody>
      </p:sp>
      <p:sp>
        <p:nvSpPr>
          <p:cNvPr id="18" name="answer-value-3">
            <a:extLst>
              <a:ext uri="{FF2B5EF4-FFF2-40B4-BE49-F238E27FC236}">
                <a16:creationId xmlns:a16="http://schemas.microsoft.com/office/drawing/2014/main" id="{9F97CA0A-49A5-475F-A01B-E061CB0F295F}"/>
              </a:ext>
            </a:extLst>
          </p:cNvPr>
          <p:cNvSpPr>
            <a:spLocks noGrp="1"/>
          </p:cNvSpPr>
          <p:nvPr/>
        </p:nvSpPr>
        <p:spPr>
          <a:xfrm>
            <a:off x="1476375" y="3648075"/>
            <a:ext cx="3524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F45B43"/>
                </a:solidFill>
              </a:defRPr>
            </a:pPr>
            <a:r>
              <a:rPr sz="1950" b="1" i="0">
                <a:solidFill>
                  <a:srgbClr val="F45B43"/>
                </a:solidFill>
              </a:rPr>
              <a:t>Answer: decreases moment</a:t>
            </a:r>
          </a:p>
        </p:txBody>
      </p:sp>
      <p:sp>
        <p:nvSpPr>
          <p:cNvPr id="19" name="answer-reason-3">
            <a:extLst>
              <a:ext uri="{FF2B5EF4-FFF2-40B4-BE49-F238E27FC236}">
                <a16:creationId xmlns:a16="http://schemas.microsoft.com/office/drawing/2014/main" id="{3061129B-A3E1-47FD-B39D-69A5B7B6299C}"/>
              </a:ext>
            </a:extLst>
          </p:cNvPr>
          <p:cNvSpPr>
            <a:spLocks noGrp="1"/>
          </p:cNvSpPr>
          <p:nvPr/>
        </p:nvSpPr>
        <p:spPr>
          <a:xfrm>
            <a:off x="5191125" y="3657600"/>
            <a:ext cx="595312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F4F0E2"/>
                </a:solidFill>
              </a:defRPr>
            </a:pPr>
            <a:r>
              <a:rPr sz="1725" b="0" i="0">
                <a:solidFill>
                  <a:srgbClr val="F4F0E2"/>
                </a:solidFill>
              </a:rPr>
              <a:t>M is proportional to d.</a:t>
            </a:r>
          </a:p>
        </p:txBody>
      </p:sp>
      <p:sp>
        <p:nvSpPr>
          <p:cNvPr id="20" name="rule-155-468">
            <a:extLst>
              <a:ext uri="{FF2B5EF4-FFF2-40B4-BE49-F238E27FC236}">
                <a16:creationId xmlns:a16="http://schemas.microsoft.com/office/drawing/2014/main" id="{3A522715-5E14-467F-AE58-91297B2814AF}"/>
              </a:ext>
            </a:extLst>
          </p:cNvPr>
          <p:cNvSpPr>
            <a:spLocks noGrp="1"/>
          </p:cNvSpPr>
          <p:nvPr/>
        </p:nvSpPr>
        <p:spPr>
          <a:xfrm>
            <a:off x="1476375" y="445770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21" name="answer-number-4">
            <a:extLst>
              <a:ext uri="{FF2B5EF4-FFF2-40B4-BE49-F238E27FC236}">
                <a16:creationId xmlns:a16="http://schemas.microsoft.com/office/drawing/2014/main" id="{CEB05D22-92E4-4985-A725-07087E6DD2EA}"/>
              </a:ext>
            </a:extLst>
          </p:cNvPr>
          <p:cNvSpPr>
            <a:spLocks noGrp="1"/>
          </p:cNvSpPr>
          <p:nvPr/>
        </p:nvSpPr>
        <p:spPr>
          <a:xfrm>
            <a:off x="714375" y="4657725"/>
            <a:ext cx="476250" cy="47625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22" name="answer-number-text-4">
            <a:extLst>
              <a:ext uri="{FF2B5EF4-FFF2-40B4-BE49-F238E27FC236}">
                <a16:creationId xmlns:a16="http://schemas.microsoft.com/office/drawing/2014/main" id="{66BF8631-D022-4662-B339-A0452ACEB6A6}"/>
              </a:ext>
            </a:extLst>
          </p:cNvPr>
          <p:cNvSpPr>
            <a:spLocks noGrp="1"/>
          </p:cNvSpPr>
          <p:nvPr/>
        </p:nvSpPr>
        <p:spPr>
          <a:xfrm>
            <a:off x="714375" y="472440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4.</a:t>
            </a:r>
          </a:p>
        </p:txBody>
      </p:sp>
      <p:sp>
        <p:nvSpPr>
          <p:cNvPr id="23" name="answer-value-4">
            <a:extLst>
              <a:ext uri="{FF2B5EF4-FFF2-40B4-BE49-F238E27FC236}">
                <a16:creationId xmlns:a16="http://schemas.microsoft.com/office/drawing/2014/main" id="{59B5514C-B6A9-4392-A83D-FC2B07B307C9}"/>
              </a:ext>
            </a:extLst>
          </p:cNvPr>
          <p:cNvSpPr>
            <a:spLocks noGrp="1"/>
          </p:cNvSpPr>
          <p:nvPr/>
        </p:nvSpPr>
        <p:spPr>
          <a:xfrm>
            <a:off x="1476375" y="4629150"/>
            <a:ext cx="3524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F45B43"/>
                </a:solidFill>
              </a:defRPr>
            </a:pPr>
            <a:r>
              <a:rPr sz="1950" b="1" i="0">
                <a:solidFill>
                  <a:srgbClr val="F45B43"/>
                </a:solidFill>
              </a:rPr>
              <a:t>Answer: equal opposite moment totals</a:t>
            </a:r>
          </a:p>
        </p:txBody>
      </p:sp>
      <p:sp>
        <p:nvSpPr>
          <p:cNvPr id="24" name="answer-reason-4">
            <a:extLst>
              <a:ext uri="{FF2B5EF4-FFF2-40B4-BE49-F238E27FC236}">
                <a16:creationId xmlns:a16="http://schemas.microsoft.com/office/drawing/2014/main" id="{72EC56AD-FE01-4BBF-9C65-EDEBD5394373}"/>
              </a:ext>
            </a:extLst>
          </p:cNvPr>
          <p:cNvSpPr>
            <a:spLocks noGrp="1"/>
          </p:cNvSpPr>
          <p:nvPr/>
        </p:nvSpPr>
        <p:spPr>
          <a:xfrm>
            <a:off x="5191125" y="4638675"/>
            <a:ext cx="595312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F4F0E2"/>
                </a:solidFill>
              </a:defRPr>
            </a:pPr>
            <a:r>
              <a:rPr sz="1725" b="0" i="0">
                <a:solidFill>
                  <a:srgbClr val="F4F0E2"/>
                </a:solidFill>
              </a:rPr>
              <a:t>Clockwise total equals anticlockwise total.</a:t>
            </a:r>
          </a:p>
        </p:txBody>
      </p:sp>
      <p:sp>
        <p:nvSpPr>
          <p:cNvPr id="25" name="exit-ticket">
            <a:extLst>
              <a:ext uri="{FF2B5EF4-FFF2-40B4-BE49-F238E27FC236}">
                <a16:creationId xmlns:a16="http://schemas.microsoft.com/office/drawing/2014/main" id="{C3AAC6E6-95E0-4A70-A39A-DF8C4AB53C3C}"/>
              </a:ext>
            </a:extLst>
          </p:cNvPr>
          <p:cNvSpPr>
            <a:spLocks noGrp="1"/>
          </p:cNvSpPr>
          <p:nvPr/>
        </p:nvSpPr>
        <p:spPr>
          <a:xfrm>
            <a:off x="1047750" y="5743575"/>
            <a:ext cx="10096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F45B43"/>
                </a:solidFill>
              </a:defRPr>
            </a:pPr>
            <a:r>
              <a:rPr sz="1875" b="1" i="0">
                <a:solidFill>
                  <a:srgbClr val="F45B43"/>
                </a:solidFill>
              </a:rPr>
              <a:t>Next move: Correct one response, name the governing physics idea, and write one question you can now answer that you could not answer at the start.</a:t>
            </a:r>
          </a:p>
        </p:txBody>
      </p:sp>
    </p:spTree>
    <p:extLst>
      <p:ext uri="{BB962C8B-B14F-4D97-AF65-F5344CB8AC3E}">
        <p14:creationId xmlns:p14="http://schemas.microsoft.com/office/powerpoint/2010/main" val="11289466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roup-label">
            <a:extLst>
              <a:ext uri="{FF2B5EF4-FFF2-40B4-BE49-F238E27FC236}">
                <a16:creationId xmlns:a16="http://schemas.microsoft.com/office/drawing/2014/main" id="{4D05988F-29E0-443F-97A8-CAB95A99D708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EC1D4C16-53EE-4E18-BDEC-A4665CE542DB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E5872303-85F6-4DEF-9B1E-CA9FA6B59976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6CAA23C7-4683-4C82-B3E5-F89C81DA1853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1.5.2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7073E441-F384-46A7-AA9C-3F4BF818AC2F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Three ideas to wake up</a:t>
            </a:r>
          </a:p>
        </p:txBody>
      </p:sp>
      <p:sp>
        <p:nvSpPr>
          <p:cNvPr id="6" name="retrieval-instruction">
            <a:extLst>
              <a:ext uri="{FF2B5EF4-FFF2-40B4-BE49-F238E27FC236}">
                <a16:creationId xmlns:a16="http://schemas.microsoft.com/office/drawing/2014/main" id="{554DD926-887C-4D86-A32D-D4F65634E287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99060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0" i="0">
                <a:solidFill>
                  <a:srgbClr val="48635E"/>
                </a:solidFill>
              </a:defRPr>
            </a:pPr>
            <a:r>
              <a:rPr sz="1950" b="0" i="0">
                <a:solidFill>
                  <a:srgbClr val="48635E"/>
                </a:solidFill>
              </a:rPr>
              <a:t>Think alone → compare with a partner → vote with one reason.</a:t>
            </a:r>
          </a:p>
        </p:txBody>
      </p:sp>
      <p:sp>
        <p:nvSpPr>
          <p:cNvPr id="7" name="retrieval-number-1">
            <a:extLst>
              <a:ext uri="{FF2B5EF4-FFF2-40B4-BE49-F238E27FC236}">
                <a16:creationId xmlns:a16="http://schemas.microsoft.com/office/drawing/2014/main" id="{93BB3B5B-0CA3-41F9-9A35-AE5BA9D1802C}"/>
              </a:ext>
            </a:extLst>
          </p:cNvPr>
          <p:cNvSpPr>
            <a:spLocks noGrp="1"/>
          </p:cNvSpPr>
          <p:nvPr/>
        </p:nvSpPr>
        <p:spPr>
          <a:xfrm>
            <a:off x="723900" y="2209800"/>
            <a:ext cx="495300" cy="49530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8" name="retrieval-number-text-1">
            <a:extLst>
              <a:ext uri="{FF2B5EF4-FFF2-40B4-BE49-F238E27FC236}">
                <a16:creationId xmlns:a16="http://schemas.microsoft.com/office/drawing/2014/main" id="{A52E5A29-963B-4ACF-A305-97CFA7E691BE}"/>
              </a:ext>
            </a:extLst>
          </p:cNvPr>
          <p:cNvSpPr>
            <a:spLocks noGrp="1"/>
          </p:cNvSpPr>
          <p:nvPr/>
        </p:nvSpPr>
        <p:spPr>
          <a:xfrm>
            <a:off x="723900" y="22764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9" name="retrieval-question-1">
            <a:extLst>
              <a:ext uri="{FF2B5EF4-FFF2-40B4-BE49-F238E27FC236}">
                <a16:creationId xmlns:a16="http://schemas.microsoft.com/office/drawing/2014/main" id="{C3D03B5B-5169-4BE7-BA5A-C659B01A5EDF}"/>
              </a:ext>
            </a:extLst>
          </p:cNvPr>
          <p:cNvSpPr>
            <a:spLocks noGrp="1"/>
          </p:cNvSpPr>
          <p:nvPr/>
        </p:nvSpPr>
        <p:spPr>
          <a:xfrm>
            <a:off x="1524000" y="21717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What is a pivot?</a:t>
            </a:r>
          </a:p>
        </p:txBody>
      </p:sp>
      <p:sp>
        <p:nvSpPr>
          <p:cNvPr id="10" name="retrieval-number-2">
            <a:extLst>
              <a:ext uri="{FF2B5EF4-FFF2-40B4-BE49-F238E27FC236}">
                <a16:creationId xmlns:a16="http://schemas.microsoft.com/office/drawing/2014/main" id="{E7686EA8-58DC-465F-B964-539E8C449C97}"/>
              </a:ext>
            </a:extLst>
          </p:cNvPr>
          <p:cNvSpPr>
            <a:spLocks noGrp="1"/>
          </p:cNvSpPr>
          <p:nvPr/>
        </p:nvSpPr>
        <p:spPr>
          <a:xfrm>
            <a:off x="723900" y="3276600"/>
            <a:ext cx="495300" cy="49530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1" name="retrieval-number-text-2">
            <a:extLst>
              <a:ext uri="{FF2B5EF4-FFF2-40B4-BE49-F238E27FC236}">
                <a16:creationId xmlns:a16="http://schemas.microsoft.com/office/drawing/2014/main" id="{7B18A5E5-FC4F-47D7-AFAC-340D13F7198E}"/>
              </a:ext>
            </a:extLst>
          </p:cNvPr>
          <p:cNvSpPr>
            <a:spLocks noGrp="1"/>
          </p:cNvSpPr>
          <p:nvPr/>
        </p:nvSpPr>
        <p:spPr>
          <a:xfrm>
            <a:off x="723900" y="33432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2" name="retrieval-question-2">
            <a:extLst>
              <a:ext uri="{FF2B5EF4-FFF2-40B4-BE49-F238E27FC236}">
                <a16:creationId xmlns:a16="http://schemas.microsoft.com/office/drawing/2014/main" id="{98F2DAAC-F9A3-4C5E-A35C-D4A02A0E55F0}"/>
              </a:ext>
            </a:extLst>
          </p:cNvPr>
          <p:cNvSpPr>
            <a:spLocks noGrp="1"/>
          </p:cNvSpPr>
          <p:nvPr/>
        </p:nvSpPr>
        <p:spPr>
          <a:xfrm>
            <a:off x="1524000" y="32385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What is the unit of force?</a:t>
            </a:r>
          </a:p>
        </p:txBody>
      </p:sp>
      <p:sp>
        <p:nvSpPr>
          <p:cNvPr id="13" name="retrieval-number-3">
            <a:extLst>
              <a:ext uri="{FF2B5EF4-FFF2-40B4-BE49-F238E27FC236}">
                <a16:creationId xmlns:a16="http://schemas.microsoft.com/office/drawing/2014/main" id="{9FF726A9-421C-4523-863B-BEECAB4F0EB5}"/>
              </a:ext>
            </a:extLst>
          </p:cNvPr>
          <p:cNvSpPr>
            <a:spLocks noGrp="1"/>
          </p:cNvSpPr>
          <p:nvPr/>
        </p:nvSpPr>
        <p:spPr>
          <a:xfrm>
            <a:off x="723900" y="4343400"/>
            <a:ext cx="495300" cy="49530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4" name="retrieval-number-text-3">
            <a:extLst>
              <a:ext uri="{FF2B5EF4-FFF2-40B4-BE49-F238E27FC236}">
                <a16:creationId xmlns:a16="http://schemas.microsoft.com/office/drawing/2014/main" id="{CE0F78B0-E69B-4279-8D37-9EC006683B6F}"/>
              </a:ext>
            </a:extLst>
          </p:cNvPr>
          <p:cNvSpPr>
            <a:spLocks noGrp="1"/>
          </p:cNvSpPr>
          <p:nvPr/>
        </p:nvSpPr>
        <p:spPr>
          <a:xfrm>
            <a:off x="723900" y="44100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5" name="retrieval-question-3">
            <a:extLst>
              <a:ext uri="{FF2B5EF4-FFF2-40B4-BE49-F238E27FC236}">
                <a16:creationId xmlns:a16="http://schemas.microsoft.com/office/drawing/2014/main" id="{9A806532-167D-4ADE-8F67-461578DAD0E2}"/>
              </a:ext>
            </a:extLst>
          </p:cNvPr>
          <p:cNvSpPr>
            <a:spLocks noGrp="1"/>
          </p:cNvSpPr>
          <p:nvPr/>
        </p:nvSpPr>
        <p:spPr>
          <a:xfrm>
            <a:off x="1524000" y="43053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What must be true for rotational equilibrium?</a:t>
            </a:r>
          </a:p>
        </p:txBody>
      </p:sp>
      <p:sp>
        <p:nvSpPr>
          <p:cNvPr id="16" name="retrieval-close">
            <a:extLst>
              <a:ext uri="{FF2B5EF4-FFF2-40B4-BE49-F238E27FC236}">
                <a16:creationId xmlns:a16="http://schemas.microsoft.com/office/drawing/2014/main" id="{FEA74A59-2EA2-4BB6-9EF3-4D57709A95D4}"/>
              </a:ext>
            </a:extLst>
          </p:cNvPr>
          <p:cNvSpPr>
            <a:spLocks noGrp="1"/>
          </p:cNvSpPr>
          <p:nvPr/>
        </p:nvSpPr>
        <p:spPr>
          <a:xfrm>
            <a:off x="666750" y="5600700"/>
            <a:ext cx="10668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5B43"/>
                </a:solidFill>
              </a:defRPr>
            </a:pPr>
            <a:r>
              <a:rPr sz="1800" b="1" i="0">
                <a:solidFill>
                  <a:srgbClr val="F45B43"/>
                </a:solidFill>
              </a:rPr>
              <a:t>Mini-whiteboard challenge: sketch or calculate one idea you expect to use today.</a:t>
            </a:r>
          </a:p>
        </p:txBody>
      </p:sp>
    </p:spTree>
    <p:extLst>
      <p:ext uri="{BB962C8B-B14F-4D97-AF65-F5344CB8AC3E}">
        <p14:creationId xmlns:p14="http://schemas.microsoft.com/office/powerpoint/2010/main" val="1298943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roup-label">
            <a:extLst>
              <a:ext uri="{FF2B5EF4-FFF2-40B4-BE49-F238E27FC236}">
                <a16:creationId xmlns:a16="http://schemas.microsoft.com/office/drawing/2014/main" id="{763E5CCA-F2A5-44E3-80DF-D33F7F57B378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05005E3C-BC97-4EDC-BDE0-27B7CFAE99AA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03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F778E6C9-13B8-4D71-BDEB-4483A85660DF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9ECC2A3C-550A-4410-BF3E-78E514FBEDB7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1.5.2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1A2D7566-80D1-4478-B977-3F6F2E7E5AF8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Turning depends on force and perpendicular distance</a:t>
            </a:r>
          </a:p>
        </p:txBody>
      </p:sp>
      <p:sp>
        <p:nvSpPr>
          <p:cNvPr id="6" name="core-index-1">
            <a:extLst>
              <a:ext uri="{FF2B5EF4-FFF2-40B4-BE49-F238E27FC236}">
                <a16:creationId xmlns:a16="http://schemas.microsoft.com/office/drawing/2014/main" id="{F64D3FFD-E99D-44C5-A669-4EC7FC8FFC21}"/>
              </a:ext>
            </a:extLst>
          </p:cNvPr>
          <p:cNvSpPr>
            <a:spLocks noGrp="1"/>
          </p:cNvSpPr>
          <p:nvPr/>
        </p:nvSpPr>
        <p:spPr>
          <a:xfrm>
            <a:off x="685800" y="180975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01</a:t>
            </a:r>
          </a:p>
        </p:txBody>
      </p:sp>
      <p:sp>
        <p:nvSpPr>
          <p:cNvPr id="7" name="core-point-1">
            <a:extLst>
              <a:ext uri="{FF2B5EF4-FFF2-40B4-BE49-F238E27FC236}">
                <a16:creationId xmlns:a16="http://schemas.microsoft.com/office/drawing/2014/main" id="{D2DFB0D8-E584-411A-BB61-0214FD7A40D5}"/>
              </a:ext>
            </a:extLst>
          </p:cNvPr>
          <p:cNvSpPr>
            <a:spLocks noGrp="1"/>
          </p:cNvSpPr>
          <p:nvPr/>
        </p:nvSpPr>
        <p:spPr>
          <a:xfrm>
            <a:off x="1257300" y="178117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Core: Choose one pivot and keep it throughout.</a:t>
            </a:r>
          </a:p>
        </p:txBody>
      </p:sp>
      <p:sp>
        <p:nvSpPr>
          <p:cNvPr id="8" name="core-index-2">
            <a:extLst>
              <a:ext uri="{FF2B5EF4-FFF2-40B4-BE49-F238E27FC236}">
                <a16:creationId xmlns:a16="http://schemas.microsoft.com/office/drawing/2014/main" id="{39BD4C29-52CE-4EAC-961D-27171754B85A}"/>
              </a:ext>
            </a:extLst>
          </p:cNvPr>
          <p:cNvSpPr>
            <a:spLocks noGrp="1"/>
          </p:cNvSpPr>
          <p:nvPr/>
        </p:nvSpPr>
        <p:spPr>
          <a:xfrm>
            <a:off x="685800" y="259080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02</a:t>
            </a:r>
          </a:p>
        </p:txBody>
      </p:sp>
      <p:sp>
        <p:nvSpPr>
          <p:cNvPr id="9" name="core-point-2">
            <a:extLst>
              <a:ext uri="{FF2B5EF4-FFF2-40B4-BE49-F238E27FC236}">
                <a16:creationId xmlns:a16="http://schemas.microsoft.com/office/drawing/2014/main" id="{996E0556-D6DA-4FA5-96E6-7AF9D06C2F06}"/>
              </a:ext>
            </a:extLst>
          </p:cNvPr>
          <p:cNvSpPr>
            <a:spLocks noGrp="1"/>
          </p:cNvSpPr>
          <p:nvPr/>
        </p:nvSpPr>
        <p:spPr>
          <a:xfrm>
            <a:off x="1257300" y="256222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Core: Distance is the perpendicular distance from pivot to the force's line of action.</a:t>
            </a:r>
          </a:p>
        </p:txBody>
      </p:sp>
      <p:sp>
        <p:nvSpPr>
          <p:cNvPr id="10" name="core-index-3">
            <a:extLst>
              <a:ext uri="{FF2B5EF4-FFF2-40B4-BE49-F238E27FC236}">
                <a16:creationId xmlns:a16="http://schemas.microsoft.com/office/drawing/2014/main" id="{669E79CE-F114-4FD7-BDFA-109406D060A0}"/>
              </a:ext>
            </a:extLst>
          </p:cNvPr>
          <p:cNvSpPr>
            <a:spLocks noGrp="1"/>
          </p:cNvSpPr>
          <p:nvPr/>
        </p:nvSpPr>
        <p:spPr>
          <a:xfrm>
            <a:off x="685800" y="337185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03</a:t>
            </a:r>
          </a:p>
        </p:txBody>
      </p:sp>
      <p:sp>
        <p:nvSpPr>
          <p:cNvPr id="11" name="core-point-3">
            <a:extLst>
              <a:ext uri="{FF2B5EF4-FFF2-40B4-BE49-F238E27FC236}">
                <a16:creationId xmlns:a16="http://schemas.microsoft.com/office/drawing/2014/main" id="{254585CE-DAEF-41BE-A661-42BD86919F12}"/>
              </a:ext>
            </a:extLst>
          </p:cNvPr>
          <p:cNvSpPr>
            <a:spLocks noGrp="1"/>
          </p:cNvSpPr>
          <p:nvPr/>
        </p:nvSpPr>
        <p:spPr>
          <a:xfrm>
            <a:off x="1257300" y="334327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Core: For equilibrium, clockwise and anticlockwise totals are equal.</a:t>
            </a:r>
          </a:p>
        </p:txBody>
      </p:sp>
      <p:sp>
        <p:nvSpPr>
          <p:cNvPr id="12" name="core-index-4">
            <a:extLst>
              <a:ext uri="{FF2B5EF4-FFF2-40B4-BE49-F238E27FC236}">
                <a16:creationId xmlns:a16="http://schemas.microsoft.com/office/drawing/2014/main" id="{60B9F32E-6009-4A4B-B6D1-913DFDAE9ED7}"/>
              </a:ext>
            </a:extLst>
          </p:cNvPr>
          <p:cNvSpPr>
            <a:spLocks noGrp="1"/>
          </p:cNvSpPr>
          <p:nvPr/>
        </p:nvSpPr>
        <p:spPr>
          <a:xfrm>
            <a:off x="685800" y="415290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04</a:t>
            </a:r>
          </a:p>
        </p:txBody>
      </p:sp>
      <p:sp>
        <p:nvSpPr>
          <p:cNvPr id="13" name="core-point-4">
            <a:extLst>
              <a:ext uri="{FF2B5EF4-FFF2-40B4-BE49-F238E27FC236}">
                <a16:creationId xmlns:a16="http://schemas.microsoft.com/office/drawing/2014/main" id="{41AD9562-E070-46EB-BC5A-42D9C5E52406}"/>
              </a:ext>
            </a:extLst>
          </p:cNvPr>
          <p:cNvSpPr>
            <a:spLocks noGrp="1"/>
          </p:cNvSpPr>
          <p:nvPr/>
        </p:nvSpPr>
        <p:spPr>
          <a:xfrm>
            <a:off x="1257300" y="412432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Supplement: Add every clockwise moment and every anticlockwise moment before comparing totals.</a:t>
            </a:r>
          </a:p>
        </p:txBody>
      </p:sp>
      <p:sp>
        <p:nvSpPr>
          <p:cNvPr id="14" name="equation-panel">
            <a:extLst>
              <a:ext uri="{FF2B5EF4-FFF2-40B4-BE49-F238E27FC236}">
                <a16:creationId xmlns:a16="http://schemas.microsoft.com/office/drawing/2014/main" id="{AC56D138-5427-489B-894C-7795CF66996D}"/>
              </a:ext>
            </a:extLst>
          </p:cNvPr>
          <p:cNvSpPr>
            <a:spLocks noGrp="1"/>
          </p:cNvSpPr>
          <p:nvPr/>
        </p:nvSpPr>
        <p:spPr>
          <a:xfrm>
            <a:off x="7858125" y="1809750"/>
            <a:ext cx="3667125" cy="2952750"/>
          </a:xfrm>
          <a:prstGeom prst="roundRect">
            <a:avLst>
              <a:gd name="adj" fmla="val 3871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5" name="equation-label">
            <a:extLst>
              <a:ext uri="{FF2B5EF4-FFF2-40B4-BE49-F238E27FC236}">
                <a16:creationId xmlns:a16="http://schemas.microsoft.com/office/drawing/2014/main" id="{2A4E1472-EFB5-4A45-9FDC-A52D5E0AD74D}"/>
              </a:ext>
            </a:extLst>
          </p:cNvPr>
          <p:cNvSpPr>
            <a:spLocks noGrp="1"/>
          </p:cNvSpPr>
          <p:nvPr/>
        </p:nvSpPr>
        <p:spPr>
          <a:xfrm>
            <a:off x="8143875" y="2095500"/>
            <a:ext cx="3095625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EQUATIONS TO OWN</a:t>
            </a:r>
          </a:p>
        </p:txBody>
      </p:sp>
      <p:sp>
        <p:nvSpPr>
          <p:cNvPr id="16" name="equation-expression-1">
            <a:extLst>
              <a:ext uri="{FF2B5EF4-FFF2-40B4-BE49-F238E27FC236}">
                <a16:creationId xmlns:a16="http://schemas.microsoft.com/office/drawing/2014/main" id="{36959AAE-3AA1-4104-A172-7B4B11E3DA7E}"/>
              </a:ext>
            </a:extLst>
          </p:cNvPr>
          <p:cNvSpPr>
            <a:spLocks noGrp="1"/>
          </p:cNvSpPr>
          <p:nvPr/>
        </p:nvSpPr>
        <p:spPr>
          <a:xfrm>
            <a:off x="8143875" y="2552700"/>
            <a:ext cx="3095625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CORE · moment = F × d</a:t>
            </a:r>
          </a:p>
        </p:txBody>
      </p:sp>
      <p:sp>
        <p:nvSpPr>
          <p:cNvPr id="17" name="equation-units-1">
            <a:extLst>
              <a:ext uri="{FF2B5EF4-FFF2-40B4-BE49-F238E27FC236}">
                <a16:creationId xmlns:a16="http://schemas.microsoft.com/office/drawing/2014/main" id="{79A7132D-8C1A-4453-90BD-89ED44907979}"/>
              </a:ext>
            </a:extLst>
          </p:cNvPr>
          <p:cNvSpPr>
            <a:spLocks noGrp="1"/>
          </p:cNvSpPr>
          <p:nvPr/>
        </p:nvSpPr>
        <p:spPr>
          <a:xfrm>
            <a:off x="8143875" y="3095625"/>
            <a:ext cx="3095625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Units: moment in N m, F in N, d in m</a:t>
            </a:r>
          </a:p>
        </p:txBody>
      </p:sp>
      <p:sp>
        <p:nvSpPr>
          <p:cNvPr id="18" name="equation-expression-2">
            <a:extLst>
              <a:ext uri="{FF2B5EF4-FFF2-40B4-BE49-F238E27FC236}">
                <a16:creationId xmlns:a16="http://schemas.microsoft.com/office/drawing/2014/main" id="{BB265844-9879-4FFC-A3CE-801E1E29CADE}"/>
              </a:ext>
            </a:extLst>
          </p:cNvPr>
          <p:cNvSpPr>
            <a:spLocks noGrp="1"/>
          </p:cNvSpPr>
          <p:nvPr/>
        </p:nvSpPr>
        <p:spPr>
          <a:xfrm>
            <a:off x="8143875" y="3695700"/>
            <a:ext cx="3095625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CORE · Σ clockwise moments = Σ anticlockwise moments</a:t>
            </a:r>
          </a:p>
        </p:txBody>
      </p:sp>
      <p:sp>
        <p:nvSpPr>
          <p:cNvPr id="19" name="equation-units-2">
            <a:extLst>
              <a:ext uri="{FF2B5EF4-FFF2-40B4-BE49-F238E27FC236}">
                <a16:creationId xmlns:a16="http://schemas.microsoft.com/office/drawing/2014/main" id="{8B51793C-B303-44AA-94C6-64845E14B5B8}"/>
              </a:ext>
            </a:extLst>
          </p:cNvPr>
          <p:cNvSpPr>
            <a:spLocks noGrp="1"/>
          </p:cNvSpPr>
          <p:nvPr/>
        </p:nvSpPr>
        <p:spPr>
          <a:xfrm>
            <a:off x="8143875" y="4238625"/>
            <a:ext cx="3095625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Units: both totals in N m</a:t>
            </a:r>
          </a:p>
        </p:txBody>
      </p:sp>
      <p:sp>
        <p:nvSpPr>
          <p:cNvPr id="20" name="vocabulary-label">
            <a:extLst>
              <a:ext uri="{FF2B5EF4-FFF2-40B4-BE49-F238E27FC236}">
                <a16:creationId xmlns:a16="http://schemas.microsoft.com/office/drawing/2014/main" id="{72B6F5E8-C7D3-4B85-86B4-5181D3A64565}"/>
              </a:ext>
            </a:extLst>
          </p:cNvPr>
          <p:cNvSpPr>
            <a:spLocks noGrp="1"/>
          </p:cNvSpPr>
          <p:nvPr/>
        </p:nvSpPr>
        <p:spPr>
          <a:xfrm>
            <a:off x="7858125" y="4895850"/>
            <a:ext cx="36671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SAY IT PRECISELY</a:t>
            </a:r>
          </a:p>
        </p:txBody>
      </p:sp>
      <p:sp>
        <p:nvSpPr>
          <p:cNvPr id="21" name="vocabulary">
            <a:extLst>
              <a:ext uri="{FF2B5EF4-FFF2-40B4-BE49-F238E27FC236}">
                <a16:creationId xmlns:a16="http://schemas.microsoft.com/office/drawing/2014/main" id="{5A1B7F3B-A0E4-4EE0-BDA8-659A83B8226D}"/>
              </a:ext>
            </a:extLst>
          </p:cNvPr>
          <p:cNvSpPr>
            <a:spLocks noGrp="1"/>
          </p:cNvSpPr>
          <p:nvPr/>
        </p:nvSpPr>
        <p:spPr>
          <a:xfrm>
            <a:off x="7858125" y="5257800"/>
            <a:ext cx="3667125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pivot · moment · line of action · perpendicular distance · equilibrium</a:t>
            </a:r>
          </a:p>
        </p:txBody>
      </p:sp>
    </p:spTree>
    <p:extLst>
      <p:ext uri="{BB962C8B-B14F-4D97-AF65-F5344CB8AC3E}">
        <p14:creationId xmlns:p14="http://schemas.microsoft.com/office/powerpoint/2010/main" val="11000656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E565AA-A296-198E-EBA3-6BC7511FFA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roup-label">
            <a:extLst>
              <a:ext uri="{FF2B5EF4-FFF2-40B4-BE49-F238E27FC236}">
                <a16:creationId xmlns:a16="http://schemas.microsoft.com/office/drawing/2014/main" id="{B9E9214A-3E4A-3EC9-7524-6E17C1036A69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4D0672AE-57F2-4FB4-0143-F1A47F4C821D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04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0B6EEB1B-D663-F551-1665-E1F37D4EE505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4FFCC971-3C2F-C0D6-D309-9F0F4D38DCFC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1.5.2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6E7673AD-46CC-C302-26DF-4645BDBC1540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lang="en-US" sz="3600" b="1" i="0">
                <a:solidFill>
                  <a:srgbClr val="0A332E"/>
                </a:solidFill>
              </a:rPr>
              <a:t>In one sentence: turning effect</a:t>
            </a:r>
            <a:endParaRPr sz="3600" b="1" i="0">
              <a:solidFill>
                <a:srgbClr val="0A332E"/>
              </a:solidFill>
            </a:endParaRPr>
          </a:p>
        </p:txBody>
      </p:sp>
      <p:sp>
        <p:nvSpPr>
          <p:cNvPr id="23" name="simple-definition-label">
            <a:extLst>
              <a:ext uri="{FF2B5EF4-FFF2-40B4-BE49-F238E27FC236}">
                <a16:creationId xmlns:a16="http://schemas.microsoft.com/office/drawing/2014/main" id="{D560DE33-51EB-7DC0-E979-48B76C33ABE0}"/>
              </a:ext>
            </a:extLst>
          </p:cNvPr>
          <p:cNvSpPr txBox="1"/>
          <p:nvPr/>
        </p:nvSpPr>
        <p:spPr>
          <a:xfrm>
            <a:off x="660400" y="1524000"/>
            <a:ext cx="10858500" cy="276999"/>
          </a:xfrm>
          <a:prstGeom prst="rect">
            <a:avLst/>
          </a:prstGeom>
          <a:noFill/>
        </p:spPr>
        <p:txBody>
          <a:bodyPr vert="horz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SIMPLE DEFINITION</a:t>
            </a:r>
          </a:p>
        </p:txBody>
      </p:sp>
      <p:sp>
        <p:nvSpPr>
          <p:cNvPr id="24" name="simple-definition">
            <a:extLst>
              <a:ext uri="{FF2B5EF4-FFF2-40B4-BE49-F238E27FC236}">
                <a16:creationId xmlns:a16="http://schemas.microsoft.com/office/drawing/2014/main" id="{5AFAB495-6BDE-86E6-7585-C8F2915BBE2F}"/>
              </a:ext>
            </a:extLst>
          </p:cNvPr>
          <p:cNvSpPr txBox="1"/>
          <p:nvPr/>
        </p:nvSpPr>
        <p:spPr>
          <a:xfrm>
            <a:off x="660400" y="1879600"/>
            <a:ext cx="10858500" cy="323165"/>
          </a:xfrm>
          <a:prstGeom prst="rect">
            <a:avLst/>
          </a:prstGeom>
          <a:noFill/>
        </p:spPr>
        <p:txBody>
          <a:bodyPr vert="horz" wrap="square" lIns="0" tIns="0" rtlCol="0">
            <a:noAutofit/>
          </a:bodyPr>
          <a:lstStyle/>
          <a:p>
            <a:r>
              <a:rPr lang="en-US" sz="2600">
                <a:solidFill>
                  <a:srgbClr val="102E29"/>
                </a:solidFill>
              </a:rPr>
              <a:t>The turning effect of a force, called its moment, is how strongly that force twists something about a chosen pivot. It depends on the size of the force and on the perpendicular distance from the pivot to the force's line of action.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1D33FD0-7F07-80CF-B8D0-87E1A987AE27}"/>
              </a:ext>
            </a:extLst>
          </p:cNvPr>
          <p:cNvSpPr txBox="1"/>
          <p:nvPr/>
        </p:nvSpPr>
        <p:spPr>
          <a:xfrm>
            <a:off x="660400" y="3657600"/>
            <a:ext cx="3302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pt-BR" sz="1600" b="1">
                <a:solidFill>
                  <a:srgbClr val="102E29"/>
                </a:solidFill>
              </a:rPr>
              <a:t>30 × 1.2 = 20 × 1.8 = 36 N m</a:t>
            </a:r>
            <a:endParaRPr lang="en-US" sz="1600" b="1">
              <a:solidFill>
                <a:srgbClr val="102E29"/>
              </a:solidFill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555B4EE-73A2-3870-6B65-CD4DAC39998F}"/>
              </a:ext>
            </a:extLst>
          </p:cNvPr>
          <p:cNvCxnSpPr/>
          <p:nvPr/>
        </p:nvCxnSpPr>
        <p:spPr>
          <a:xfrm>
            <a:off x="6235700" y="4007555"/>
            <a:ext cx="3200400" cy="0"/>
          </a:xfrm>
          <a:prstGeom prst="line">
            <a:avLst/>
          </a:prstGeom>
          <a:ln w="25400">
            <a:solidFill>
              <a:srgbClr val="6B7F7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C1132402-8E28-0A00-3453-54E703A8ACDD}"/>
              </a:ext>
            </a:extLst>
          </p:cNvPr>
          <p:cNvSpPr txBox="1"/>
          <p:nvPr/>
        </p:nvSpPr>
        <p:spPr>
          <a:xfrm>
            <a:off x="7073900" y="3657600"/>
            <a:ext cx="1524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>
                <a:solidFill>
                  <a:srgbClr val="6B7F79"/>
                </a:solidFill>
              </a:rPr>
              <a:t>1.8 m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74E04DB-68E1-4CD9-33FC-46FFD21CE9FA}"/>
              </a:ext>
            </a:extLst>
          </p:cNvPr>
          <p:cNvCxnSpPr/>
          <p:nvPr/>
        </p:nvCxnSpPr>
        <p:spPr>
          <a:xfrm>
            <a:off x="4102100" y="4328348"/>
            <a:ext cx="2133600" cy="0"/>
          </a:xfrm>
          <a:prstGeom prst="line">
            <a:avLst/>
          </a:prstGeom>
          <a:ln w="25400">
            <a:solidFill>
              <a:srgbClr val="6B7F7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6D8F87B5-C164-9C10-0C63-608CBCD8F303}"/>
              </a:ext>
            </a:extLst>
          </p:cNvPr>
          <p:cNvSpPr txBox="1"/>
          <p:nvPr/>
        </p:nvSpPr>
        <p:spPr>
          <a:xfrm>
            <a:off x="4406900" y="3978392"/>
            <a:ext cx="1524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>
                <a:solidFill>
                  <a:srgbClr val="6B7F79"/>
                </a:solidFill>
              </a:rPr>
              <a:t>1.2 m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FE4EC154-74F6-418D-C8A3-8E59332D4258}"/>
              </a:ext>
            </a:extLst>
          </p:cNvPr>
          <p:cNvCxnSpPr/>
          <p:nvPr/>
        </p:nvCxnSpPr>
        <p:spPr>
          <a:xfrm>
            <a:off x="2286000" y="4707467"/>
            <a:ext cx="7874000" cy="0"/>
          </a:xfrm>
          <a:prstGeom prst="line">
            <a:avLst/>
          </a:prstGeom>
          <a:ln w="38100">
            <a:solidFill>
              <a:srgbClr val="102E2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30">
            <a:extLst>
              <a:ext uri="{FF2B5EF4-FFF2-40B4-BE49-F238E27FC236}">
                <a16:creationId xmlns:a16="http://schemas.microsoft.com/office/drawing/2014/main" id="{D2F1C1D5-4F6B-0141-7FC5-B6EADF4F8DC1}"/>
              </a:ext>
            </a:extLst>
          </p:cNvPr>
          <p:cNvSpPr/>
          <p:nvPr/>
        </p:nvSpPr>
        <p:spPr>
          <a:xfrm>
            <a:off x="6070600" y="4707467"/>
            <a:ext cx="330200" cy="379118"/>
          </a:xfrm>
          <a:prstGeom prst="ellipse">
            <a:avLst/>
          </a:prstGeom>
          <a:solidFill>
            <a:srgbClr val="102E2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DBB4B9E-37D1-90CB-16AF-2251075934D9}"/>
              </a:ext>
            </a:extLst>
          </p:cNvPr>
          <p:cNvSpPr txBox="1"/>
          <p:nvPr/>
        </p:nvSpPr>
        <p:spPr>
          <a:xfrm>
            <a:off x="5664200" y="5115748"/>
            <a:ext cx="1143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>
                <a:solidFill>
                  <a:srgbClr val="102E29"/>
                </a:solidFill>
              </a:rPr>
              <a:t>pivot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5BAE9416-EB78-74CF-F039-0925B26E8254}"/>
              </a:ext>
            </a:extLst>
          </p:cNvPr>
          <p:cNvCxnSpPr/>
          <p:nvPr/>
        </p:nvCxnSpPr>
        <p:spPr>
          <a:xfrm>
            <a:off x="4102100" y="4707467"/>
            <a:ext cx="0" cy="1020704"/>
          </a:xfrm>
          <a:prstGeom prst="line">
            <a:avLst/>
          </a:prstGeom>
          <a:ln w="25400">
            <a:solidFill>
              <a:srgbClr val="102E2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29B4DABE-C71C-7F39-BB32-ECD7EAF68CAF}"/>
              </a:ext>
            </a:extLst>
          </p:cNvPr>
          <p:cNvSpPr txBox="1"/>
          <p:nvPr/>
        </p:nvSpPr>
        <p:spPr>
          <a:xfrm>
            <a:off x="3340100" y="5728171"/>
            <a:ext cx="1524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>
                <a:solidFill>
                  <a:srgbClr val="102E29"/>
                </a:solidFill>
              </a:rPr>
              <a:t>30 N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30E86529-3032-7D4B-684B-3CD80AE0BB53}"/>
              </a:ext>
            </a:extLst>
          </p:cNvPr>
          <p:cNvCxnSpPr/>
          <p:nvPr/>
        </p:nvCxnSpPr>
        <p:spPr>
          <a:xfrm>
            <a:off x="9436100" y="4707467"/>
            <a:ext cx="0" cy="685329"/>
          </a:xfrm>
          <a:prstGeom prst="line">
            <a:avLst/>
          </a:prstGeom>
          <a:ln w="25400">
            <a:solidFill>
              <a:srgbClr val="EF5C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57D105DB-5CC9-2F23-AEB2-9843B88AE370}"/>
              </a:ext>
            </a:extLst>
          </p:cNvPr>
          <p:cNvSpPr txBox="1"/>
          <p:nvPr/>
        </p:nvSpPr>
        <p:spPr>
          <a:xfrm>
            <a:off x="8674100" y="5451122"/>
            <a:ext cx="1524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>
                <a:solidFill>
                  <a:srgbClr val="EF5C3E"/>
                </a:solidFill>
              </a:rPr>
              <a:t>20 N</a:t>
            </a:r>
          </a:p>
        </p:txBody>
      </p:sp>
      <p:sp>
        <p:nvSpPr>
          <p:cNvPr id="37" name="diagram-caption">
            <a:extLst>
              <a:ext uri="{FF2B5EF4-FFF2-40B4-BE49-F238E27FC236}">
                <a16:creationId xmlns:a16="http://schemas.microsoft.com/office/drawing/2014/main" id="{A6519C33-E650-B528-F27C-F91051A268AA}"/>
              </a:ext>
            </a:extLst>
          </p:cNvPr>
          <p:cNvSpPr txBox="1"/>
          <p:nvPr/>
        </p:nvSpPr>
        <p:spPr>
          <a:xfrm>
            <a:off x="660400" y="6070600"/>
            <a:ext cx="10858500" cy="323165"/>
          </a:xfrm>
          <a:prstGeom prst="rect">
            <a:avLst/>
          </a:prstGeom>
          <a:noFill/>
        </p:spPr>
        <p:txBody>
          <a:bodyPr vert="horz" lIns="0" tIns="0" rtlCol="0">
            <a:noAutofit/>
          </a:bodyPr>
          <a:lstStyle/>
          <a:p>
            <a:r>
              <a:rPr lang="en-US" sz="1600" i="1">
                <a:solidFill>
                  <a:srgbClr val="6B7F79"/>
                </a:solidFill>
              </a:rPr>
              <a:t>Balance is not equal forces but equal moments — force multiplied by its perpendicular distance from the pivot.</a:t>
            </a:r>
          </a:p>
        </p:txBody>
      </p:sp>
    </p:spTree>
    <p:extLst>
      <p:ext uri="{BB962C8B-B14F-4D97-AF65-F5344CB8AC3E}">
        <p14:creationId xmlns:p14="http://schemas.microsoft.com/office/powerpoint/2010/main" val="5868516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FF2B5EF4-FFF2-40B4-BE49-F238E27FC236}">
                <a16:creationId xmlns:a16="http://schemas.microsoft.com/office/drawing/2014/main" id="{974C7613-8C00-402B-95C3-D8DFF78F638B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B71ACB57-0D43-47F7-AD7E-AAC02828D789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05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22BCA48A-57B9-404A-A5FA-25F409B9D969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ED6A710D-F51C-4260-B85A-6EF7DA8D7136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1.5.2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2BAD8F8D-FD94-430C-91F9-A9E539098FB4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For one force, moment grows linearly with distance</a:t>
            </a:r>
          </a:p>
        </p:txBody>
      </p:sp>
      <p:sp>
        <p:nvSpPr>
          <p:cNvPr id="6" name="graph-mode">
            <a:extLst>
              <a:ext uri="{FF2B5EF4-FFF2-40B4-BE49-F238E27FC236}">
                <a16:creationId xmlns:a16="http://schemas.microsoft.com/office/drawing/2014/main" id="{4364B752-9D01-40B9-87CF-B01BA021AEE6}"/>
              </a:ext>
            </a:extLst>
          </p:cNvPr>
          <p:cNvSpPr>
            <a:spLocks noGrp="1"/>
          </p:cNvSpPr>
          <p:nvPr/>
        </p:nvSpPr>
        <p:spPr>
          <a:xfrm>
            <a:off x="666750" y="1657350"/>
            <a:ext cx="3429000" cy="533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INTERACTIVE GRAPH · PREDICT → EDIT → EXPLAIN</a:t>
            </a:r>
          </a:p>
        </p:txBody>
      </p:sp>
      <p:sp>
        <p:nvSpPr>
          <p:cNvPr id="7" name="graph-prompt">
            <a:extLst>
              <a:ext uri="{FF2B5EF4-FFF2-40B4-BE49-F238E27FC236}">
                <a16:creationId xmlns:a16="http://schemas.microsoft.com/office/drawing/2014/main" id="{03EC2C39-BFAA-48BE-B22E-A20DBF9CFECC}"/>
              </a:ext>
            </a:extLst>
          </p:cNvPr>
          <p:cNvSpPr>
            <a:spLocks noGrp="1"/>
          </p:cNvSpPr>
          <p:nvPr/>
        </p:nvSpPr>
        <p:spPr>
          <a:xfrm>
            <a:off x="666750" y="2362200"/>
            <a:ext cx="3143250" cy="1314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0A332E"/>
                </a:solidFill>
              </a:defRPr>
            </a:pPr>
            <a:r>
              <a:rPr sz="1950" b="1" i="0">
                <a:solidFill>
                  <a:srgbClr val="0A332E"/>
                </a:solidFill>
              </a:rPr>
              <a:t>Predict the shape first. Then click the native chart in PowerPoint, change one value and explain what physics changed.</a:t>
            </a:r>
          </a:p>
        </p:txBody>
      </p:sp>
      <p:sp>
        <p:nvSpPr>
          <p:cNvPr id="8" name="graph-data">
            <a:extLst>
              <a:ext uri="{FF2B5EF4-FFF2-40B4-BE49-F238E27FC236}">
                <a16:creationId xmlns:a16="http://schemas.microsoft.com/office/drawing/2014/main" id="{59010935-D0AE-4637-BA57-45ECA47D4FAE}"/>
              </a:ext>
            </a:extLst>
          </p:cNvPr>
          <p:cNvSpPr>
            <a:spLocks noGrp="1"/>
          </p:cNvSpPr>
          <p:nvPr/>
        </p:nvSpPr>
        <p:spPr>
          <a:xfrm>
            <a:off x="666750" y="4000500"/>
            <a:ext cx="314325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Data: 5.0 N force: (0, 0), (0.1, 0.5), …, (0.3, 1.5), (0.4, 2).</a:t>
            </a:r>
          </a:p>
        </p:txBody>
      </p:sp>
      <p:sp>
        <p:nvSpPr>
          <p:cNvPr id="9" name="graph-scale">
            <a:extLst>
              <a:ext uri="{FF2B5EF4-FFF2-40B4-BE49-F238E27FC236}">
                <a16:creationId xmlns:a16="http://schemas.microsoft.com/office/drawing/2014/main" id="{70D43D2F-74AE-415C-B872-D8CD62E7D4B6}"/>
              </a:ext>
            </a:extLst>
          </p:cNvPr>
          <p:cNvSpPr>
            <a:spLocks noGrp="1"/>
          </p:cNvSpPr>
          <p:nvPr/>
        </p:nvSpPr>
        <p:spPr>
          <a:xfrm>
            <a:off x="666750" y="4762500"/>
            <a:ext cx="3143250" cy="1143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Scale: chart 0–2 N m; source 0–2 N m. Source: Perpendicular distance from pivot / m; Moment / N m. Chart: Perpendicular distance from pivot / cm; Moment / N m.</a:t>
            </a:r>
          </a:p>
        </p:txBody>
      </p:sp>
      <p:sp>
        <p:nvSpPr>
          <p:cNvPr id="10" name="chart-frame">
            <a:extLst>
              <a:ext uri="{FF2B5EF4-FFF2-40B4-BE49-F238E27FC236}">
                <a16:creationId xmlns:a16="http://schemas.microsoft.com/office/drawing/2014/main" id="{633B2349-F32A-4512-9107-6DE641D6629B}"/>
              </a:ext>
            </a:extLst>
          </p:cNvPr>
          <p:cNvSpPr>
            <a:spLocks noGrp="1"/>
          </p:cNvSpPr>
          <p:nvPr/>
        </p:nvSpPr>
        <p:spPr>
          <a:xfrm>
            <a:off x="4143375" y="1790700"/>
            <a:ext cx="7381875" cy="4191000"/>
          </a:xfrm>
          <a:prstGeom prst="roundRect">
            <a:avLst>
              <a:gd name="adj" fmla="val 2727"/>
            </a:avLst>
          </a:prstGeom>
          <a:solidFill>
            <a:srgbClr val="FCFAF1"/>
          </a:solidFill>
          <a:ln w="9525">
            <a:solidFill>
              <a:srgbClr val="A9BBB4"/>
            </a:solidFill>
            <a:prstDash val="solid"/>
          </a:ln>
        </p:spPr>
      </p:sp>
      <p:graphicFrame>
        <p:nvGraphicFramePr>
          <p:cNvPr id="22" name="Chart"/>
          <p:cNvGraphicFramePr/>
          <p:nvPr/>
        </p:nvGraphicFramePr>
        <p:xfrm>
          <a:off x="4429125" y="2076450"/>
          <a:ext cx="6810375" cy="3619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077486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1C8BCD34-D6AD-48AD-9E94-BF075FDD55D6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892B1AED-286D-49F6-8CA2-5E72FF28567A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06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C195BF8E-E1A3-4615-B0C8-8488175A423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7D6E15E3-6390-4861-988E-CCC97DDF5009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1.5.2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F84D380A-6EBB-4556-BC46-9C9C6C80A7FD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Worked example: balanced beam</a:t>
            </a:r>
          </a:p>
        </p:txBody>
      </p:sp>
      <p:sp>
        <p:nvSpPr>
          <p:cNvPr id="6" name="worked-label">
            <a:extLst>
              <a:ext uri="{FF2B5EF4-FFF2-40B4-BE49-F238E27FC236}">
                <a16:creationId xmlns:a16="http://schemas.microsoft.com/office/drawing/2014/main" id="{FFF43A01-207E-4A36-A4E2-94B299AD2DF1}"/>
              </a:ext>
            </a:extLst>
          </p:cNvPr>
          <p:cNvSpPr>
            <a:spLocks noGrp="1"/>
          </p:cNvSpPr>
          <p:nvPr/>
        </p:nvSpPr>
        <p:spPr>
          <a:xfrm>
            <a:off x="666750" y="1562100"/>
            <a:ext cx="100965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CORE · FULLY WORKED PROBLEM · SHOW THE METHOD</a:t>
            </a:r>
          </a:p>
        </p:txBody>
      </p:sp>
      <p:sp>
        <p:nvSpPr>
          <p:cNvPr id="7" name="problem-frame">
            <a:extLst>
              <a:ext uri="{FF2B5EF4-FFF2-40B4-BE49-F238E27FC236}">
                <a16:creationId xmlns:a16="http://schemas.microsoft.com/office/drawing/2014/main" id="{7AD07C4E-6706-4E26-8907-A8214EA6CD7E}"/>
              </a:ext>
            </a:extLst>
          </p:cNvPr>
          <p:cNvSpPr>
            <a:spLocks noGrp="1"/>
          </p:cNvSpPr>
          <p:nvPr/>
        </p:nvSpPr>
        <p:spPr>
          <a:xfrm>
            <a:off x="666750" y="2000250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FF2B5EF4-FFF2-40B4-BE49-F238E27FC236}">
                <a16:creationId xmlns:a16="http://schemas.microsoft.com/office/drawing/2014/main" id="{EC09AAE2-DDE4-46CB-90B9-91F575017AD9}"/>
              </a:ext>
            </a:extLst>
          </p:cNvPr>
          <p:cNvSpPr>
            <a:spLocks noGrp="1"/>
          </p:cNvSpPr>
          <p:nvPr/>
        </p:nvSpPr>
        <p:spPr>
          <a:xfrm>
            <a:off x="904875" y="2190750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A 30 N child sits 1.2 m left of a pivot. Where should a 20 N child sit on the right for equilibrium?</a:t>
            </a:r>
          </a:p>
        </p:txBody>
      </p:sp>
      <p:sp>
        <p:nvSpPr>
          <p:cNvPr id="9" name="step-label-1">
            <a:extLst>
              <a:ext uri="{FF2B5EF4-FFF2-40B4-BE49-F238E27FC236}">
                <a16:creationId xmlns:a16="http://schemas.microsoft.com/office/drawing/2014/main" id="{7EA2FAC6-FE49-4F0F-BB0E-15AB61E97263}"/>
              </a:ext>
            </a:extLst>
          </p:cNvPr>
          <p:cNvSpPr>
            <a:spLocks noGrp="1"/>
          </p:cNvSpPr>
          <p:nvPr/>
        </p:nvSpPr>
        <p:spPr>
          <a:xfrm>
            <a:off x="714375" y="32194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5B43"/>
                </a:solidFill>
              </a:defRPr>
            </a:pPr>
            <a:r>
              <a:rPr sz="1800" b="1" i="0">
                <a:solidFill>
                  <a:srgbClr val="F45B43"/>
                </a:solidFill>
              </a:rPr>
              <a:t>Step 1</a:t>
            </a:r>
          </a:p>
        </p:txBody>
      </p:sp>
      <p:sp>
        <p:nvSpPr>
          <p:cNvPr id="10" name="rule-190-358">
            <a:extLst>
              <a:ext uri="{FF2B5EF4-FFF2-40B4-BE49-F238E27FC236}">
                <a16:creationId xmlns:a16="http://schemas.microsoft.com/office/drawing/2014/main" id="{3B6F9490-CE34-4CD6-A5A7-1725FDD860FF}"/>
              </a:ext>
            </a:extLst>
          </p:cNvPr>
          <p:cNvSpPr>
            <a:spLocks noGrp="1"/>
          </p:cNvSpPr>
          <p:nvPr/>
        </p:nvSpPr>
        <p:spPr>
          <a:xfrm>
            <a:off x="1809750" y="3409950"/>
            <a:ext cx="381000" cy="19050"/>
          </a:xfrm>
          <a:prstGeom prst="rect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1" name="step-text-1">
            <a:extLst>
              <a:ext uri="{FF2B5EF4-FFF2-40B4-BE49-F238E27FC236}">
                <a16:creationId xmlns:a16="http://schemas.microsoft.com/office/drawing/2014/main" id="{079AB0D0-64CC-4A93-BDB9-8563983541CA}"/>
              </a:ext>
            </a:extLst>
          </p:cNvPr>
          <p:cNvSpPr>
            <a:spLocks noGrp="1"/>
          </p:cNvSpPr>
          <p:nvPr/>
        </p:nvSpPr>
        <p:spPr>
          <a:xfrm>
            <a:off x="2428875" y="31813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Left moment = 30 × 1.2 = 36 N m.</a:t>
            </a:r>
          </a:p>
        </p:txBody>
      </p:sp>
      <p:sp>
        <p:nvSpPr>
          <p:cNvPr id="12" name="step-label-2">
            <a:extLst>
              <a:ext uri="{FF2B5EF4-FFF2-40B4-BE49-F238E27FC236}">
                <a16:creationId xmlns:a16="http://schemas.microsoft.com/office/drawing/2014/main" id="{0D5B8B0F-B4A3-400F-9A07-8CE689C1E40B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5B43"/>
                </a:solidFill>
              </a:defRPr>
            </a:pPr>
            <a:r>
              <a:rPr sz="1800" b="1" i="0">
                <a:solidFill>
                  <a:srgbClr val="F45B43"/>
                </a:solidFill>
              </a:rPr>
              <a:t>Step 2</a:t>
            </a:r>
          </a:p>
        </p:txBody>
      </p:sp>
      <p:sp>
        <p:nvSpPr>
          <p:cNvPr id="13" name="rule-190-430">
            <a:extLst>
              <a:ext uri="{FF2B5EF4-FFF2-40B4-BE49-F238E27FC236}">
                <a16:creationId xmlns:a16="http://schemas.microsoft.com/office/drawing/2014/main" id="{54FA2424-D68E-4661-BD62-547DF731346D}"/>
              </a:ext>
            </a:extLst>
          </p:cNvPr>
          <p:cNvSpPr>
            <a:spLocks noGrp="1"/>
          </p:cNvSpPr>
          <p:nvPr/>
        </p:nvSpPr>
        <p:spPr>
          <a:xfrm>
            <a:off x="1809750" y="4095750"/>
            <a:ext cx="381000" cy="19050"/>
          </a:xfrm>
          <a:prstGeom prst="rect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4" name="step-text-2">
            <a:extLst>
              <a:ext uri="{FF2B5EF4-FFF2-40B4-BE49-F238E27FC236}">
                <a16:creationId xmlns:a16="http://schemas.microsoft.com/office/drawing/2014/main" id="{8BB8940B-7018-4858-B661-76209636C571}"/>
              </a:ext>
            </a:extLst>
          </p:cNvPr>
          <p:cNvSpPr>
            <a:spLocks noGrp="1"/>
          </p:cNvSpPr>
          <p:nvPr/>
        </p:nvSpPr>
        <p:spPr>
          <a:xfrm>
            <a:off x="2428875" y="38671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Set right moment equal: 20 × d = 36.</a:t>
            </a:r>
          </a:p>
        </p:txBody>
      </p:sp>
      <p:sp>
        <p:nvSpPr>
          <p:cNvPr id="15" name="step-label-3">
            <a:extLst>
              <a:ext uri="{FF2B5EF4-FFF2-40B4-BE49-F238E27FC236}">
                <a16:creationId xmlns:a16="http://schemas.microsoft.com/office/drawing/2014/main" id="{CD48EF3D-8E58-4E53-8CD1-152B2C5C0E07}"/>
              </a:ext>
            </a:extLst>
          </p:cNvPr>
          <p:cNvSpPr>
            <a:spLocks noGrp="1"/>
          </p:cNvSpPr>
          <p:nvPr/>
        </p:nvSpPr>
        <p:spPr>
          <a:xfrm>
            <a:off x="714375" y="45910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5B43"/>
                </a:solidFill>
              </a:defRPr>
            </a:pPr>
            <a:r>
              <a:rPr sz="1800" b="1" i="0">
                <a:solidFill>
                  <a:srgbClr val="F45B43"/>
                </a:solidFill>
              </a:rPr>
              <a:t>Step 3</a:t>
            </a:r>
          </a:p>
        </p:txBody>
      </p:sp>
      <p:sp>
        <p:nvSpPr>
          <p:cNvPr id="16" name="rule-190-502">
            <a:extLst>
              <a:ext uri="{FF2B5EF4-FFF2-40B4-BE49-F238E27FC236}">
                <a16:creationId xmlns:a16="http://schemas.microsoft.com/office/drawing/2014/main" id="{50C924C3-C1E8-4E60-B984-690887E2397F}"/>
              </a:ext>
            </a:extLst>
          </p:cNvPr>
          <p:cNvSpPr>
            <a:spLocks noGrp="1"/>
          </p:cNvSpPr>
          <p:nvPr/>
        </p:nvSpPr>
        <p:spPr>
          <a:xfrm>
            <a:off x="1809750" y="4781550"/>
            <a:ext cx="381000" cy="19050"/>
          </a:xfrm>
          <a:prstGeom prst="rect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7" name="step-text-3">
            <a:extLst>
              <a:ext uri="{FF2B5EF4-FFF2-40B4-BE49-F238E27FC236}">
                <a16:creationId xmlns:a16="http://schemas.microsoft.com/office/drawing/2014/main" id="{F08BAC22-AE3E-4626-AAC3-01DFAD8B625B}"/>
              </a:ext>
            </a:extLst>
          </p:cNvPr>
          <p:cNvSpPr>
            <a:spLocks noGrp="1"/>
          </p:cNvSpPr>
          <p:nvPr/>
        </p:nvSpPr>
        <p:spPr>
          <a:xfrm>
            <a:off x="2428875" y="45529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d = 36/20.</a:t>
            </a:r>
          </a:p>
        </p:txBody>
      </p:sp>
      <p:sp>
        <p:nvSpPr>
          <p:cNvPr id="18" name="answer-frame">
            <a:extLst>
              <a:ext uri="{FF2B5EF4-FFF2-40B4-BE49-F238E27FC236}">
                <a16:creationId xmlns:a16="http://schemas.microsoft.com/office/drawing/2014/main" id="{821CA955-3D40-4292-8E9C-B8ACA2E9F479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781050"/>
          </a:xfrm>
          <a:prstGeom prst="roundRect">
            <a:avLst>
              <a:gd name="adj" fmla="val 14634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worked-answer">
            <a:extLst>
              <a:ext uri="{FF2B5EF4-FFF2-40B4-BE49-F238E27FC236}">
                <a16:creationId xmlns:a16="http://schemas.microsoft.com/office/drawing/2014/main" id="{BF18F3E3-ECA0-4036-805B-97A966DDF1B3}"/>
              </a:ext>
            </a:extLst>
          </p:cNvPr>
          <p:cNvSpPr>
            <a:spLocks noGrp="1"/>
          </p:cNvSpPr>
          <p:nvPr/>
        </p:nvSpPr>
        <p:spPr>
          <a:xfrm>
            <a:off x="933450" y="5334000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The 20 N child sits 1.8 m to the right.</a:t>
            </a:r>
          </a:p>
        </p:txBody>
      </p:sp>
    </p:spTree>
    <p:extLst>
      <p:ext uri="{BB962C8B-B14F-4D97-AF65-F5344CB8AC3E}">
        <p14:creationId xmlns:p14="http://schemas.microsoft.com/office/powerpoint/2010/main" val="21449591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BD2497FD-E625-4694-8EBB-CF0BC5DA59A1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15D13448-BA4E-48E3-A64F-DEC99B4D071B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07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52B8EAB1-280C-4826-B53F-0FA3B654764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420C43FD-6C54-4273-B23C-4A8C520AE118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1.5.2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DE57E362-656F-475A-819E-6A5F5E878D91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Your turn: two clockwise forces</a:t>
            </a:r>
          </a:p>
        </p:txBody>
      </p:sp>
      <p:sp>
        <p:nvSpPr>
          <p:cNvPr id="6" name="worked-label">
            <a:extLst>
              <a:ext uri="{FF2B5EF4-FFF2-40B4-BE49-F238E27FC236}">
                <a16:creationId xmlns:a16="http://schemas.microsoft.com/office/drawing/2014/main" id="{3AB804B6-5978-4ABD-AC03-04304B0DEAA4}"/>
              </a:ext>
            </a:extLst>
          </p:cNvPr>
          <p:cNvSpPr>
            <a:spLocks noGrp="1"/>
          </p:cNvSpPr>
          <p:nvPr/>
        </p:nvSpPr>
        <p:spPr>
          <a:xfrm>
            <a:off x="666750" y="1562100"/>
            <a:ext cx="100965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SUPPLEMENT / EXTENDED · GUIDED WORKED PROBLEM · TRY EACH STEP BEFORE READING ON</a:t>
            </a:r>
          </a:p>
        </p:txBody>
      </p:sp>
      <p:sp>
        <p:nvSpPr>
          <p:cNvPr id="7" name="problem-frame">
            <a:extLst>
              <a:ext uri="{FF2B5EF4-FFF2-40B4-BE49-F238E27FC236}">
                <a16:creationId xmlns:a16="http://schemas.microsoft.com/office/drawing/2014/main" id="{41E04C8D-A95F-4B2F-96AB-F937336CD673}"/>
              </a:ext>
            </a:extLst>
          </p:cNvPr>
          <p:cNvSpPr>
            <a:spLocks noGrp="1"/>
          </p:cNvSpPr>
          <p:nvPr/>
        </p:nvSpPr>
        <p:spPr>
          <a:xfrm>
            <a:off x="666750" y="2000250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FF2B5EF4-FFF2-40B4-BE49-F238E27FC236}">
                <a16:creationId xmlns:a16="http://schemas.microsoft.com/office/drawing/2014/main" id="{B6CF34CB-D061-4C6B-AFF8-3D1AE39E70BA}"/>
              </a:ext>
            </a:extLst>
          </p:cNvPr>
          <p:cNvSpPr>
            <a:spLocks noGrp="1"/>
          </p:cNvSpPr>
          <p:nvPr/>
        </p:nvSpPr>
        <p:spPr>
          <a:xfrm>
            <a:off x="904875" y="2190750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A beam has clockwise forces 4.0 N at 0.50 m and 3.0 N at 0.20 m. A 5.0 N force acts anticlockwise. Find its distance for equilibrium.</a:t>
            </a:r>
          </a:p>
        </p:txBody>
      </p:sp>
      <p:sp>
        <p:nvSpPr>
          <p:cNvPr id="9" name="step-label-1">
            <a:extLst>
              <a:ext uri="{FF2B5EF4-FFF2-40B4-BE49-F238E27FC236}">
                <a16:creationId xmlns:a16="http://schemas.microsoft.com/office/drawing/2014/main" id="{786537D0-4ACA-4F1F-A52F-1266A77ED5B0}"/>
              </a:ext>
            </a:extLst>
          </p:cNvPr>
          <p:cNvSpPr>
            <a:spLocks noGrp="1"/>
          </p:cNvSpPr>
          <p:nvPr/>
        </p:nvSpPr>
        <p:spPr>
          <a:xfrm>
            <a:off x="714375" y="32194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5B43"/>
                </a:solidFill>
              </a:defRPr>
            </a:pPr>
            <a:r>
              <a:rPr sz="1800" b="1" i="0">
                <a:solidFill>
                  <a:srgbClr val="F45B43"/>
                </a:solidFill>
              </a:rPr>
              <a:t>Step 1</a:t>
            </a:r>
          </a:p>
        </p:txBody>
      </p:sp>
      <p:sp>
        <p:nvSpPr>
          <p:cNvPr id="10" name="rule-190-358">
            <a:extLst>
              <a:ext uri="{FF2B5EF4-FFF2-40B4-BE49-F238E27FC236}">
                <a16:creationId xmlns:a16="http://schemas.microsoft.com/office/drawing/2014/main" id="{E50AED00-75AC-4B6B-AE22-85847399FCFB}"/>
              </a:ext>
            </a:extLst>
          </p:cNvPr>
          <p:cNvSpPr>
            <a:spLocks noGrp="1"/>
          </p:cNvSpPr>
          <p:nvPr/>
        </p:nvSpPr>
        <p:spPr>
          <a:xfrm>
            <a:off x="1809750" y="3409950"/>
            <a:ext cx="381000" cy="19050"/>
          </a:xfrm>
          <a:prstGeom prst="rect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1" name="step-text-1">
            <a:extLst>
              <a:ext uri="{FF2B5EF4-FFF2-40B4-BE49-F238E27FC236}">
                <a16:creationId xmlns:a16="http://schemas.microsoft.com/office/drawing/2014/main" id="{9E4CDED1-8F1A-4CB7-BFE5-1ED42FA249EE}"/>
              </a:ext>
            </a:extLst>
          </p:cNvPr>
          <p:cNvSpPr>
            <a:spLocks noGrp="1"/>
          </p:cNvSpPr>
          <p:nvPr/>
        </p:nvSpPr>
        <p:spPr>
          <a:xfrm>
            <a:off x="2428875" y="31813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Clockwise = 4.0×0.50 + 3.0×0.20 = 2.6 N m.</a:t>
            </a:r>
          </a:p>
        </p:txBody>
      </p:sp>
      <p:sp>
        <p:nvSpPr>
          <p:cNvPr id="12" name="step-label-2">
            <a:extLst>
              <a:ext uri="{FF2B5EF4-FFF2-40B4-BE49-F238E27FC236}">
                <a16:creationId xmlns:a16="http://schemas.microsoft.com/office/drawing/2014/main" id="{E095EE67-1444-4AC7-8A4D-648847F115EE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5B43"/>
                </a:solidFill>
              </a:defRPr>
            </a:pPr>
            <a:r>
              <a:rPr sz="1800" b="1" i="0">
                <a:solidFill>
                  <a:srgbClr val="F45B43"/>
                </a:solidFill>
              </a:rPr>
              <a:t>Step 2</a:t>
            </a:r>
          </a:p>
        </p:txBody>
      </p:sp>
      <p:sp>
        <p:nvSpPr>
          <p:cNvPr id="13" name="rule-190-430">
            <a:extLst>
              <a:ext uri="{FF2B5EF4-FFF2-40B4-BE49-F238E27FC236}">
                <a16:creationId xmlns:a16="http://schemas.microsoft.com/office/drawing/2014/main" id="{188AE3E1-271B-44C5-AA4D-82F25BAC24C3}"/>
              </a:ext>
            </a:extLst>
          </p:cNvPr>
          <p:cNvSpPr>
            <a:spLocks noGrp="1"/>
          </p:cNvSpPr>
          <p:nvPr/>
        </p:nvSpPr>
        <p:spPr>
          <a:xfrm>
            <a:off x="1809750" y="4095750"/>
            <a:ext cx="381000" cy="19050"/>
          </a:xfrm>
          <a:prstGeom prst="rect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4" name="step-text-2">
            <a:extLst>
              <a:ext uri="{FF2B5EF4-FFF2-40B4-BE49-F238E27FC236}">
                <a16:creationId xmlns:a16="http://schemas.microsoft.com/office/drawing/2014/main" id="{B0BBD51A-C76E-4797-A566-6938559759E0}"/>
              </a:ext>
            </a:extLst>
          </p:cNvPr>
          <p:cNvSpPr>
            <a:spLocks noGrp="1"/>
          </p:cNvSpPr>
          <p:nvPr/>
        </p:nvSpPr>
        <p:spPr>
          <a:xfrm>
            <a:off x="2428875" y="38671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5.0d = 2.6.</a:t>
            </a:r>
          </a:p>
        </p:txBody>
      </p:sp>
      <p:sp>
        <p:nvSpPr>
          <p:cNvPr id="15" name="step-label-3">
            <a:extLst>
              <a:ext uri="{FF2B5EF4-FFF2-40B4-BE49-F238E27FC236}">
                <a16:creationId xmlns:a16="http://schemas.microsoft.com/office/drawing/2014/main" id="{395512D1-0B06-40A3-B168-AEC7DA0535E3}"/>
              </a:ext>
            </a:extLst>
          </p:cNvPr>
          <p:cNvSpPr>
            <a:spLocks noGrp="1"/>
          </p:cNvSpPr>
          <p:nvPr/>
        </p:nvSpPr>
        <p:spPr>
          <a:xfrm>
            <a:off x="714375" y="45910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5B43"/>
                </a:solidFill>
              </a:defRPr>
            </a:pPr>
            <a:r>
              <a:rPr sz="1800" b="1" i="0">
                <a:solidFill>
                  <a:srgbClr val="F45B43"/>
                </a:solidFill>
              </a:rPr>
              <a:t>Step 3</a:t>
            </a:r>
          </a:p>
        </p:txBody>
      </p:sp>
      <p:sp>
        <p:nvSpPr>
          <p:cNvPr id="16" name="rule-190-502">
            <a:extLst>
              <a:ext uri="{FF2B5EF4-FFF2-40B4-BE49-F238E27FC236}">
                <a16:creationId xmlns:a16="http://schemas.microsoft.com/office/drawing/2014/main" id="{F0A95ECD-B4DB-4AB7-944D-3C9570F731B6}"/>
              </a:ext>
            </a:extLst>
          </p:cNvPr>
          <p:cNvSpPr>
            <a:spLocks noGrp="1"/>
          </p:cNvSpPr>
          <p:nvPr/>
        </p:nvSpPr>
        <p:spPr>
          <a:xfrm>
            <a:off x="1809750" y="4781550"/>
            <a:ext cx="381000" cy="19050"/>
          </a:xfrm>
          <a:prstGeom prst="rect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7" name="step-text-3">
            <a:extLst>
              <a:ext uri="{FF2B5EF4-FFF2-40B4-BE49-F238E27FC236}">
                <a16:creationId xmlns:a16="http://schemas.microsoft.com/office/drawing/2014/main" id="{351D6048-23DC-4A7A-B597-A7E2185E98DE}"/>
              </a:ext>
            </a:extLst>
          </p:cNvPr>
          <p:cNvSpPr>
            <a:spLocks noGrp="1"/>
          </p:cNvSpPr>
          <p:nvPr/>
        </p:nvSpPr>
        <p:spPr>
          <a:xfrm>
            <a:off x="2428875" y="45529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Check the direction, significant figures and physical meaning of the result.</a:t>
            </a:r>
          </a:p>
        </p:txBody>
      </p:sp>
      <p:sp>
        <p:nvSpPr>
          <p:cNvPr id="18" name="answer-frame">
            <a:extLst>
              <a:ext uri="{FF2B5EF4-FFF2-40B4-BE49-F238E27FC236}">
                <a16:creationId xmlns:a16="http://schemas.microsoft.com/office/drawing/2014/main" id="{C6FFAA12-84BB-4E2A-8146-00AFD30C372A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781050"/>
          </a:xfrm>
          <a:prstGeom prst="roundRect">
            <a:avLst>
              <a:gd name="adj" fmla="val 14634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worked-answer">
            <a:extLst>
              <a:ext uri="{FF2B5EF4-FFF2-40B4-BE49-F238E27FC236}">
                <a16:creationId xmlns:a16="http://schemas.microsoft.com/office/drawing/2014/main" id="{38A74DE0-F19D-4034-A434-B86AEB98EEF8}"/>
              </a:ext>
            </a:extLst>
          </p:cNvPr>
          <p:cNvSpPr>
            <a:spLocks noGrp="1"/>
          </p:cNvSpPr>
          <p:nvPr/>
        </p:nvSpPr>
        <p:spPr>
          <a:xfrm>
            <a:off x="933450" y="5334000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d = 0.52 m.</a:t>
            </a:r>
          </a:p>
        </p:txBody>
      </p:sp>
    </p:spTree>
    <p:extLst>
      <p:ext uri="{BB962C8B-B14F-4D97-AF65-F5344CB8AC3E}">
        <p14:creationId xmlns:p14="http://schemas.microsoft.com/office/powerpoint/2010/main" val="3162854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CF668FA2-C69B-41AF-9ABF-075DDDA693F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D98B6BEA-8912-4709-B97B-26661036DEF4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08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D884E497-4674-4939-9595-59C49E672A13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322C0F6C-7237-4522-AF15-8E4797F6863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CAMBRIDGE IGCSE PHYSICS 0625 · 1.5.2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41AD3400-BF71-4AF9-A464-6EEA0CAB9A4C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F4F0E2"/>
                </a:solidFill>
              </a:defRPr>
            </a:pPr>
            <a:r>
              <a:rPr sz="3600" b="1" i="0">
                <a:solidFill>
                  <a:srgbClr val="F4F0E2"/>
                </a:solidFill>
              </a:rPr>
              <a:t>Ruler balance without finger gymnastics</a:t>
            </a:r>
          </a:p>
        </p:txBody>
      </p:sp>
      <p:sp>
        <p:nvSpPr>
          <p:cNvPr id="6" name="activity-format">
            <a:extLst>
              <a:ext uri="{FF2B5EF4-FFF2-40B4-BE49-F238E27FC236}">
                <a16:creationId xmlns:a16="http://schemas.microsoft.com/office/drawing/2014/main" id="{6D0B777E-1731-497C-8C12-BE5D0928B900}"/>
              </a:ext>
            </a:extLst>
          </p:cNvPr>
          <p:cNvSpPr>
            <a:spLocks noGrp="1"/>
          </p:cNvSpPr>
          <p:nvPr/>
        </p:nvSpPr>
        <p:spPr>
          <a:xfrm>
            <a:off x="666750" y="1600200"/>
            <a:ext cx="6667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CLASS ACTIVITY · TABLETOP-MODEL</a:t>
            </a:r>
          </a:p>
        </p:txBody>
      </p:sp>
      <p:sp>
        <p:nvSpPr>
          <p:cNvPr id="7" name="materials-label">
            <a:extLst>
              <a:ext uri="{FF2B5EF4-FFF2-40B4-BE49-F238E27FC236}">
                <a16:creationId xmlns:a16="http://schemas.microsoft.com/office/drawing/2014/main" id="{C42BC602-254B-443C-894F-147B550A678C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2571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YOU NEED</a:t>
            </a:r>
          </a:p>
        </p:txBody>
      </p:sp>
      <p:sp>
        <p:nvSpPr>
          <p:cNvPr id="8" name="materials">
            <a:extLst>
              <a:ext uri="{FF2B5EF4-FFF2-40B4-BE49-F238E27FC236}">
                <a16:creationId xmlns:a16="http://schemas.microsoft.com/office/drawing/2014/main" id="{BE628D6D-0B52-44EF-B936-7CB2C08A5C75}"/>
              </a:ext>
            </a:extLst>
          </p:cNvPr>
          <p:cNvSpPr>
            <a:spLocks noGrp="1"/>
          </p:cNvSpPr>
          <p:nvPr/>
        </p:nvSpPr>
        <p:spPr>
          <a:xfrm>
            <a:off x="666750" y="2667000"/>
            <a:ext cx="3429000" cy="1809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0" i="0">
                <a:solidFill>
                  <a:srgbClr val="F4F0E2"/>
                </a:solidFill>
              </a:defRPr>
            </a:pPr>
            <a:r>
              <a:rPr sz="1875" b="0" i="0">
                <a:solidFill>
                  <a:srgbClr val="F4F0E2"/>
                </a:solidFill>
              </a:rPr>
              <a:t>• metre ruler • triangular pivot • small labelled masses</a:t>
            </a:r>
          </a:p>
        </p:txBody>
      </p:sp>
      <p:sp>
        <p:nvSpPr>
          <p:cNvPr id="9" name="activity-step-1">
            <a:extLst>
              <a:ext uri="{FF2B5EF4-FFF2-40B4-BE49-F238E27FC236}">
                <a16:creationId xmlns:a16="http://schemas.microsoft.com/office/drawing/2014/main" id="{EAB25584-1D17-4F48-AB55-39C0105C15F5}"/>
              </a:ext>
            </a:extLst>
          </p:cNvPr>
          <p:cNvSpPr>
            <a:spLocks noGrp="1"/>
          </p:cNvSpPr>
          <p:nvPr/>
        </p:nvSpPr>
        <p:spPr>
          <a:xfrm>
            <a:off x="4905375" y="2143125"/>
            <a:ext cx="514350" cy="51435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0" name="activity-step-number-1">
            <a:extLst>
              <a:ext uri="{FF2B5EF4-FFF2-40B4-BE49-F238E27FC236}">
                <a16:creationId xmlns:a16="http://schemas.microsoft.com/office/drawing/2014/main" id="{D6B17E99-E11B-4886-8CBA-7DE282829A8F}"/>
              </a:ext>
            </a:extLst>
          </p:cNvPr>
          <p:cNvSpPr>
            <a:spLocks noGrp="1"/>
          </p:cNvSpPr>
          <p:nvPr/>
        </p:nvSpPr>
        <p:spPr>
          <a:xfrm>
            <a:off x="4905375" y="22098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11" name="activity-step-text-1">
            <a:extLst>
              <a:ext uri="{FF2B5EF4-FFF2-40B4-BE49-F238E27FC236}">
                <a16:creationId xmlns:a16="http://schemas.microsoft.com/office/drawing/2014/main" id="{FE4453BA-2CE6-4EE1-964B-955E5C8E4963}"/>
              </a:ext>
            </a:extLst>
          </p:cNvPr>
          <p:cNvSpPr>
            <a:spLocks noGrp="1"/>
          </p:cNvSpPr>
          <p:nvPr/>
        </p:nvSpPr>
        <p:spPr>
          <a:xfrm>
            <a:off x="5715000" y="20955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Predict a balancing position.</a:t>
            </a:r>
          </a:p>
        </p:txBody>
      </p:sp>
      <p:sp>
        <p:nvSpPr>
          <p:cNvPr id="12" name="activity-step-2">
            <a:extLst>
              <a:ext uri="{FF2B5EF4-FFF2-40B4-BE49-F238E27FC236}">
                <a16:creationId xmlns:a16="http://schemas.microsoft.com/office/drawing/2014/main" id="{DD400967-6EAE-4019-A309-713FD66E2BF8}"/>
              </a:ext>
            </a:extLst>
          </p:cNvPr>
          <p:cNvSpPr>
            <a:spLocks noGrp="1"/>
          </p:cNvSpPr>
          <p:nvPr/>
        </p:nvSpPr>
        <p:spPr>
          <a:xfrm>
            <a:off x="4905375" y="3209925"/>
            <a:ext cx="514350" cy="51435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3" name="activity-step-number-2">
            <a:extLst>
              <a:ext uri="{FF2B5EF4-FFF2-40B4-BE49-F238E27FC236}">
                <a16:creationId xmlns:a16="http://schemas.microsoft.com/office/drawing/2014/main" id="{B2A3A891-DC87-4E1A-AB5E-45388074F3AC}"/>
              </a:ext>
            </a:extLst>
          </p:cNvPr>
          <p:cNvSpPr>
            <a:spLocks noGrp="1"/>
          </p:cNvSpPr>
          <p:nvPr/>
        </p:nvSpPr>
        <p:spPr>
          <a:xfrm>
            <a:off x="4905375" y="32766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4" name="activity-step-text-2">
            <a:extLst>
              <a:ext uri="{FF2B5EF4-FFF2-40B4-BE49-F238E27FC236}">
                <a16:creationId xmlns:a16="http://schemas.microsoft.com/office/drawing/2014/main" id="{52E0F901-7FA7-4900-8347-F3D4D30B3C6A}"/>
              </a:ext>
            </a:extLst>
          </p:cNvPr>
          <p:cNvSpPr>
            <a:spLocks noGrp="1"/>
          </p:cNvSpPr>
          <p:nvPr/>
        </p:nvSpPr>
        <p:spPr>
          <a:xfrm>
            <a:off x="5715000" y="31623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Place low masses while the ruler remains over the table.</a:t>
            </a:r>
          </a:p>
        </p:txBody>
      </p:sp>
      <p:sp>
        <p:nvSpPr>
          <p:cNvPr id="15" name="activity-step-3">
            <a:extLst>
              <a:ext uri="{FF2B5EF4-FFF2-40B4-BE49-F238E27FC236}">
                <a16:creationId xmlns:a16="http://schemas.microsoft.com/office/drawing/2014/main" id="{32ACFC1D-8D4A-4612-A7A5-E2736DEFA00A}"/>
              </a:ext>
            </a:extLst>
          </p:cNvPr>
          <p:cNvSpPr>
            <a:spLocks noGrp="1"/>
          </p:cNvSpPr>
          <p:nvPr/>
        </p:nvSpPr>
        <p:spPr>
          <a:xfrm>
            <a:off x="4905375" y="4276725"/>
            <a:ext cx="514350" cy="51435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6" name="activity-step-number-3">
            <a:extLst>
              <a:ext uri="{FF2B5EF4-FFF2-40B4-BE49-F238E27FC236}">
                <a16:creationId xmlns:a16="http://schemas.microsoft.com/office/drawing/2014/main" id="{43A32EB9-436E-4936-8A4E-13453FAFA6F4}"/>
              </a:ext>
            </a:extLst>
          </p:cNvPr>
          <p:cNvSpPr>
            <a:spLocks noGrp="1"/>
          </p:cNvSpPr>
          <p:nvPr/>
        </p:nvSpPr>
        <p:spPr>
          <a:xfrm>
            <a:off x="4905375" y="43434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7" name="activity-step-text-3">
            <a:extLst>
              <a:ext uri="{FF2B5EF4-FFF2-40B4-BE49-F238E27FC236}">
                <a16:creationId xmlns:a16="http://schemas.microsoft.com/office/drawing/2014/main" id="{81CC8D58-251E-4969-A18E-3FF0EC71AED8}"/>
              </a:ext>
            </a:extLst>
          </p:cNvPr>
          <p:cNvSpPr>
            <a:spLocks noGrp="1"/>
          </p:cNvSpPr>
          <p:nvPr/>
        </p:nvSpPr>
        <p:spPr>
          <a:xfrm>
            <a:off x="5715000" y="42291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Measure perpendicular distances and compare moments.</a:t>
            </a:r>
          </a:p>
        </p:txBody>
      </p:sp>
      <p:sp>
        <p:nvSpPr>
          <p:cNvPr id="18" name="rule-70-518">
            <a:extLst>
              <a:ext uri="{FF2B5EF4-FFF2-40B4-BE49-F238E27FC236}">
                <a16:creationId xmlns:a16="http://schemas.microsoft.com/office/drawing/2014/main" id="{2B93D14A-A9BB-41E9-8323-864F7BF56FA0}"/>
              </a:ext>
            </a:extLst>
          </p:cNvPr>
          <p:cNvSpPr>
            <a:spLocks noGrp="1"/>
          </p:cNvSpPr>
          <p:nvPr/>
        </p:nvSpPr>
        <p:spPr>
          <a:xfrm>
            <a:off x="666750" y="4933950"/>
            <a:ext cx="10477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9" name="success-check">
            <a:extLst>
              <a:ext uri="{FF2B5EF4-FFF2-40B4-BE49-F238E27FC236}">
                <a16:creationId xmlns:a16="http://schemas.microsoft.com/office/drawing/2014/main" id="{4069F6B8-5DD9-4D3C-8A46-8F93F735CB8F}"/>
              </a:ext>
            </a:extLst>
          </p:cNvPr>
          <p:cNvSpPr>
            <a:spLocks noGrp="1"/>
          </p:cNvSpPr>
          <p:nvPr/>
        </p:nvSpPr>
        <p:spPr>
          <a:xfrm>
            <a:off x="666750" y="5219700"/>
            <a:ext cx="10572750" cy="647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F45B43"/>
                </a:solidFill>
              </a:defRPr>
            </a:pPr>
            <a:r>
              <a:rPr sz="1875" b="1" i="0">
                <a:solidFill>
                  <a:srgbClr val="F45B43"/>
                </a:solidFill>
              </a:rPr>
              <a:t>Success check: Calculated moments agree within measurement uncertainty.</a:t>
            </a:r>
          </a:p>
        </p:txBody>
      </p:sp>
    </p:spTree>
    <p:extLst>
      <p:ext uri="{BB962C8B-B14F-4D97-AF65-F5344CB8AC3E}">
        <p14:creationId xmlns:p14="http://schemas.microsoft.com/office/powerpoint/2010/main" val="18928568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5B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roup-label">
            <a:extLst>
              <a:ext uri="{FF2B5EF4-FFF2-40B4-BE49-F238E27FC236}">
                <a16:creationId xmlns:a16="http://schemas.microsoft.com/office/drawing/2014/main" id="{C7198429-93D9-4C8A-AEFF-B5FCCD0A5315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4E0BA1D1-9D28-4907-B98D-DC03CAE5AA1B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B342E"/>
                </a:solidFill>
              </a:defRPr>
            </a:pPr>
            <a:r>
              <a:rPr lang="en-US" sz="1650" b="1" i="0">
                <a:solidFill>
                  <a:srgbClr val="0B342E"/>
                </a:solidFill>
              </a:rPr>
              <a:t>09 / 13</a:t>
            </a:r>
            <a:endParaRPr sz="1650" b="1" i="0">
              <a:solidFill>
                <a:srgbClr val="0B34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3D997D45-6DC1-4FCC-9B47-56832721E238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7D7E1F34-38BB-4C80-AFEE-1877EC64284B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GIOPHYSICS · CAMBRIDGE IGCSE PHYSICS 0625 · 1.5.2</a:t>
            </a:r>
          </a:p>
        </p:txBody>
      </p:sp>
      <p:sp>
        <p:nvSpPr>
          <p:cNvPr id="5" name="misconception-label">
            <a:extLst>
              <a:ext uri="{FF2B5EF4-FFF2-40B4-BE49-F238E27FC236}">
                <a16:creationId xmlns:a16="http://schemas.microsoft.com/office/drawing/2014/main" id="{3AEE673F-C366-493E-9DE0-50CB633B1063}"/>
              </a:ext>
            </a:extLst>
          </p:cNvPr>
          <p:cNvSpPr>
            <a:spLocks noGrp="1"/>
          </p:cNvSpPr>
          <p:nvPr/>
        </p:nvSpPr>
        <p:spPr>
          <a:xfrm>
            <a:off x="666750" y="666750"/>
            <a:ext cx="80962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MISCONCEPTION SHOWDOWN · SPOT THE MISTAKE</a:t>
            </a:r>
          </a:p>
        </p:txBody>
      </p:sp>
      <p:sp>
        <p:nvSpPr>
          <p:cNvPr id="6" name="misconception-claim">
            <a:extLst>
              <a:ext uri="{FF2B5EF4-FFF2-40B4-BE49-F238E27FC236}">
                <a16:creationId xmlns:a16="http://schemas.microsoft.com/office/drawing/2014/main" id="{B9F40328-2573-4915-985F-040B9A59A151}"/>
              </a:ext>
            </a:extLst>
          </p:cNvPr>
          <p:cNvSpPr>
            <a:spLocks noGrp="1"/>
          </p:cNvSpPr>
          <p:nvPr/>
        </p:nvSpPr>
        <p:spPr>
          <a:xfrm>
            <a:off x="666750" y="1285875"/>
            <a:ext cx="10668000" cy="1381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B342E"/>
                </a:solidFill>
              </a:defRPr>
            </a:pPr>
            <a:r>
              <a:rPr sz="3600" b="1" i="0">
                <a:solidFill>
                  <a:srgbClr val="0B342E"/>
                </a:solidFill>
              </a:rPr>
              <a:t>“The distance in M = Fd is always the length of the lever.”</a:t>
            </a:r>
          </a:p>
        </p:txBody>
      </p:sp>
      <p:sp>
        <p:nvSpPr>
          <p:cNvPr id="7" name="correction-frame">
            <a:extLst>
              <a:ext uri="{FF2B5EF4-FFF2-40B4-BE49-F238E27FC236}">
                <a16:creationId xmlns:a16="http://schemas.microsoft.com/office/drawing/2014/main" id="{9F29D5EF-D827-41E4-ACD1-45A69EB6BADB}"/>
              </a:ext>
            </a:extLst>
          </p:cNvPr>
          <p:cNvSpPr>
            <a:spLocks noGrp="1"/>
          </p:cNvSpPr>
          <p:nvPr/>
        </p:nvSpPr>
        <p:spPr>
          <a:xfrm>
            <a:off x="666750" y="3048000"/>
            <a:ext cx="10858500" cy="857250"/>
          </a:xfrm>
          <a:prstGeom prst="roundRect">
            <a:avLst>
              <a:gd name="adj" fmla="val 13333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correction">
            <a:extLst>
              <a:ext uri="{FF2B5EF4-FFF2-40B4-BE49-F238E27FC236}">
                <a16:creationId xmlns:a16="http://schemas.microsoft.com/office/drawing/2014/main" id="{F17FCC08-380D-4C7F-90D7-BB554861BA7F}"/>
              </a:ext>
            </a:extLst>
          </p:cNvPr>
          <p:cNvSpPr>
            <a:spLocks noGrp="1"/>
          </p:cNvSpPr>
          <p:nvPr/>
        </p:nvSpPr>
        <p:spPr>
          <a:xfrm>
            <a:off x="952500" y="3238500"/>
            <a:ext cx="1028700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100" b="1" i="0">
                <a:solidFill>
                  <a:srgbClr val="F4F0E2"/>
                </a:solidFill>
              </a:defRPr>
            </a:pPr>
            <a:r>
              <a:rPr sz="2100" b="1" i="0">
                <a:solidFill>
                  <a:srgbClr val="F4F0E2"/>
                </a:solidFill>
              </a:rPr>
              <a:t>It is the perpendicular distance from pivot to the force's line of action.</a:t>
            </a:r>
          </a:p>
        </p:txBody>
      </p:sp>
      <p:sp>
        <p:nvSpPr>
          <p:cNvPr id="9" name="humor-line">
            <a:extLst>
              <a:ext uri="{FF2B5EF4-FFF2-40B4-BE49-F238E27FC236}">
                <a16:creationId xmlns:a16="http://schemas.microsoft.com/office/drawing/2014/main" id="{6E2EA687-A69F-4E95-9100-8C082CAA1CC7}"/>
              </a:ext>
            </a:extLst>
          </p:cNvPr>
          <p:cNvSpPr>
            <a:spLocks noGrp="1"/>
          </p:cNvSpPr>
          <p:nvPr/>
        </p:nvSpPr>
        <p:spPr>
          <a:xfrm>
            <a:off x="1238250" y="4324350"/>
            <a:ext cx="971550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950" b="0" i="1">
                <a:solidFill>
                  <a:srgbClr val="0B342E"/>
                </a:solidFill>
              </a:defRPr>
            </a:pPr>
            <a:r>
              <a:rPr sz="1950" b="0" i="1">
                <a:solidFill>
                  <a:srgbClr val="0B342E"/>
                </a:solidFill>
              </a:rPr>
              <a:t>The force does not get loyalty points for travelling along the ruler.</a:t>
            </a:r>
          </a:p>
        </p:txBody>
      </p:sp>
      <p:sp>
        <p:nvSpPr>
          <p:cNvPr id="10" name="misconception-check">
            <a:extLst>
              <a:ext uri="{FF2B5EF4-FFF2-40B4-BE49-F238E27FC236}">
                <a16:creationId xmlns:a16="http://schemas.microsoft.com/office/drawing/2014/main" id="{8C3E33C6-ED95-478A-86EE-40B3731B9788}"/>
              </a:ext>
            </a:extLst>
          </p:cNvPr>
          <p:cNvSpPr>
            <a:spLocks noGrp="1"/>
          </p:cNvSpPr>
          <p:nvPr/>
        </p:nvSpPr>
        <p:spPr>
          <a:xfrm>
            <a:off x="952500" y="5286375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0B342E"/>
                </a:solidFill>
              </a:defRPr>
            </a:pPr>
            <a:r>
              <a:rPr sz="1875" b="1" i="0">
                <a:solidFill>
                  <a:srgbClr val="0B342E"/>
                </a:solidFill>
              </a:rPr>
              <a:t>Mini-whiteboard: Why can an angled force have a smaller moment than the same perpendicular force?</a:t>
            </a:r>
          </a:p>
        </p:txBody>
      </p:sp>
    </p:spTree>
    <p:extLst>
      <p:ext uri="{BB962C8B-B14F-4D97-AF65-F5344CB8AC3E}">
        <p14:creationId xmlns:p14="http://schemas.microsoft.com/office/powerpoint/2010/main" val="97483983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3915</Words>
  <Application>Microsoft Office PowerPoint</Application>
  <DocSecurity>0</DocSecurity>
  <PresentationFormat>Widescreen</PresentationFormat>
  <Paragraphs>332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Calibri</vt:lpstr>
      <vt:lpstr>ChatGPT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Giovanni Alexander Rojas</cp:lastModifiedBy>
  <cp:revision>3</cp:revision>
  <dcterms:created xsi:type="dcterms:W3CDTF">2026-08-14T14:20:37Z</dcterms:created>
  <dcterms:modified xsi:type="dcterms:W3CDTF">2026-08-15T16:00:38Z</dcterms:modified>
</cp:coreProperties>
</file>