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Open paper cup</c:v>
          </c:tx>
          <c:spPr>
            <a:ln w="28575">
              <a:solidFill>
                <a:srgbClr val="F58A1F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F58A1F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  <c:pt idx="5">
                <c:v>10</c:v>
              </c:pt>
            </c:numLit>
          </c:xVal>
          <c:yVal>
            <c:numLit>
              <c:formatCode>General</c:formatCode>
              <c:ptCount val="6"/>
              <c:pt idx="0">
                <c:v>60</c:v>
              </c:pt>
              <c:pt idx="1">
                <c:v>55</c:v>
              </c:pt>
              <c:pt idx="2">
                <c:v>51</c:v>
              </c:pt>
              <c:pt idx="3">
                <c:v>47</c:v>
              </c:pt>
              <c:pt idx="4">
                <c:v>44</c:v>
              </c:pt>
              <c:pt idx="5">
                <c:v>42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05B8-4DFC-8F0F-4755653DF60B}"/>
            </c:ext>
          </c:extLst>
        </c:ser>
        <c:ser>
          <c:idx val="1"/>
          <c:order val="1"/>
          <c:tx>
            <c:v>Foam sleeve + lid</c:v>
          </c:tx>
          <c:spPr>
            <a:ln w="28575">
              <a:solidFill>
                <a:srgbClr val="0B342E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B342E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  <c:pt idx="5">
                <c:v>10</c:v>
              </c:pt>
            </c:numLit>
          </c:xVal>
          <c:yVal>
            <c:numLit>
              <c:formatCode>General</c:formatCode>
              <c:ptCount val="6"/>
              <c:pt idx="0">
                <c:v>60</c:v>
              </c:pt>
              <c:pt idx="1">
                <c:v>58</c:v>
              </c:pt>
              <c:pt idx="2">
                <c:v>56</c:v>
              </c:pt>
              <c:pt idx="3">
                <c:v>54</c:v>
              </c:pt>
              <c:pt idx="4">
                <c:v>52</c:v>
              </c:pt>
              <c:pt idx="5">
                <c:v>51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1-05B8-4DFC-8F0F-4755653DF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Water temperature / °C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5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Time / min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5"/>
      </c:valAx>
      <c:spPr>
        <a:solidFill>
          <a:srgbClr val="FCFAF1"/>
        </a:solidFill>
        <a:ln w="0">
          <a:noFill/>
          <a:prstDash val="solid"/>
        </a:ln>
      </c:spPr>
    </c:plotArea>
    <c:legend>
      <c:legendPos val="b"/>
      <c:overlay val="0"/>
      <c:txPr>
        <a:bodyPr anchorCtr="1"/>
        <a:lstStyle/>
        <a:p>
          <a:pPr>
            <a:defRPr sz="1350">
              <a:solidFill>
                <a:srgbClr val="48635E"/>
              </a:solidFill>
            </a:defRPr>
          </a:pPr>
          <a:endParaRPr lang="en-US"/>
        </a:p>
      </c:txPr>
    </c:legend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“Transfer of thermal energy”, an accent ring for group 2,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2.3.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6-mark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explain, suggest. Do not reveal the mark scheme until slide 11.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Six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[Quiz answers] 1. conduction — Particles and mobile electrons transfer energy. 2. less dense — Expansion lowers density. 3. dull black — Dull black surfaces are strong emitters/absorbers. 4. no — Infrared is electromagnetic radiation.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2DC27-BA8A-6252-08AE-902DB8E16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734FD7-47C2-79D7-2A1C-3DEBE3268D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F0144A-5187-9423-D911-EE7722864E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hot drink, lid. A caption reads: Three escape routes, three separate defences: the wall for conduction, the lid for convection, the shiny surface for radiation.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E7DA31-747C-D6F8-7F69-B472D33FDAB7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7475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line chart plots Water temperature in °C against Time in min; Time remains in min; Water temperature remains in °C.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Illustrative data. Do not claim a universal material ranking from this model dataset.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[Quantitative visual] Values: Open paper cup: (0, 60), (2, 55), (4, 51), (6, 47), (8, 44), (10, 42); Foam sleeve + lid: (0, 60), (2, 58), (4, 56), (6, 54), (8, 52), (10, 51). Data: illustrative lesson data. Scale: 42 to 60 °C.</a:t>
            </a:r>
          </a:p>
          <a:p>
            <a:r>
              <a:t>Units: x uses min; y uses degrees Celsius (°C).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[Worked problem] Steps: 1) Open: 60 − 42 = 18 °C. 2) Insulated: 60 − 51 = 9 °C. 3) Rates: 18/10 = 1.8 °C/min; 9/10 = 0.9 °C/min. Answer: The insulated cup's average cooling rate is half the open cup's in this dataset.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[Worked problem] Steps: 1) Trapped gas is a poor conductor. 2) Lid restricts moving warm air and evaporation. 3) Shiny surface is a poor infrared emitter. Answer: Each feature targets a named pathway; combined features reduce total transfer.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[Safety] Use warm water only; any higher-temperature demonstration is teacher-handled under a risk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https://giophysics.com/chapter-41/thermal-energy-transfer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Explain conduction in solids using particle interactions and mobile electrons in metals.; Compare good/poor conductors and explain insulation applications.; Explain convection through thermal expansion and density-driven fluid circulation.; Describe infrared radiation, compare dull-black and shiny surfaces as absorbers/emitters, and apply to everyday systems.; Use experimental cooling data to compare transfer pathways and evaluate controls.</a:t>
            </a:r>
          </a:p>
          <a:p>
            <a:r>
              <a:t>[Safety]</a:t>
            </a:r>
          </a:p>
          <a:p>
            <a:r>
              <a:t>Use warm water only; any higher-temperature demonstration is teacher-handled under a risk assessment.</a:t>
            </a:r>
          </a:p>
          <a:p>
            <a:r>
              <a:t>[Humor] Thermal energy did not receive an upstairs-only ticket.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2708C270-1C3E-4C4E-BC78-1768FA3CC84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110FCFED-1CCC-446D-BD66-4A2F6BF8D001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CAMBRIDGE IGCSE PHYSICS 0625 · SYLLABUS 2.3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3E578D3B-D632-4C43-A40A-8EBCB8176AFC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Transfer of thermal energy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47012FE8-8511-40E7-BC20-16CD75770434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F58A1F"/>
                </a:solidFill>
              </a:defRPr>
            </a:pPr>
            <a:r>
              <a:rPr sz="2850" b="1" i="0">
                <a:solidFill>
                  <a:srgbClr val="F58A1F"/>
                </a:solidFill>
              </a:rPr>
              <a:t>Hot Chocolate Rescue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9A3871E0-BE24-476B-9248-457C218D3793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Which cup change matters most: shiny foil, foam sleeve, lid or simply wishing very hard?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ACFD542B-1C14-49BF-9672-AF14E65010C1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EEA67E5C-E805-4452-9F76-12CB94DECC31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F32D4D1D-FCF1-4D26-BCB0-9E7E387CCE7B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EDITABLE · 45-MINUTE CLASSROOM LESSON · CORE + SUPPLEMENT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72C206CD-005D-47C8-B62F-66325811442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DE7EC857-32CE-46C9-A4FB-C7237C73A79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FD5D7788-6FE8-44F8-9DBD-D4CAAA81833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F3022582-7813-4270-9D22-43A20C2C9A6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2.3</a:t>
            </a:r>
          </a:p>
        </p:txBody>
      </p:sp>
    </p:spTree>
    <p:extLst>
      <p:ext uri="{BB962C8B-B14F-4D97-AF65-F5344CB8AC3E}">
        <p14:creationId xmlns:p14="http://schemas.microsoft.com/office/powerpoint/2010/main" val="1538195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FCC29385-CE21-4AA1-8BA4-6673E4CD0C3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4C72A92-48DA-47E3-90C8-861F4C1DF27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4B1F0F2-79F8-4B2A-BC6C-CBD04490AC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41D455A-137B-4110-BD0F-C14822E2F81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9649D6C-72BA-47EE-BF7E-479833E3663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food container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ED733FDB-55BA-46F2-86F3-8844862BB5D9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Core · 6 MARKS · EXPLAIN · SUGGEST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66151104-87BA-4C58-ADC9-1B9887CA7C7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FFE60394-78A8-4629-9127-9F81D3D5BF41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container has a vacuum gap, shiny inner walls and an insulated lid. Explain how each feature reduces thermal energy transfer and suggest one control variable for comparing two containers.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9D284563-BFAF-490C-97B8-81859A694C16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F79B6299-8FB2-4C69-8B78-82DFD3261045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AB95A774-3493-494B-A467-046365982518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17647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oup-label">
            <a:extLst>
              <a:ext uri="{FF2B5EF4-FFF2-40B4-BE49-F238E27FC236}">
                <a16:creationId xmlns:a16="http://schemas.microsoft.com/office/drawing/2014/main" id="{0A870CA3-8F6D-49BC-A13C-332BCEFB6D3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E5E53B8-1313-436C-9582-15AAB3A77AD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98E0AF6-DA0E-46DF-9706-1B85CE3E30B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B3E156F2-B241-44F9-A144-F67633125E6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EAEE164-B632-4392-9120-B498A8A4165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DCB61030-8804-427D-B145-BE825B066B0A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6999E068-E3AD-4DC9-BE66-B963346CF729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7719068C-1759-451F-A3E3-6DEDE8722FDE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6901D88D-397D-4C8B-BABE-C7BC12E78D36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Vacuum reduces conduction because very few particles.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64813FC0-100A-4985-A6A0-F6380AAFF27F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6913048D-5161-4A2D-B3DB-5E845C9B8452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10181AC7-A604-478D-99AE-EAB1127F4855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Vacuum prevents convection across gap.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C04AEA29-50B3-43F5-96F1-12CBCCB74FEF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BED07755-2A48-4BC9-B7E8-506E790F1205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9893C68C-0058-4456-BF45-5D2678578E6C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Shiny walls are poor infrared emitters/absorbers.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3A56F073-FBCF-4AED-A4CD-C85DEAF1D31F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400125F2-C98B-4C91-8C6F-600744C4E43D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9E147839-1E18-4859-A5D6-8AC1AFB1B49D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Lid reduces conduction/convection/evaporation at opening.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17610FA8-D3D8-41B7-8A10-D201F9BE02A1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6201B4BF-D0E4-4314-97FC-CEDBD68DC295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C4E1013C-14F2-41EB-8FA2-B16EEA06A4FA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Valid control: same volume, initial temperature, container dimensions or time.</a:t>
            </a:r>
          </a:p>
        </p:txBody>
      </p:sp>
      <p:sp>
        <p:nvSpPr>
          <p:cNvPr id="22" name="mark-number-6">
            <a:extLst>
              <a:ext uri="{FF2B5EF4-FFF2-40B4-BE49-F238E27FC236}">
                <a16:creationId xmlns:a16="http://schemas.microsoft.com/office/drawing/2014/main" id="{D4BF6CE4-81C9-4F95-B5F5-B7E4D5AA1496}"/>
              </a:ext>
            </a:extLst>
          </p:cNvPr>
          <p:cNvSpPr>
            <a:spLocks noGrp="1"/>
          </p:cNvSpPr>
          <p:nvPr/>
        </p:nvSpPr>
        <p:spPr>
          <a:xfrm>
            <a:off x="6191250" y="4400550"/>
            <a:ext cx="457200" cy="4572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23" name="mark-number-text-6">
            <a:extLst>
              <a:ext uri="{FF2B5EF4-FFF2-40B4-BE49-F238E27FC236}">
                <a16:creationId xmlns:a16="http://schemas.microsoft.com/office/drawing/2014/main" id="{8D1C7843-0CE8-487D-8360-88CE723DF8CA}"/>
              </a:ext>
            </a:extLst>
          </p:cNvPr>
          <p:cNvSpPr>
            <a:spLocks noGrp="1"/>
          </p:cNvSpPr>
          <p:nvPr/>
        </p:nvSpPr>
        <p:spPr>
          <a:xfrm>
            <a:off x="61912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6</a:t>
            </a:r>
          </a:p>
        </p:txBody>
      </p:sp>
      <p:sp>
        <p:nvSpPr>
          <p:cNvPr id="24" name="mark-point-6">
            <a:extLst>
              <a:ext uri="{FF2B5EF4-FFF2-40B4-BE49-F238E27FC236}">
                <a16:creationId xmlns:a16="http://schemas.microsoft.com/office/drawing/2014/main" id="{DECEA9D7-7F2F-4EB5-88ED-2A36EA94B1DA}"/>
              </a:ext>
            </a:extLst>
          </p:cNvPr>
          <p:cNvSpPr>
            <a:spLocks noGrp="1"/>
          </p:cNvSpPr>
          <p:nvPr/>
        </p:nvSpPr>
        <p:spPr>
          <a:xfrm>
            <a:off x="68580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Pathways named accurately.</a:t>
            </a:r>
          </a:p>
        </p:txBody>
      </p:sp>
      <p:sp>
        <p:nvSpPr>
          <p:cNvPr id="25" name="improvement-band">
            <a:extLst>
              <a:ext uri="{FF2B5EF4-FFF2-40B4-BE49-F238E27FC236}">
                <a16:creationId xmlns:a16="http://schemas.microsoft.com/office/drawing/2014/main" id="{75B9DF29-4710-4436-B00A-BD86E1276D7C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6" name="improvement-prompt">
            <a:extLst>
              <a:ext uri="{FF2B5EF4-FFF2-40B4-BE49-F238E27FC236}">
                <a16:creationId xmlns:a16="http://schemas.microsoft.com/office/drawing/2014/main" id="{A145B5C7-3C66-479D-85BB-63BC7664C85E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2072655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02A30896-3EF4-4099-8850-8FA2032765B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FB0AA2E-0FA9-49D4-9793-AB0065D06CA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31B1E1B-7D34-4129-BF42-A64A083E631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1C2CB68-146F-4241-AF36-37663B93592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6E25FA1-DF39-42C2-84FF-33A80AF6ECA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4940E574-2C70-4F78-A41D-05094CDB6F91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C0975D73-D183-4758-95B5-932A5C4CE44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A64058A8-6B3B-4DAB-B8EF-05AF22FFBA16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Transfer through metal mainly?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E4B09EC6-F563-443C-B899-6EBDD301870C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convection · B conduction · C fusion · D diffraction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867E8C8E-4AA0-4E75-B723-ED787E2A57C9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010337E4-0A0A-4290-858C-BB57B64D235D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DF8DC5BD-E42B-4EEE-8514-D85DAA530ECB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Warm fluid rises because it is usually?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B4D66243-16BF-47C7-9F07-7FE9FEFBB533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denser · B less dense · C more massive · D charged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73679671-E2C8-4E9A-9C99-EC7C5B5E12F9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541E3657-75D7-4507-B2E3-E0189E2E9997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7D870848-0B38-41BC-9CF1-81B6021EC34D}"/>
              </a:ext>
            </a:extLst>
          </p:cNvPr>
          <p:cNvSpPr>
            <a:spLocks noGrp="1"/>
          </p:cNvSpPr>
          <p:nvPr/>
        </p:nvSpPr>
        <p:spPr>
          <a:xfrm>
            <a:off x="6667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Best infrared emitter?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1B3CA062-D2E2-4B83-98BF-42B0B194D42B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shiny silver · B dull black · C transparent only · D white mirror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2A256F61-DBF3-435E-8D02-E6182BBF815C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87B1A44A-FA78-4FF6-A447-CB053A22C042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C4D67259-BCA8-401A-B27F-5EA39F755BA7}"/>
              </a:ext>
            </a:extLst>
          </p:cNvPr>
          <p:cNvSpPr>
            <a:spLocks noGrp="1"/>
          </p:cNvSpPr>
          <p:nvPr/>
        </p:nvSpPr>
        <p:spPr>
          <a:xfrm>
            <a:off x="61912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Radiation needs a medium?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C18FE7C9-B47C-457F-A91F-7DB906B507DD}"/>
              </a:ext>
            </a:extLst>
          </p:cNvPr>
          <p:cNvSpPr>
            <a:spLocks noGrp="1"/>
          </p:cNvSpPr>
          <p:nvPr/>
        </p:nvSpPr>
        <p:spPr>
          <a:xfrm>
            <a:off x="61912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always · B only liquids · C no · D only metals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7A42C979-C776-4220-B108-6AE0C1C64A17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16761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8EB20180-16A7-4430-8AEB-237DCA1A971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CE601DA-842F-4548-B128-FF1CF077888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E004016-DB8F-42F7-9B16-FF67B061496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6926EE8-8922-4874-A5E8-A085792DE03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E2C5BAA-8C78-44F0-A122-CA41ABBE6F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2FAA2DED-EDAA-4AFA-8E13-465CD82C76E4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76CAD461-1529-4818-9920-49C4D5C739BD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CAC75A3A-B8C7-4B9C-866A-7BE176E257F4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58A1F"/>
                </a:solidFill>
              </a:defRPr>
            </a:pPr>
            <a:r>
              <a:rPr sz="1950" b="1" i="0">
                <a:solidFill>
                  <a:srgbClr val="F58A1F"/>
                </a:solidFill>
              </a:rPr>
              <a:t>Answer: conduction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2842766F-91BF-47A9-BEDC-7B33F837E50C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Particles and mobile electrons transfer energy.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D86A6B30-F46C-4891-990F-B0142310283B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4A99975C-C953-4F64-97DF-34DA08587632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396156D7-B412-44EA-9EA6-62775B8F8267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B803B6D6-2B00-415F-95E3-F357844BE190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58A1F"/>
                </a:solidFill>
              </a:defRPr>
            </a:pPr>
            <a:r>
              <a:rPr sz="1950" b="1" i="0">
                <a:solidFill>
                  <a:srgbClr val="F58A1F"/>
                </a:solidFill>
              </a:rPr>
              <a:t>Answer: less dense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8E4CF43E-AD7F-45B2-AAF8-43067DB91173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Expansion lowers density.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FB1FAD57-EE33-4D81-A818-806A564EA2E8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FDBEA631-A9EF-4971-A2AB-F7F44C544CFD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90C95ED5-DA2C-4E77-97DA-47802253A29F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79A53601-F3DA-424B-AA9F-4E7BF995ACA0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58A1F"/>
                </a:solidFill>
              </a:defRPr>
            </a:pPr>
            <a:r>
              <a:rPr sz="1950" b="1" i="0">
                <a:solidFill>
                  <a:srgbClr val="F58A1F"/>
                </a:solidFill>
              </a:rPr>
              <a:t>Answer: dull black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674BF74C-D36B-4F79-9BF0-C28DE139E1C9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Dull black surfaces are strong emitters/absorbers.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F3F1E276-1B55-4E86-989B-D3ECB7BAD3D1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A2DC6D3A-9E20-4BF3-B18A-94122616A22C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C2C4C8C6-00F3-451B-9C1A-9C7D07DDACBB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2AC4A98C-A359-49CB-9934-D2E8FCE5DBFB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58A1F"/>
                </a:solidFill>
              </a:defRPr>
            </a:pPr>
            <a:r>
              <a:rPr sz="1950" b="1" i="0">
                <a:solidFill>
                  <a:srgbClr val="F58A1F"/>
                </a:solidFill>
              </a:rPr>
              <a:t>Answer: no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7E5E1C9D-0B1E-4B7B-B5D2-48E6CDBEBDF6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Infrared is electromagnetic radiation.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D9051466-2145-4E5D-A049-B0D8B74BE794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58A1F"/>
                </a:solidFill>
              </a:defRPr>
            </a:pPr>
            <a:r>
              <a:rPr sz="1875" b="1" i="0">
                <a:solidFill>
                  <a:srgbClr val="F58A1F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1268608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B73E36D7-B479-4097-8202-CEB2C9D3C0D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52AE7EA-079E-44F6-9F95-56D8DB8F60C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C155100-365B-4E37-894C-6AA32C83E12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DDE0C9E-AA75-4936-BF58-99FDE782B3D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1A651AF-4E1B-4985-8E14-72250EC7E30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7761109B-5E59-4649-95DD-B6FC4BDBF36C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66EE1044-E6C2-4FA6-A334-07D047FC2EF0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E7EB95FB-A9D6-4FBA-B35F-C207A732FC8F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304DC065-043C-4ECC-9C37-0BFB59B1AA1F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Which transfer dominates through a solid?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135607C7-FC25-4B98-842F-51DC81805879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99F1F863-5420-4C74-A49C-B6B5364EBAFC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2221A615-296A-4541-B34B-337781BF3418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Which two mechanisms require bulk fluid motion or electromagnetic waves?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A9998AF5-FDCE-4271-93F4-E7B5BC10E649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D63BEE0E-B084-476C-BC3E-1AAE0AAF3B0D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269D5326-E10C-4DC5-9CA5-E755B021A611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type of surface is a strong infrared emitter?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7EF82528-A25C-43DD-9995-3ED4933FBFF3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848107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51143662-52E3-4E37-8DA1-941CA2DE5AE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99A8AF8-5068-4B5F-AA31-F542A31ABEF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DFB6B83-DA53-4310-AD75-8E01BEF1EE2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93E826A-DCCA-4863-A316-F3592036BE2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C47BA11-41F5-4E6C-A1F2-F2E17512ACD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Thermal energy follows three distinct pathways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73695583-C3DE-45AD-AA29-60E5F318EE3E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1AFE8C19-8C31-4F0D-AB8C-E80A7A1B7058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Conduction transfers energy through solids; convection circulates warmer, less-dense fluid; infrared radiation needs no material medium.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F2ECB2D1-E66B-47C5-A91F-AB055568F7B0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4E008438-A568-4D53-90AF-756AABD4817C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In a non-metal lattice, neighbouring particles interact; mobile electrons transfer energy rapidly through metals.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F344A531-F641-4C4A-966F-269C362E54E0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3188F34E-0781-47D0-B138-6735016B491B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Earth's surface temperature settles when absorbed radiation equals emitted radiation; emission rises with temperature and surface area.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10713357-5E6F-46F0-A135-5DF92B178C0A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8A268B46-121F-4EBE-A064-C408098AE6DF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A fire burning wood or coal transfers energy by conduction, convection and radiation.</a:t>
            </a:r>
          </a:p>
        </p:txBody>
      </p:sp>
      <p:sp>
        <p:nvSpPr>
          <p:cNvPr id="14" name="core-index-5">
            <a:extLst>
              <a:ext uri="{FF2B5EF4-FFF2-40B4-BE49-F238E27FC236}">
                <a16:creationId xmlns:a16="http://schemas.microsoft.com/office/drawing/2014/main" id="{F1726B72-EBD1-4BB5-813A-CC5F7535E9A8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05</a:t>
            </a:r>
          </a:p>
        </p:txBody>
      </p:sp>
      <p:sp>
        <p:nvSpPr>
          <p:cNvPr id="15" name="core-point-5">
            <a:extLst>
              <a:ext uri="{FF2B5EF4-FFF2-40B4-BE49-F238E27FC236}">
                <a16:creationId xmlns:a16="http://schemas.microsoft.com/office/drawing/2014/main" id="{28EDFFB7-F73B-4D66-97EA-907466CF0C69}"/>
              </a:ext>
            </a:extLst>
          </p:cNvPr>
          <p:cNvSpPr>
            <a:spLocks noGrp="1"/>
          </p:cNvSpPr>
          <p:nvPr/>
        </p:nvSpPr>
        <p:spPr>
          <a:xfrm>
            <a:off x="1257300" y="49053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A car radiator uses conduction into coolant, convection through coolant and radiator, and radiation plus airflow to release energy.</a:t>
            </a:r>
          </a:p>
        </p:txBody>
      </p:sp>
      <p:sp>
        <p:nvSpPr>
          <p:cNvPr id="16" name="equation-panel">
            <a:extLst>
              <a:ext uri="{FF2B5EF4-FFF2-40B4-BE49-F238E27FC236}">
                <a16:creationId xmlns:a16="http://schemas.microsoft.com/office/drawing/2014/main" id="{969502CA-97C5-4A38-B387-37AF5C044972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equation-label">
            <a:extLst>
              <a:ext uri="{FF2B5EF4-FFF2-40B4-BE49-F238E27FC236}">
                <a16:creationId xmlns:a16="http://schemas.microsoft.com/office/drawing/2014/main" id="{E2A777C9-3313-4E7D-956F-A84AA8831708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EQUATIONS TO OWN</a:t>
            </a:r>
          </a:p>
        </p:txBody>
      </p:sp>
      <p:sp>
        <p:nvSpPr>
          <p:cNvPr id="18" name="equation-expression-1">
            <a:extLst>
              <a:ext uri="{FF2B5EF4-FFF2-40B4-BE49-F238E27FC236}">
                <a16:creationId xmlns:a16="http://schemas.microsoft.com/office/drawing/2014/main" id="{0F908D28-C082-4BEC-9210-C29EAC028AA8}"/>
              </a:ext>
            </a:extLst>
          </p:cNvPr>
          <p:cNvSpPr>
            <a:spLocks noGrp="1"/>
          </p:cNvSpPr>
          <p:nvPr/>
        </p:nvSpPr>
        <p:spPr>
          <a:xfrm>
            <a:off x="8143875" y="2686050"/>
            <a:ext cx="3095625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No syllabus equation required</a:t>
            </a:r>
          </a:p>
        </p:txBody>
      </p:sp>
      <p:sp>
        <p:nvSpPr>
          <p:cNvPr id="19" name="equation-units-1">
            <a:extLst>
              <a:ext uri="{FF2B5EF4-FFF2-40B4-BE49-F238E27FC236}">
                <a16:creationId xmlns:a16="http://schemas.microsoft.com/office/drawing/2014/main" id="{DDB67EAA-8CE5-4F52-A2A8-17CC9D80A332}"/>
              </a:ext>
            </a:extLst>
          </p:cNvPr>
          <p:cNvSpPr>
            <a:spLocks noGrp="1"/>
          </p:cNvSpPr>
          <p:nvPr/>
        </p:nvSpPr>
        <p:spPr>
          <a:xfrm>
            <a:off x="8143875" y="3543300"/>
            <a:ext cx="3095625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temperature in °C; time in s or min for experimental graphs</a:t>
            </a:r>
          </a:p>
        </p:txBody>
      </p:sp>
      <p:sp>
        <p:nvSpPr>
          <p:cNvPr id="20" name="vocabulary-label">
            <a:extLst>
              <a:ext uri="{FF2B5EF4-FFF2-40B4-BE49-F238E27FC236}">
                <a16:creationId xmlns:a16="http://schemas.microsoft.com/office/drawing/2014/main" id="{79EE0AA6-7A5D-419E-A60D-BB546D5D4B7A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SAY IT PRECISELY</a:t>
            </a:r>
          </a:p>
        </p:txBody>
      </p:sp>
      <p:sp>
        <p:nvSpPr>
          <p:cNvPr id="21" name="vocabulary">
            <a:extLst>
              <a:ext uri="{FF2B5EF4-FFF2-40B4-BE49-F238E27FC236}">
                <a16:creationId xmlns:a16="http://schemas.microsoft.com/office/drawing/2014/main" id="{5513706F-2A7E-41C9-B060-468C26EBCA66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conduction · convection · infrared radiation · emitter · absorber · insulation</a:t>
            </a:r>
          </a:p>
        </p:txBody>
      </p:sp>
    </p:spTree>
    <p:extLst>
      <p:ext uri="{BB962C8B-B14F-4D97-AF65-F5344CB8AC3E}">
        <p14:creationId xmlns:p14="http://schemas.microsoft.com/office/powerpoint/2010/main" val="2050130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7CB7C-4161-6A6D-FFD3-58F04094E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oup-label">
            <a:extLst>
              <a:ext uri="{FF2B5EF4-FFF2-40B4-BE49-F238E27FC236}">
                <a16:creationId xmlns:a16="http://schemas.microsoft.com/office/drawing/2014/main" id="{2B53F334-C88C-1BF0-A9B5-3BAE837A64C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C607678-3CBE-51CA-98D4-D525B7D6AF1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0D068E5-0BD6-4744-01AD-243E05AA8F1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0C5F90B-B9D8-E196-427C-82D8421D422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579DBE1-8731-9940-90FD-5AEB0B09A84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thermal transfer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>
              <a:ext uri="{FF2B5EF4-FFF2-40B4-BE49-F238E27FC236}">
                <a16:creationId xmlns:a16="http://schemas.microsoft.com/office/drawing/2014/main" id="{A0348D27-C4C2-433A-0403-162A0E8EF317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4" name="simple-definition">
            <a:extLst>
              <a:ext uri="{FF2B5EF4-FFF2-40B4-BE49-F238E27FC236}">
                <a16:creationId xmlns:a16="http://schemas.microsoft.com/office/drawing/2014/main" id="{E9369C35-5913-B947-04D9-34FC6246DE14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Thermal energy always moves from hotter places towards colder ones, and it has only three routes for doing so: conduction through touching particles, convection carried by circulating fluid, and infrared radiation, which needs no material at all.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B496D14-CB19-0574-1D09-F0D901E1CC08}"/>
              </a:ext>
            </a:extLst>
          </p:cNvPr>
          <p:cNvSpPr/>
          <p:nvPr/>
        </p:nvSpPr>
        <p:spPr>
          <a:xfrm>
            <a:off x="4191000" y="4095045"/>
            <a:ext cx="2540000" cy="1749777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CE77A03-E739-BBB2-BF20-F5ED012B66F1}"/>
              </a:ext>
            </a:extLst>
          </p:cNvPr>
          <p:cNvSpPr/>
          <p:nvPr/>
        </p:nvSpPr>
        <p:spPr>
          <a:xfrm>
            <a:off x="4470400" y="4328348"/>
            <a:ext cx="1981200" cy="1516474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AD0706-EF93-9B18-941A-021E176B9B96}"/>
              </a:ext>
            </a:extLst>
          </p:cNvPr>
          <p:cNvSpPr txBox="1"/>
          <p:nvPr/>
        </p:nvSpPr>
        <p:spPr>
          <a:xfrm>
            <a:off x="4572000" y="5407378"/>
            <a:ext cx="177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hot drink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9689EC6-7DF6-58D1-6A1F-409F0204812D}"/>
              </a:ext>
            </a:extLst>
          </p:cNvPr>
          <p:cNvSpPr/>
          <p:nvPr/>
        </p:nvSpPr>
        <p:spPr>
          <a:xfrm>
            <a:off x="4191000" y="3890904"/>
            <a:ext cx="2540000" cy="204140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lid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544EE6A-7C48-0A13-45EE-EE1BA4E7C991}"/>
              </a:ext>
            </a:extLst>
          </p:cNvPr>
          <p:cNvCxnSpPr/>
          <p:nvPr/>
        </p:nvCxnSpPr>
        <p:spPr>
          <a:xfrm flipH="1">
            <a:off x="3683000" y="5174074"/>
            <a:ext cx="7620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09FDD8C-4393-D83E-D39F-E9785C25D003}"/>
              </a:ext>
            </a:extLst>
          </p:cNvPr>
          <p:cNvSpPr txBox="1"/>
          <p:nvPr/>
        </p:nvSpPr>
        <p:spPr>
          <a:xfrm>
            <a:off x="762000" y="4911608"/>
            <a:ext cx="2819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102E29"/>
                </a:solidFill>
              </a:rPr>
              <a:t>conduction: energy passed particle to particle through the wall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D8EFCB4-8392-0799-C6E3-2A3005737E7E}"/>
              </a:ext>
            </a:extLst>
          </p:cNvPr>
          <p:cNvCxnSpPr/>
          <p:nvPr/>
        </p:nvCxnSpPr>
        <p:spPr>
          <a:xfrm flipV="1">
            <a:off x="5461000" y="4474163"/>
            <a:ext cx="0" cy="699911"/>
          </a:xfrm>
          <a:prstGeom prst="line">
            <a:avLst/>
          </a:prstGeom>
          <a:ln w="25400">
            <a:solidFill>
              <a:srgbClr val="F3EFD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C739F24-39F7-98EB-BA2C-BF2D835F0DD7}"/>
              </a:ext>
            </a:extLst>
          </p:cNvPr>
          <p:cNvSpPr txBox="1"/>
          <p:nvPr/>
        </p:nvSpPr>
        <p:spPr>
          <a:xfrm>
            <a:off x="762000" y="3686763"/>
            <a:ext cx="32766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6B7F79"/>
                </a:solidFill>
              </a:rPr>
              <a:t>convection: warm liquid rises and the lid traps it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3FE6F20-2489-C267-3FD5-600B0B36121C}"/>
              </a:ext>
            </a:extLst>
          </p:cNvPr>
          <p:cNvCxnSpPr/>
          <p:nvPr/>
        </p:nvCxnSpPr>
        <p:spPr>
          <a:xfrm>
            <a:off x="6756400" y="4969933"/>
            <a:ext cx="863600" cy="0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48592BB0-37D3-EEF8-5532-4E7A53D85911}"/>
              </a:ext>
            </a:extLst>
          </p:cNvPr>
          <p:cNvSpPr txBox="1"/>
          <p:nvPr/>
        </p:nvSpPr>
        <p:spPr>
          <a:xfrm>
            <a:off x="7721600" y="4649141"/>
            <a:ext cx="368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infrared radiation: a shiny surface emits very little</a:t>
            </a:r>
          </a:p>
        </p:txBody>
      </p:sp>
      <p:sp>
        <p:nvSpPr>
          <p:cNvPr id="35" name="diagram-caption">
            <a:extLst>
              <a:ext uri="{FF2B5EF4-FFF2-40B4-BE49-F238E27FC236}">
                <a16:creationId xmlns:a16="http://schemas.microsoft.com/office/drawing/2014/main" id="{0A06A638-20DB-8E44-7010-E76F509DD9F5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Three escape routes, three separate defences: the wall for conduction, the lid for convection, the shiny surface for radiation.</a:t>
            </a:r>
          </a:p>
        </p:txBody>
      </p:sp>
    </p:spTree>
    <p:extLst>
      <p:ext uri="{BB962C8B-B14F-4D97-AF65-F5344CB8AC3E}">
        <p14:creationId xmlns:p14="http://schemas.microsoft.com/office/powerpoint/2010/main" val="50552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263439C9-6029-4D00-9792-AD2982ADF0B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EC03EB9-B550-4538-A290-8E411EE8F6C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08B9E2A-33D4-4FAA-A65A-82207BBBC1C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53D48BF-A2E3-4BCB-858A-1CBD88DA995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8E3C5AA-FF38-4CF6-AF48-9517CE9C712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Insulated cup cools more slowly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7C1FE1F7-889E-4C1F-92A7-EB714A9A7F2D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6970CFB9-04F6-4700-97ED-9C8BCF6F8B3A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7BAE86A6-151F-483A-9D35-766D5D86716C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Open paper cup: (0, 60), …, (10, 42); Foam sleeve + lid: (0, 60), …, (10, 51).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7EEEEA1B-9825-46E5-B277-79DDFE2CE4D0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42–60 °C. Axes: Time / min; Water temperature / °C.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BA43B9A0-99FC-4430-8D60-12EE4453E40A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9877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32137E75-F242-4436-9914-4DEE055FFE0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50729A5-9504-47D1-A8C4-784762F61C3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6E46C18-56F9-4ED1-8859-007C74EFC3D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2357681-154F-4F79-9773-507C7CBEC46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A64F93A-166F-4A85-8632-5A2401FA92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evidence: compare cooling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41655A4D-7B5E-49DD-A1C5-CC08AC6E829A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56E1B1D3-115F-4A7A-9914-C3AF0885605A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F892B374-ED5B-4B2F-9BB8-36093FC94D78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Using the graph, find each cup's temperature decrease after 10 min and compare the average cooling rates.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5051FF21-605C-4E2D-B5C4-B6F069A4D025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15A7E75C-908A-4246-A691-A1BE9B81A2BA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7989FC8C-2EF9-4B4C-A062-1A877A2261F7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Open: 60 − 42 = 18 °C.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0483B2A6-A004-457D-82A0-5BEA8F5AB6E7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E863DDA8-3693-449D-86D1-06B7EF925FFA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FE87EA3B-A895-46FF-863D-323324A2C39F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Insulated: 60 − 51 = 9 °C.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7161B0B1-9BA4-4AE3-9014-FE51D117131A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55DF9FA6-3514-44C4-9CF3-D56C15436130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F7D6E5F5-528A-4199-9972-8C61A04D1750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Rates: 18/10 = 1.8 °C/min; 9/10 = 0.9 °C/min.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551B730A-9035-4811-80DF-4232C6F6E67B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346DDC24-1057-4112-899C-4A111AE81E7C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The insulated cup's average cooling rate is half the open cup's in this dataset.</a:t>
            </a:r>
          </a:p>
        </p:txBody>
      </p:sp>
    </p:spTree>
    <p:extLst>
      <p:ext uri="{BB962C8B-B14F-4D97-AF65-F5344CB8AC3E}">
        <p14:creationId xmlns:p14="http://schemas.microsoft.com/office/powerpoint/2010/main" val="786738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D3A3EAB5-6C3D-4CC7-8FED-44CE19DFD6C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DCA4C0B-E074-4E42-B0FB-B244C2B15DC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3DC683C-9B42-4EEC-81C9-514FB9C8F4C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10E7130-F226-4A94-9317-A0753DA6F6D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E708969-102C-4BC1-A20D-90BF741D39A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match feature to pathway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08D450FB-AF96-4DB3-B1F1-1B9AB5286624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CORE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081A1F62-C92D-431E-B95A-14555CD9BB3B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165F1F34-0524-412C-B49C-4944D0D788A5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Explain how a foam sleeve, lid and shiny surface each reduce thermal transfer from a hot drink.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E181F3CE-4B34-435B-861B-7E8841025D2C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7401F56C-8E3D-4E69-BC02-222018329EF9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A3248D82-93CA-42FB-BAAB-8ADDC909E2CD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Trapped gas is a poor conductor.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5B8A5414-CD13-4032-8186-3DA3956EAC4E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0BBF426E-D151-405E-87A2-57B92DD4D02C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B46D0FF2-848B-4634-A3AA-7719D1E54360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Lid restricts moving warm air and evaporation.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3CF9DCBA-57EF-469D-9EE0-4B0F235E5824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58A1F"/>
                </a:solidFill>
              </a:defRPr>
            </a:pPr>
            <a:r>
              <a:rPr sz="1800" b="1" i="0">
                <a:solidFill>
                  <a:srgbClr val="F58A1F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371AB689-2FF8-4446-8BF8-BD2A3AB1CCC1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A7C0F0D5-F411-4B09-A14E-431FBB53C56A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Shiny surface is a poor infrared emitter.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F2F88134-151A-41A0-B742-8E92215B61E6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D1010446-546E-43D3-BFEA-5C1BAC22DF7E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Each feature targets a named pathway; combined features reduce total transfer.</a:t>
            </a:r>
          </a:p>
        </p:txBody>
      </p:sp>
    </p:spTree>
    <p:extLst>
      <p:ext uri="{BB962C8B-B14F-4D97-AF65-F5344CB8AC3E}">
        <p14:creationId xmlns:p14="http://schemas.microsoft.com/office/powerpoint/2010/main" val="589896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36B7864E-781F-47BF-9478-D68AA1B535C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EAA6F8C-BB68-40B4-BF13-F620C87ACED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62460DA-DEE9-4FD1-A135-CCF3306A105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34D86F2-EE0B-4192-BC71-8E41AD644AE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2.3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41FE14B-F1A8-469F-86D2-8DCFD293200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Insulation design review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4EBA0A1F-758B-4C82-9C8E-49353AF04646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CLASS ACTIVITY · PREDICT-DATA-REDESIGN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9E00E3F7-A052-4A80-8CD3-3DF8A1EBF651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58A1F"/>
                </a:solidFill>
              </a:defRPr>
            </a:pPr>
            <a:r>
              <a:rPr sz="1650" b="1" i="0">
                <a:solidFill>
                  <a:srgbClr val="F58A1F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79A82BB2-B892-40BD-9BF1-C48906916E48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cup cross-section cards • cooling graph • feature stickers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3E9EC62C-C73C-49F1-A617-D5582E739BC9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02426192-EFA9-44C2-BBD3-535F9D56183A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72DB0645-D53B-4F71-9AD9-7A10E35D5A14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Trace a fire burning wood or coal: conduction through solids, convection in air and infrared radiation.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19BC9E5F-298A-409C-A53A-9AB21744DFAA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389D3323-6DE3-45AA-8EB8-7F43D6C238AB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E840C11A-C9A6-458E-970C-CC8D573401AA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Trace a car radiator: conduction into coolant, convection through coolant and radiator, then airflow and infrared radiation.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9140EB27-523D-4EC2-A7DA-FC561A74B716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F58A1F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EF16BD25-9BC7-469C-97A5-E5D3DD3014E8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B996F5F9-BB38-4810-BF3E-A483D0E05C06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Add three cup features and use the cooling graph to justify the redesign.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3A827AC9-D338-438C-99E8-FA64D1AD6DEC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65C9082C-C0F9-457C-BD9F-20B5943874A3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F58A1F"/>
                </a:solidFill>
              </a:defRPr>
            </a:pPr>
            <a:r>
              <a:rPr sz="1875" b="1" i="0">
                <a:solidFill>
                  <a:srgbClr val="F58A1F"/>
                </a:solidFill>
              </a:rPr>
              <a:t>Success check: Every feature is linked to conduction, convection, radiation or evaporation accurately.</a:t>
            </a:r>
          </a:p>
        </p:txBody>
      </p:sp>
    </p:spTree>
    <p:extLst>
      <p:ext uri="{BB962C8B-B14F-4D97-AF65-F5344CB8AC3E}">
        <p14:creationId xmlns:p14="http://schemas.microsoft.com/office/powerpoint/2010/main" val="2079397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8A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FDAED8D0-104B-4D03-AC09-C0F39BFA72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2 · THERMAL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9E10B65-E63E-47F6-921C-8A7491DD1D9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95639CF-6EEF-45E3-96AC-D2392D4A012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B438EF5-4395-45CF-8261-2AF883F5A9A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2.3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6294ECCA-D56A-402D-B284-9ADD28AD4402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2AC9BF35-304C-4758-9FC1-A70E784B603D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“Heat rises.”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A4AC0D6A-4362-4753-824A-5A64016C60E6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757753AC-A91B-4130-9D71-8FA13A5E7853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Warm, less-dense fluids can rise by convection; conduction and radiation transfer energy in other directions too.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5517EDB8-E7D6-4319-81FF-29E75FAD831A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Thermal energy did not receive an upstairs-only ticket.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22232344-7EE9-452D-8977-DF6F4C685EFA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How can energy transfer downward from a hot ceiling heater?</a:t>
            </a:r>
          </a:p>
        </p:txBody>
      </p:sp>
    </p:spTree>
    <p:extLst>
      <p:ext uri="{BB962C8B-B14F-4D97-AF65-F5344CB8AC3E}">
        <p14:creationId xmlns:p14="http://schemas.microsoft.com/office/powerpoint/2010/main" val="1823273832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4343</Words>
  <Application>Microsoft Office PowerPoint</Application>
  <DocSecurity>0</DocSecurity>
  <PresentationFormat>Widescreen</PresentationFormat>
  <Paragraphs>333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2026-08-14T17:56:59Z</dcterms:created>
  <dcterms:modified xsi:type="dcterms:W3CDTF">2026-08-15T16:00:45Z</dcterms:modified>
</cp:coreProperties>
</file>