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Water: ρ = 1000 kg/m³, g = 10 N/kg</c:v>
          </c:tx>
          <c:spPr>
            <a:ln w="28575">
              <a:solidFill>
                <a:srgbClr val="F45B43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F45B43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0.5</c:v>
              </c:pt>
              <c:pt idx="2">
                <c:v>1</c:v>
              </c:pt>
              <c:pt idx="3">
                <c:v>1.5</c:v>
              </c:pt>
              <c:pt idx="4">
                <c:v>2</c:v>
              </c:pt>
            </c:numLit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5000</c:v>
              </c:pt>
              <c:pt idx="2">
                <c:v>10000</c:v>
              </c:pt>
              <c:pt idx="3">
                <c:v>15000</c:v>
              </c:pt>
              <c:pt idx="4">
                <c:v>20000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CF2C-482C-9539-E2FA8A41E7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Pressure increase / Pa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5000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Depth below surface / 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“Pressure”, an accent ring for group 1,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1.8.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6-mark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calculate, explain. Do not reveal the mark scheme until slide 11.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Six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  <a:p>
            <a:r>
              <a:t>[Quiz answers] 1. N/m² — Pressure is force per area. 2. half — p = F/A. 3. depth — Δp = ρgΔh. 4. 400 Pa — 200/0.50.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6EC57-ECA7-1A42-B1CF-35098E275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6764DA-90BF-5CCC-36D4-CCA1E9B36E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36DB58-5161-1C2E-1089-9705434DAC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600 N, A = 0.010 m², p = 60 000 Pa, A = 0.10 m², p = 6 000 Pa. A caption reads: Same 600 N, ten times the contact area, one tenth the pressure.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3B432A-05F1-1AD3-C2DC-B68E55EBC5FB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69650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line chart plots Pressure increase in Pa against Depth below surface in m; Depth below surface remains in m; Pressure increase remains in Pa.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Exact model values; graph is pressure increase, not total atmospheric plus liquid pressure.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  <a:p>
            <a:r>
              <a:t>[Quantitative visual] Values: Water: ρ = 1000 kg/m³, g = 10 N/kg: (0, 0), (0.5, 5000), (1, 10000), (1.5, 15000), (2, 20000). Data: illustrative lesson data. Scale: 0 to 20000 Pa.</a:t>
            </a:r>
          </a:p>
          <a:p>
            <a:r>
              <a:t>Units: x uses metres; y uses pascals.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  <a:p>
            <a:r>
              <a:t>[Worked problem] Steps: 1) Total area = 4×25 = 100 cm². 2) Convert: 100 cm² = 0.010 m². 3) p = 600/0.010. Answer: p = 60 000 Pa.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  <a:p>
            <a:r>
              <a:t>[Worked problem] Steps: 1) Δp = 1000×9.8×12. 2) Substitute carefully, include the unit and check that the result answers the question. 3) Check the direction, significant figures and physical meaning of the result. Answer: Δp = 117 600 Pa ≈ 118 kPa.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  <a:p>
            <a:r>
              <a:t>[Safety] Use eye protection, low pressure and securely clamped apparatus for any demonstration.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https://giophysics.com/chapter-13/pressure-solids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Define pressure as normal force per area and use p = F/A with area conversion.; Explain pressure changes caused by changing force or contact area.; Describe liquid pressure acting in all directions and increasing with depth/density.; Use Δp = ρgΔh for liquid pressure change (Supplement).</a:t>
            </a:r>
          </a:p>
          <a:p>
            <a:r>
              <a:t>[Safety]</a:t>
            </a:r>
          </a:p>
          <a:p>
            <a:r>
              <a:t>Use eye protection, low pressure and securely clamped apparatus for any demonstration.</a:t>
            </a:r>
          </a:p>
          <a:p>
            <a:r>
              <a:t>[Humor] Pressure needs two pieces of gossip: force and area.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A287DC02-1F7E-4362-B5D6-205CF7C5BC8B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B4B675D1-AFA6-4857-B9A2-B8309CB83338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CAMBRIDGE IGCSE PHYSICS 0625 · SYLLABUS 1.8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7CB94688-7B10-4D02-AFA2-099865939B72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Pressure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119BFBCE-FE32-485E-BC00-38F805EA3B85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F45B43"/>
                </a:solidFill>
              </a:defRPr>
            </a:pPr>
            <a:r>
              <a:rPr sz="2850" b="1" i="0">
                <a:solidFill>
                  <a:srgbClr val="F45B43"/>
                </a:solidFill>
              </a:rPr>
              <a:t>Pressure Undercover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477C8175-4A2B-4E15-8E97-327F8CC26FC8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Why does a wide snowshoe sink less than a narrow boot under the same person?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06E7812C-C563-4A3D-BFCF-AA285112517F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7702125B-CF6B-47F1-BF0F-37FE1E620F95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D2DDE5DC-51C6-45BA-9D98-EA293229619D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EDITABLE · 45-MINUTE CLASSROOM LESSON · CORE + SUPPLEMENT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091241D4-A991-4F53-BBF6-139040AAA29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98EA11BA-17D0-4CDC-9691-2718BE66904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47C5F658-AC7A-4E22-AC12-CF5324BE0B1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8D6BD5C6-A02C-4D5C-B4D0-975E9EFEC45A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1.8</a:t>
            </a:r>
          </a:p>
        </p:txBody>
      </p:sp>
    </p:spTree>
    <p:extLst>
      <p:ext uri="{BB962C8B-B14F-4D97-AF65-F5344CB8AC3E}">
        <p14:creationId xmlns:p14="http://schemas.microsoft.com/office/powerpoint/2010/main" val="1105767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334A158D-FA5C-47CF-A04D-C56ED971286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BF7D42D-2986-47BF-945B-A2AB9DA9159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4605C7B9-3EDD-4FF7-A427-C2A121B4E9D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548134C-13DB-43A7-B4B8-A3EADC9554C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1.8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E2D1BCA-CB9B-4FD1-90AE-0D18FE5C7E1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aquarium window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99EEC193-1DAE-43A2-886F-2BE021C07494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+ Supplement · 6 MARKS · CALCULATE · EXPLAIN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F7F5FB38-A283-4E93-9E40-2003E21FBDE6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1CFFA759-1335-4B6C-9CC2-AF54ED875DA7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force of 2400 N acts normally on a window area 0.80 m². Calculate pressure. Explain why the lower part of a deep aquarium wall must withstand greater pressure. Supplement: calculate the water pressure increase at 3.0 m using ρ = 1000 kg/m³ and g = 10 N/kg.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731D6B9A-8AD4-432E-92AF-0B34C3E1B321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F5116812-7496-4678-910B-64A82EA4ACCD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034CC79B-44FC-47DD-98C5-02665F1B924E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872832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oup-label">
            <a:extLst>
              <a:ext uri="{FF2B5EF4-FFF2-40B4-BE49-F238E27FC236}">
                <a16:creationId xmlns:a16="http://schemas.microsoft.com/office/drawing/2014/main" id="{C7E760ED-3115-4BE0-8941-9C935B541CA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7734FDB-0CFB-4BE3-871F-4074DF59602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3D9E8D1-13CA-45E6-A18D-EB97AFE4625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764DC29-34BB-4281-A960-E41C36A70F0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1.8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0BBE44F-B1E0-4471-BE21-357DE2AE5AA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FB21762B-B3E4-43A5-8FC6-8EA001668C14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1518C415-AA2C-4639-BE7D-A70325F24E9F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C6FC3661-F4E3-4557-96D7-3BE713AF6901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C2D2CBE1-9640-4A63-9A08-2332BFFD3F02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p = F/A = 2400/0.80 = 3000 Pa.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39DCD0C3-DE94-4765-AEFC-23E565FF5741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0D852A56-0A02-4C2C-A214-FF1EB13AE040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04E9A71C-DAA3-40F4-B354-D91C7E9F963D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Liquid pressure increases with depth.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B627276A-AA0D-4974-A742-2C26ADE3441D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48B8D71E-2CEF-48D3-A2BC-C0EE34A5EE9B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5B1CEF5F-A6EE-4685-9F54-90AC05D0BA2F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More liquid above/deeper collisions explanation accepted qualitatively.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ACDFDC74-F8B6-42C2-92AA-D5300C5CC6F6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D4691EE6-0805-4FA5-A8AC-9A9A0252D841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E92CEB01-49FE-40ED-BF60-F8C6BA1D5E53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Δp = ρgΔh.</a:t>
            </a:r>
          </a:p>
        </p:txBody>
      </p:sp>
      <p:sp>
        <p:nvSpPr>
          <p:cNvPr id="19" name="mark-number-5">
            <a:extLst>
              <a:ext uri="{FF2B5EF4-FFF2-40B4-BE49-F238E27FC236}">
                <a16:creationId xmlns:a16="http://schemas.microsoft.com/office/drawing/2014/main" id="{E8CD3B57-955C-480E-B452-90390728C7D1}"/>
              </a:ext>
            </a:extLst>
          </p:cNvPr>
          <p:cNvSpPr>
            <a:spLocks noGrp="1"/>
          </p:cNvSpPr>
          <p:nvPr/>
        </p:nvSpPr>
        <p:spPr>
          <a:xfrm>
            <a:off x="6191250" y="33337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0" name="mark-number-text-5">
            <a:extLst>
              <a:ext uri="{FF2B5EF4-FFF2-40B4-BE49-F238E27FC236}">
                <a16:creationId xmlns:a16="http://schemas.microsoft.com/office/drawing/2014/main" id="{601056D4-D609-4CA4-BBEA-AAF9C7B5DC2D}"/>
              </a:ext>
            </a:extLst>
          </p:cNvPr>
          <p:cNvSpPr>
            <a:spLocks noGrp="1"/>
          </p:cNvSpPr>
          <p:nvPr/>
        </p:nvSpPr>
        <p:spPr>
          <a:xfrm>
            <a:off x="61912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5</a:t>
            </a:r>
          </a:p>
        </p:txBody>
      </p:sp>
      <p:sp>
        <p:nvSpPr>
          <p:cNvPr id="21" name="mark-point-5">
            <a:extLst>
              <a:ext uri="{FF2B5EF4-FFF2-40B4-BE49-F238E27FC236}">
                <a16:creationId xmlns:a16="http://schemas.microsoft.com/office/drawing/2014/main" id="{A414AD9D-41D6-499C-9079-16E36EC5F44F}"/>
              </a:ext>
            </a:extLst>
          </p:cNvPr>
          <p:cNvSpPr>
            <a:spLocks noGrp="1"/>
          </p:cNvSpPr>
          <p:nvPr/>
        </p:nvSpPr>
        <p:spPr>
          <a:xfrm>
            <a:off x="68580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= 1000×10×3.0 = 30 000 Pa.</a:t>
            </a:r>
          </a:p>
        </p:txBody>
      </p:sp>
      <p:sp>
        <p:nvSpPr>
          <p:cNvPr id="22" name="mark-number-6">
            <a:extLst>
              <a:ext uri="{FF2B5EF4-FFF2-40B4-BE49-F238E27FC236}">
                <a16:creationId xmlns:a16="http://schemas.microsoft.com/office/drawing/2014/main" id="{5A7176F1-C2E6-435F-993F-9A75FCAB2042}"/>
              </a:ext>
            </a:extLst>
          </p:cNvPr>
          <p:cNvSpPr>
            <a:spLocks noGrp="1"/>
          </p:cNvSpPr>
          <p:nvPr/>
        </p:nvSpPr>
        <p:spPr>
          <a:xfrm>
            <a:off x="6191250" y="44005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3" name="mark-number-text-6">
            <a:extLst>
              <a:ext uri="{FF2B5EF4-FFF2-40B4-BE49-F238E27FC236}">
                <a16:creationId xmlns:a16="http://schemas.microsoft.com/office/drawing/2014/main" id="{422AE73B-2F64-49AD-B01F-FCCF6A1E3FAE}"/>
              </a:ext>
            </a:extLst>
          </p:cNvPr>
          <p:cNvSpPr>
            <a:spLocks noGrp="1"/>
          </p:cNvSpPr>
          <p:nvPr/>
        </p:nvSpPr>
        <p:spPr>
          <a:xfrm>
            <a:off x="61912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6</a:t>
            </a:r>
          </a:p>
        </p:txBody>
      </p:sp>
      <p:sp>
        <p:nvSpPr>
          <p:cNvPr id="24" name="mark-point-6">
            <a:extLst>
              <a:ext uri="{FF2B5EF4-FFF2-40B4-BE49-F238E27FC236}">
                <a16:creationId xmlns:a16="http://schemas.microsoft.com/office/drawing/2014/main" id="{F2570618-D1B2-492B-91D8-2CECD68EF19B}"/>
              </a:ext>
            </a:extLst>
          </p:cNvPr>
          <p:cNvSpPr>
            <a:spLocks noGrp="1"/>
          </p:cNvSpPr>
          <p:nvPr/>
        </p:nvSpPr>
        <p:spPr>
          <a:xfrm>
            <a:off x="68580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Correct distinction between the two pressures.</a:t>
            </a:r>
          </a:p>
        </p:txBody>
      </p:sp>
      <p:sp>
        <p:nvSpPr>
          <p:cNvPr id="25" name="improvement-band">
            <a:extLst>
              <a:ext uri="{FF2B5EF4-FFF2-40B4-BE49-F238E27FC236}">
                <a16:creationId xmlns:a16="http://schemas.microsoft.com/office/drawing/2014/main" id="{3B711EE2-CF9A-48A0-84E7-5A2A32F4108A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6" name="improvement-prompt">
            <a:extLst>
              <a:ext uri="{FF2B5EF4-FFF2-40B4-BE49-F238E27FC236}">
                <a16:creationId xmlns:a16="http://schemas.microsoft.com/office/drawing/2014/main" id="{47508EE8-4EA6-4706-B1D2-9A2F70BF6B05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1285761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50734DBE-1B07-4AB3-A6C9-B3B7055406D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F089766-63BC-4782-B05C-4757AC3AA89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5D804A2-DA4E-44C6-AF4B-C8F3C36E370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3FFF7FC-F0AA-41B5-885D-A0AF3EA8311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1.8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8A5D085-82DC-4507-BC7E-981F74D0D93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7378FEE0-89F1-47A8-94E8-00152F445F7C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52E2E3D4-F665-4631-9272-29AA44E66EC9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FD71DB38-EEF8-4DAA-A4D0-829603EED215}"/>
              </a:ext>
            </a:extLst>
          </p:cNvPr>
          <p:cNvSpPr>
            <a:spLocks noGrp="1"/>
          </p:cNvSpPr>
          <p:nvPr/>
        </p:nvSpPr>
        <p:spPr>
          <a:xfrm>
            <a:off x="12573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Pa equals?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E5BA6479-98E9-4839-98BD-1AEC6582F6C4}"/>
              </a:ext>
            </a:extLst>
          </p:cNvPr>
          <p:cNvSpPr>
            <a:spLocks noGrp="1"/>
          </p:cNvSpPr>
          <p:nvPr/>
        </p:nvSpPr>
        <p:spPr>
          <a:xfrm>
            <a:off x="12573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N m · B N/m² · C J/s · D kg/m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1A35762B-0366-4B84-A0B3-B2E44BE34E9A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3F5FB6EC-A25E-4393-A631-3110829AFD2E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A51819FB-A8A0-48B5-B04B-113E1312C271}"/>
              </a:ext>
            </a:extLst>
          </p:cNvPr>
          <p:cNvSpPr>
            <a:spLocks noGrp="1"/>
          </p:cNvSpPr>
          <p:nvPr/>
        </p:nvSpPr>
        <p:spPr>
          <a:xfrm>
            <a:off x="67818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Same force, double area: pressure?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02B62ECF-9290-4327-B76A-4B300B44AA8D}"/>
              </a:ext>
            </a:extLst>
          </p:cNvPr>
          <p:cNvSpPr>
            <a:spLocks noGrp="1"/>
          </p:cNvSpPr>
          <p:nvPr/>
        </p:nvSpPr>
        <p:spPr>
          <a:xfrm>
            <a:off x="67818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double · B half · C same · D four times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D44ADB24-8193-436D-9A46-57172F4FDBF3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EAF1CFF4-B070-4356-B4D0-86109917666E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614C379A-6EF2-4A21-85A3-9135FB93A216}"/>
              </a:ext>
            </a:extLst>
          </p:cNvPr>
          <p:cNvSpPr>
            <a:spLocks noGrp="1"/>
          </p:cNvSpPr>
          <p:nvPr/>
        </p:nvSpPr>
        <p:spPr>
          <a:xfrm>
            <a:off x="12573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Liquid pressure increases with?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C1E6CA7D-1B46-4F0B-BD27-8C6C6E34F350}"/>
              </a:ext>
            </a:extLst>
          </p:cNvPr>
          <p:cNvSpPr>
            <a:spLocks noGrp="1"/>
          </p:cNvSpPr>
          <p:nvPr/>
        </p:nvSpPr>
        <p:spPr>
          <a:xfrm>
            <a:off x="12573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height above surface · B depth · C container colour · D surface area only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D72DE6F3-41E9-4F2A-AD65-42F9B1FF5559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5821414E-F1DD-4386-9E52-56F4350F6B76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Q4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0D5C7C48-8D96-4C5F-A3D4-05773DAB12EF}"/>
              </a:ext>
            </a:extLst>
          </p:cNvPr>
          <p:cNvSpPr>
            <a:spLocks noGrp="1"/>
          </p:cNvSpPr>
          <p:nvPr/>
        </p:nvSpPr>
        <p:spPr>
          <a:xfrm>
            <a:off x="67818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200 N over 0.50 m² gives?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648882B2-B95F-48A8-97D4-D386CC65C443}"/>
              </a:ext>
            </a:extLst>
          </p:cNvPr>
          <p:cNvSpPr>
            <a:spLocks noGrp="1"/>
          </p:cNvSpPr>
          <p:nvPr/>
        </p:nvSpPr>
        <p:spPr>
          <a:xfrm>
            <a:off x="67818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100 Pa · B 200 Pa · C 400 Pa · D 800 Pa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C37B6B10-8C3C-409B-9F3C-0C59F3F11758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71616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A2BACE53-7807-4F41-985E-529A63D2142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5F51428-F32E-47D6-BBC9-00E16192124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BE43EDB-BE63-41F7-8CBB-A75217DB703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DAC224C-7F7E-4512-88E0-55E4C9A8B46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1.8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2D07AB4-BC15-4767-8959-6DFAAEB93C9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8B57FF59-652C-47D8-80D7-FE64EE0E402A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03A9FCD5-5F5A-4F9D-8F24-BCAA4717ECBF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2CE0DDA4-0129-4490-AE1F-00146B7037E8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N/m²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4A6E941C-8A35-45C7-9D99-B377257EF55A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Pressure is force per area.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BE089313-4AE5-4316-970F-11CF3A4AB501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D8F86FD1-EC6D-4D1C-86B7-879A88A50D7D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24E0EED5-D337-4D01-8DE7-FACF8667B298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34AB0480-DAC0-4088-B888-11B97E619289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half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3D3D1909-3C78-4659-A2B7-37F320F6C70D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p = F/A.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70E9817C-40C5-40D4-9B70-78C5A79E50B3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91BF0257-76D9-45D4-8031-85079EA78D93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D4CA444F-4BEE-4B66-863B-BC5DCF3EE2AB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552330F2-C1B2-4077-B754-58436E8E7905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depth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EEC6C1AA-5F40-4BFE-92F8-0C74BB99554D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Δp = ρgΔh.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328AE12B-9997-4B28-9600-834668413316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ED37987E-6BDB-4FEC-B973-A922F5AA504C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EF91FF78-B055-4F49-AABD-C018D7F2B3B4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C78C092D-E4DF-4795-ABB2-07839A227472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400 Pa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77CA4715-C3A1-4D2F-AAC7-C22F7A3247A9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200/0.50.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13BFCCBA-D8BF-452E-B07C-16E980BEF5CE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695594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9C8FE5B8-581F-4910-A5A6-E9F9EDEEC9D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13826EB-738A-451D-B2EA-EA4ADFF5B46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8B904E9-04F2-4689-9474-765F6CF9870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276EE51-3F05-4D11-978F-25769BFCE85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1.8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B143BBA-5364-46AF-BB5E-6050672D253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C86E8FA8-1D69-467F-B73C-0453F0D1A7A2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964335CB-7E75-4095-BC7F-54174BC8C774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8BF3782A-E710-47C2-A9C8-E7657A84C655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BB074DD7-B9F1-40E8-B6C5-A126F9FE1BCC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force acts normal to a standing surface?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178ED719-C841-484A-95E8-2AFFE0060861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F15A1D40-ABDD-47B4-A47A-BAE21571BE06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22ADC2C8-28C2-4E80-B77D-0F6CF7E62C86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SI pressure unit?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49F7F826-2AE6-4B8A-981F-3922CE8FAB2E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12CEC9C8-989D-44FB-B690-510CA99EDB7E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7F8C8045-6476-4972-8338-065910330C71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Which two liquid properties affect pressure change with depth?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99194C0E-EEEE-4E98-B7AD-EFE6DB10AB2D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509116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E5DB9062-FDD1-40C7-B3FE-E97515732A4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B67EFEF-793F-4D82-9589-7656E84CF5D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876288A7-2B48-4270-828C-EF72D31096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BD2729AC-C6C2-43B7-A7C4-1769FF5123F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1.8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70BBCDD-801C-4F56-814E-499086A4150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Pressure compares normal force with area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936BEC41-3FF1-45CF-AC5E-EEA18541BB6D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55153C9D-4710-4EBC-9BBB-1252A92FCBE0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For the same force, a smaller area gives greater pressure.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CBE7F064-1D8B-4026-B52E-268253B999FD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5B6106F9-65F1-4C69-B406-17C1CC1940D1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Pressure in a liquid acts in all directions and increases with depth.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CE4643E5-8BD0-4A0F-AC3A-A122B95F3F51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BBED7A58-2E2F-4FD3-A71A-E71D2B119F73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Pressure change beneath a liquid surface depends on density, g and vertical depth.</a:t>
            </a:r>
          </a:p>
        </p:txBody>
      </p:sp>
      <p:sp>
        <p:nvSpPr>
          <p:cNvPr id="12" name="equation-panel">
            <a:extLst>
              <a:ext uri="{FF2B5EF4-FFF2-40B4-BE49-F238E27FC236}">
                <a16:creationId xmlns:a16="http://schemas.microsoft.com/office/drawing/2014/main" id="{84BA596D-ED55-4FA8-A5DD-119E0530624F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FF2B5EF4-FFF2-40B4-BE49-F238E27FC236}">
                <a16:creationId xmlns:a16="http://schemas.microsoft.com/office/drawing/2014/main" id="{10DD247B-1B6C-4597-A984-30BBD5B077B4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EQUATIONS TO OWN</a:t>
            </a:r>
          </a:p>
        </p:txBody>
      </p:sp>
      <p:sp>
        <p:nvSpPr>
          <p:cNvPr id="14" name="equation-expression-1">
            <a:extLst>
              <a:ext uri="{FF2B5EF4-FFF2-40B4-BE49-F238E27FC236}">
                <a16:creationId xmlns:a16="http://schemas.microsoft.com/office/drawing/2014/main" id="{5E5C3C37-7047-4786-ACE8-0A0E7B50124D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· p = F/A</a:t>
            </a:r>
          </a:p>
        </p:txBody>
      </p:sp>
      <p:sp>
        <p:nvSpPr>
          <p:cNvPr id="15" name="equation-units-1">
            <a:extLst>
              <a:ext uri="{FF2B5EF4-FFF2-40B4-BE49-F238E27FC236}">
                <a16:creationId xmlns:a16="http://schemas.microsoft.com/office/drawing/2014/main" id="{5D14BB51-8C5A-426D-AE38-9DCAE2DC8B05}"/>
              </a:ext>
            </a:extLst>
          </p:cNvPr>
          <p:cNvSpPr>
            <a:spLocks noGrp="1"/>
          </p:cNvSpPr>
          <p:nvPr/>
        </p:nvSpPr>
        <p:spPr>
          <a:xfrm>
            <a:off x="8143875" y="3095625"/>
            <a:ext cx="3095625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p in Pa or N/m², F in N, A in m²</a:t>
            </a:r>
          </a:p>
        </p:txBody>
      </p:sp>
      <p:sp>
        <p:nvSpPr>
          <p:cNvPr id="16" name="equation-expression-2">
            <a:extLst>
              <a:ext uri="{FF2B5EF4-FFF2-40B4-BE49-F238E27FC236}">
                <a16:creationId xmlns:a16="http://schemas.microsoft.com/office/drawing/2014/main" id="{6C00F9A9-41DC-4592-95F5-67D4767254D3}"/>
              </a:ext>
            </a:extLst>
          </p:cNvPr>
          <p:cNvSpPr>
            <a:spLocks noGrp="1"/>
          </p:cNvSpPr>
          <p:nvPr/>
        </p:nvSpPr>
        <p:spPr>
          <a:xfrm>
            <a:off x="8143875" y="369570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SUPPLEMENT · Δp = ρgΔh</a:t>
            </a:r>
          </a:p>
        </p:txBody>
      </p:sp>
      <p:sp>
        <p:nvSpPr>
          <p:cNvPr id="17" name="equation-units-2">
            <a:extLst>
              <a:ext uri="{FF2B5EF4-FFF2-40B4-BE49-F238E27FC236}">
                <a16:creationId xmlns:a16="http://schemas.microsoft.com/office/drawing/2014/main" id="{4C0E7D6A-5B5A-4B57-98C2-47B4164DF860}"/>
              </a:ext>
            </a:extLst>
          </p:cNvPr>
          <p:cNvSpPr>
            <a:spLocks noGrp="1"/>
          </p:cNvSpPr>
          <p:nvPr/>
        </p:nvSpPr>
        <p:spPr>
          <a:xfrm>
            <a:off x="8143875" y="4238625"/>
            <a:ext cx="3095625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Δp in Pa, ρ in kg/m³, g in N/kg, Δh in m</a:t>
            </a:r>
          </a:p>
        </p:txBody>
      </p:sp>
      <p:sp>
        <p:nvSpPr>
          <p:cNvPr id="18" name="vocabulary-label">
            <a:extLst>
              <a:ext uri="{FF2B5EF4-FFF2-40B4-BE49-F238E27FC236}">
                <a16:creationId xmlns:a16="http://schemas.microsoft.com/office/drawing/2014/main" id="{F7923DE8-B79D-451D-B8AE-614EC3C0A87C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SAY IT PRECISELY</a:t>
            </a:r>
          </a:p>
        </p:txBody>
      </p:sp>
      <p:sp>
        <p:nvSpPr>
          <p:cNvPr id="19" name="vocabulary">
            <a:extLst>
              <a:ext uri="{FF2B5EF4-FFF2-40B4-BE49-F238E27FC236}">
                <a16:creationId xmlns:a16="http://schemas.microsoft.com/office/drawing/2014/main" id="{EFCEFD25-6503-450C-A7A5-186831D5CB0C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pressure · normal force · area · pascal · density · depth</a:t>
            </a:r>
          </a:p>
        </p:txBody>
      </p:sp>
    </p:spTree>
    <p:extLst>
      <p:ext uri="{BB962C8B-B14F-4D97-AF65-F5344CB8AC3E}">
        <p14:creationId xmlns:p14="http://schemas.microsoft.com/office/powerpoint/2010/main" val="115230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05030-0EF8-E781-3DCF-687F87A72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7973DC50-6FE4-F28B-FB0D-1711EB3F20E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5E80D7FE-DB12-FF5C-8D7F-ACE04F5377A3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B7881C4-C65D-4363-5915-47182E4BE3F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B892FF70-66F9-7ACC-03CC-0F28D3E0A2C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1.8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C79848E-DB5C-83EE-A5C7-0D2FEAAA8E5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pressure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1" name="simple-definition-label">
            <a:extLst>
              <a:ext uri="{FF2B5EF4-FFF2-40B4-BE49-F238E27FC236}">
                <a16:creationId xmlns:a16="http://schemas.microsoft.com/office/drawing/2014/main" id="{64CAEAD7-2E05-DBDF-CDD3-5AD68CE1F146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2" name="simple-definition">
            <a:extLst>
              <a:ext uri="{FF2B5EF4-FFF2-40B4-BE49-F238E27FC236}">
                <a16:creationId xmlns:a16="http://schemas.microsoft.com/office/drawing/2014/main" id="{9665DF90-BD7E-EB57-9A50-362169C3AB5A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Pressure is how concentrated a force is — the force pressing normally on a surface divided by the area it is spread over. The same weight can crush a floor or barely mark it, depending only on the contact area.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F1C134B-0108-FBF7-A300-216BF2D1C52D}"/>
              </a:ext>
            </a:extLst>
          </p:cNvPr>
          <p:cNvSpPr txBox="1"/>
          <p:nvPr/>
        </p:nvSpPr>
        <p:spPr>
          <a:xfrm>
            <a:off x="1905000" y="3686763"/>
            <a:ext cx="762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the same 600 N presses down in both cases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5FF76B5-2628-774A-F96C-7C08114F7CF2}"/>
              </a:ext>
            </a:extLst>
          </p:cNvPr>
          <p:cNvSpPr/>
          <p:nvPr/>
        </p:nvSpPr>
        <p:spPr>
          <a:xfrm>
            <a:off x="1905000" y="4095045"/>
            <a:ext cx="1524000" cy="874888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600 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5A00A1B-5973-F5D4-3274-4B1B02128DA9}"/>
              </a:ext>
            </a:extLst>
          </p:cNvPr>
          <p:cNvSpPr/>
          <p:nvPr/>
        </p:nvSpPr>
        <p:spPr>
          <a:xfrm>
            <a:off x="2540000" y="4969933"/>
            <a:ext cx="254000" cy="758238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58C06D2-2531-2DE5-A17B-0C10AF40A787}"/>
              </a:ext>
            </a:extLst>
          </p:cNvPr>
          <p:cNvCxnSpPr/>
          <p:nvPr/>
        </p:nvCxnSpPr>
        <p:spPr>
          <a:xfrm>
            <a:off x="1143000" y="5728171"/>
            <a:ext cx="4318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8ED49DF6-AFCD-97F8-17D0-3BC86BB90BDC}"/>
              </a:ext>
            </a:extLst>
          </p:cNvPr>
          <p:cNvSpPr txBox="1"/>
          <p:nvPr/>
        </p:nvSpPr>
        <p:spPr>
          <a:xfrm>
            <a:off x="3048000" y="5057422"/>
            <a:ext cx="2286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A = 0.010 m²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59404AB-82B9-E6D4-F234-77C36DBF1604}"/>
              </a:ext>
            </a:extLst>
          </p:cNvPr>
          <p:cNvSpPr txBox="1"/>
          <p:nvPr/>
        </p:nvSpPr>
        <p:spPr>
          <a:xfrm>
            <a:off x="1397000" y="5757333"/>
            <a:ext cx="317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p = 60 000 Pa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F10F421-4A0A-D360-F4C7-2839854308D0}"/>
              </a:ext>
            </a:extLst>
          </p:cNvPr>
          <p:cNvCxnSpPr/>
          <p:nvPr/>
        </p:nvCxnSpPr>
        <p:spPr>
          <a:xfrm>
            <a:off x="5842000" y="3657600"/>
            <a:ext cx="0" cy="2362200"/>
          </a:xfrm>
          <a:prstGeom prst="line">
            <a:avLst/>
          </a:prstGeom>
          <a:ln w="25400">
            <a:solidFill>
              <a:srgbClr val="6B7F79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D01A0FC6-113C-F5D9-40AC-86910876DE30}"/>
              </a:ext>
            </a:extLst>
          </p:cNvPr>
          <p:cNvSpPr/>
          <p:nvPr/>
        </p:nvSpPr>
        <p:spPr>
          <a:xfrm>
            <a:off x="7112000" y="4095045"/>
            <a:ext cx="1524000" cy="1283170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600 N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E323B77-78E6-BFB8-C1EB-99FF0148FAB3}"/>
              </a:ext>
            </a:extLst>
          </p:cNvPr>
          <p:cNvSpPr/>
          <p:nvPr/>
        </p:nvSpPr>
        <p:spPr>
          <a:xfrm>
            <a:off x="6604000" y="5378215"/>
            <a:ext cx="2540000" cy="349955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2CB9EBD-4A01-1B0C-7812-95E77EB9749B}"/>
              </a:ext>
            </a:extLst>
          </p:cNvPr>
          <p:cNvCxnSpPr/>
          <p:nvPr/>
        </p:nvCxnSpPr>
        <p:spPr>
          <a:xfrm>
            <a:off x="6096000" y="5728171"/>
            <a:ext cx="4318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967BD83-D8E8-CE29-07FC-7E3CDE33B020}"/>
              </a:ext>
            </a:extLst>
          </p:cNvPr>
          <p:cNvSpPr txBox="1"/>
          <p:nvPr/>
        </p:nvSpPr>
        <p:spPr>
          <a:xfrm>
            <a:off x="9271000" y="5057422"/>
            <a:ext cx="203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A = 0.10 m²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1343763-9404-C69C-4BBA-C2DDA2101C97}"/>
              </a:ext>
            </a:extLst>
          </p:cNvPr>
          <p:cNvSpPr txBox="1"/>
          <p:nvPr/>
        </p:nvSpPr>
        <p:spPr>
          <a:xfrm>
            <a:off x="6858000" y="5757333"/>
            <a:ext cx="317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p = 6 000 Pa</a:t>
            </a:r>
          </a:p>
        </p:txBody>
      </p:sp>
      <p:sp>
        <p:nvSpPr>
          <p:cNvPr id="35" name="diagram-caption">
            <a:extLst>
              <a:ext uri="{FF2B5EF4-FFF2-40B4-BE49-F238E27FC236}">
                <a16:creationId xmlns:a16="http://schemas.microsoft.com/office/drawing/2014/main" id="{4E333448-8BEF-D2F2-83E6-80DD7DC4DFF2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Same 600 N, ten times the contact area, one tenth the pressure.</a:t>
            </a:r>
          </a:p>
        </p:txBody>
      </p:sp>
    </p:spTree>
    <p:extLst>
      <p:ext uri="{BB962C8B-B14F-4D97-AF65-F5344CB8AC3E}">
        <p14:creationId xmlns:p14="http://schemas.microsoft.com/office/powerpoint/2010/main" val="3792697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60BC9BD7-07A5-4563-9B11-AFA0B2BDC3E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16FF138-83A3-4DF6-B465-130BF5C6CDB1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8C816707-6D48-49F8-B3C5-229539209DF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9B2C783-70D3-4E8E-B6BF-545033725B2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1.8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98A8C0F-FD8E-4AAE-84DE-E5EA1224400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Model water pressure rises linearly with depth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1AE4B572-84D8-4A74-A93F-F4E95D2BD23A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63C9FE29-8158-4CCB-9A7A-68FA3FF1557F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1F7684F6-1823-4EF1-84A4-6719D204BC7A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Water: ρ = 1000 kg/m³, g = 10 N/kg: (0, 0), (0.5, 5000), …, (1.5, 15000), (2, 20000).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1969FD94-3021-45B7-98AB-A28EC6B23093}"/>
              </a:ext>
            </a:extLst>
          </p:cNvPr>
          <p:cNvSpPr>
            <a:spLocks noGrp="1"/>
          </p:cNvSpPr>
          <p:nvPr/>
        </p:nvSpPr>
        <p:spPr>
          <a:xfrm>
            <a:off x="666750" y="4762500"/>
            <a:ext cx="3143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chart 0–20000 Pa; source 0–20000 Pa. Source: Depth below surface / m; Pressure increase / Pa. Chart: Depth below surface / m; Pressure increase / Pa.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E605FB44-B4B9-4BA3-A409-054F03E0146F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1896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76AFC8E5-0C22-4D36-800F-DBE22C42C55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E49BC2B-E56E-40F2-9A78-5E4C752E9AB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8815D44-9F56-4A56-A8B7-5E87C07AD2C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5060530-9395-4125-8956-D68E0BC7CFD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1.8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70878C2-0D34-480B-819C-1FBFD1732B1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example: solid pressure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0920A630-8AD3-4A5F-8FC1-33BCCC80FDE7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B90174C1-642F-42C8-A3CD-821BBCE9F868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BAFEA3BD-1536-4958-B58A-36AC13611235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600 N cabinet stands on four feet, each area 25 cm². Find pressure on the floor.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70AA6284-1355-4338-9346-A2294E71380F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A2098AE9-8FC3-4A77-8328-3F806220188B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25D5BBF9-4A59-4F82-A03B-35B2EE2A7541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Total area = 4×25 = 100 cm².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A1FFE16E-DCB3-4ADC-B75F-6381F0E29C19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D51BDA36-694B-413B-B3CB-2934BD42E68F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4F254C0C-AA70-44DC-88E0-06D108B4AD1A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Convert: 100 cm² = 0.010 m².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5D392EE4-E1E3-4D22-9611-3C2EA5F55681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5B4577A5-D0E4-4857-89AC-A10FC991D257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E28619C5-696D-471C-BFD7-0C622C8FF2F6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p = 600/0.010.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989F17E7-8491-479A-8DC0-6B9FC2F3B4BF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634E8666-9B44-491D-A864-7312E34FCE7F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p = 60 000 Pa.</a:t>
            </a:r>
          </a:p>
        </p:txBody>
      </p:sp>
    </p:spTree>
    <p:extLst>
      <p:ext uri="{BB962C8B-B14F-4D97-AF65-F5344CB8AC3E}">
        <p14:creationId xmlns:p14="http://schemas.microsoft.com/office/powerpoint/2010/main" val="943881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F27ECB26-52C4-4DFA-B492-F6FB42068B2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3268DB3-5019-49F8-AD25-7AB77225248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C14D1D5-A09B-497B-BF73-19E0C7E3063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0B871C8E-D561-4773-A4EA-919B40EB01C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1.8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AC43D22-7241-4528-B174-AAB26E9A19F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diver depth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D6A00436-3F1A-4637-B46D-650EEBC74ADA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SUPPLEMENT / EXTENDED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0CAD1A92-C0B8-4F14-85AF-28AB37B6C909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CDFB5645-8ED5-46BE-818A-6FD1363DC1BE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Find the pressure increase 12 m below freshwater, using ρ = 1000 kg/m³ and g = 9.8 N/kg.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401BF71A-735E-4A8D-8A50-23C784FD75D2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51BE95DA-9A14-4C9D-B62B-F5DAAE09DEDD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B02F1435-651F-4611-9C81-2866891B4C44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Δp = 1000×9.8×12.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35FF9547-D8FA-4F11-B33D-250DBEE1590A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DD73AD0A-71CF-4485-A509-8AE78FD8B8B3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7AB735B7-A368-4A4D-B0D0-D433D9FB82A6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Substitute carefully, include the unit and check that the result answers the question.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697B3042-F3B7-41E3-B7F2-1A18E8F0700E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D6F15FE2-49FB-4DA7-8191-B20889AB8E28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E1BF711E-9117-4B28-9228-ECD3D546191B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F5CD981B-147D-4E03-B081-FE80A1771B82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4857F9F5-B262-42CD-9F00-FF816A25F36A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Δp = 117 600 Pa ≈ 118 kPa.</a:t>
            </a:r>
          </a:p>
        </p:txBody>
      </p:sp>
    </p:spTree>
    <p:extLst>
      <p:ext uri="{BB962C8B-B14F-4D97-AF65-F5344CB8AC3E}">
        <p14:creationId xmlns:p14="http://schemas.microsoft.com/office/powerpoint/2010/main" val="930851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17A8E236-A736-41A8-93BC-982F9C025B8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74D7D75-7C7F-46A3-8710-55D152F2640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B88D660-ECBE-471F-8AD8-A6CD96FCC8E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14DB155-6B97-4322-A508-DBBCCA83BDB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1.8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CD1DF32-832E-4828-BC50-58A7F41EBE0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Pressure design desk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678A9CC5-4F58-4CC7-8CF4-B07689DC59DC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CLASS ACTIVITY · SCENARIO-DESIGN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ABAFE527-D924-4607-9269-66828E9A8F5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96C6AE3E-613A-4306-ACDC-031746CDF129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snowshoe, knife, tractor tyre and building-foundation cards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6C68BFA2-D379-4C73-B285-48B53B386990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08D46452-1FF5-4A5D-A319-1B859864BA49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8CE9EAF8-F7B5-4AB1-99E0-7B82E5FC85CE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For each, decide whether high or low pressure is useful.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A288F619-60AF-48D3-9D7A-F306F58C5755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B36C2BBD-ED25-41B3-9AA0-2B366D895F5A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B510C2FE-7C17-4A29-91F6-8ACD49A6B80C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Change area while holding force conceptually fixed.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28F75E8E-CD99-4332-A3B0-5F8F5CC1687A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6F76F087-7CB6-49FD-9E0A-5F16BF825757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3C09E834-7FCA-4814-A058-77C28B2CD3C2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Defend the design with p = F/A.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80B5D551-8D91-4C79-A706-D466AA576661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B17E6AEB-824F-4FD8-8D24-442BCDACB527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Success check: Every design links area change to pressure change.</a:t>
            </a:r>
          </a:p>
        </p:txBody>
      </p:sp>
    </p:spTree>
    <p:extLst>
      <p:ext uri="{BB962C8B-B14F-4D97-AF65-F5344CB8AC3E}">
        <p14:creationId xmlns:p14="http://schemas.microsoft.com/office/powerpoint/2010/main" val="284986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5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1ADA3728-71BD-469E-BE72-D3F6D6E0AE9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54D8303-E089-4417-A05F-3E01B21EA91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712F67A-A764-4126-BE8E-B357A06DEDB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451E65D-5D3D-434E-A682-038006E32E8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CAMBRIDGE IGCSE PHYSICS 0625 · 1.8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E10466E6-1C77-40ED-8D12-E0C12F11B5B4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5EEBDE87-0DE1-4E08-B327-BF1AB968400A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“A large object always exerts greater pressure.”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F9A5FF76-4809-4F36-8505-F80C5E5B455D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17CC95B4-5242-4C6B-B653-FEAA8B263500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Pressure depends on force and contact area; neither size nor force alone decides it.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C6CE5A5D-C4B6-4C5D-AACB-1C69833733DB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Pressure needs two pieces of gossip: force and area.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90DDCDC3-632F-473D-B279-5BB0B9EDD797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How could a heavier vehicle exert less ground pressure?</a:t>
            </a:r>
          </a:p>
        </p:txBody>
      </p:sp>
    </p:spTree>
    <p:extLst>
      <p:ext uri="{BB962C8B-B14F-4D97-AF65-F5344CB8AC3E}">
        <p14:creationId xmlns:p14="http://schemas.microsoft.com/office/powerpoint/2010/main" val="1180164803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4125</Words>
  <Application>Microsoft Office PowerPoint</Application>
  <DocSecurity>0</DocSecurity>
  <PresentationFormat>Widescreen</PresentationFormat>
  <Paragraphs>333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2026-08-14T14:28:22Z</dcterms:created>
  <dcterms:modified xsi:type="dcterms:W3CDTF">2026-08-15T16:00:43Z</dcterms:modified>
</cp:coreProperties>
</file>