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pV = 2000 kPa cm³</c:v>
          </c:tx>
          <c:spPr>
            <a:ln w="28575">
              <a:solidFill>
                <a:srgbClr val="F58A1F"/>
              </a:solidFill>
              <a:prstDash val="solid"/>
            </a:ln>
          </c:spPr>
          <c:marker>
            <c:symbol val="circle"/>
            <c:size val="7"/>
            <c:spPr>
              <a:solidFill>
                <a:srgbClr val="F58A1F"/>
              </a:solidFill>
            </c:spPr>
          </c:marker>
          <c:xVal>
            <c:numLit>
              <c:formatCode>General</c:formatCode>
              <c:ptCount val="4"/>
              <c:pt idx="0">
                <c:v>20</c:v>
              </c:pt>
              <c:pt idx="1">
                <c:v>25</c:v>
              </c:pt>
              <c:pt idx="2">
                <c:v>40</c:v>
              </c:pt>
              <c:pt idx="3">
                <c:v>50</c:v>
              </c:pt>
            </c:numLit>
          </c:xVal>
          <c:yVal>
            <c:numLit>
              <c:formatCode>General</c:formatCode>
              <c:ptCount val="4"/>
              <c:pt idx="0">
                <c:v>100</c:v>
              </c:pt>
              <c:pt idx="1">
                <c:v>80</c:v>
              </c:pt>
              <c:pt idx="2">
                <c:v>50</c:v>
              </c:pt>
              <c:pt idx="3">
                <c:v>40</c:v>
              </c:pt>
            </c:numLit>
          </c:yVal>
          <c:smooth val="0"/>
          <c:extLst>
            <c:ext xmlns:c16="http://schemas.microsoft.com/office/drawing/2014/chart" uri="{C3380CC4-5D6E-409C-BE32-E72D297353CC}">
              <c16:uniqueId val="{00000000-3C7F-417E-916A-0F247F2079E2}"/>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Gas pressure / kPa</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20"/>
      </c:valAx>
      <c:valAx>
        <c:axId val="48650112"/>
        <c:scaling>
          <c:orientation val="minMax"/>
        </c:scaling>
        <c:delete val="0"/>
        <c:axPos val="b"/>
        <c:title>
          <c:tx>
            <c:rich>
              <a:bodyPr/>
              <a:lstStyle/>
              <a:p>
                <a:r>
                  <a:t>Gas volume / cm³</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1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A dark-green opening slide with the exact topic title “Kinetic particle model of matter”, an accent ring for group 2, and a single hook question.</a:t>
            </a:r>
          </a:p>
          <a:p>
            <a:r>
              <a:t>[Teacher cue]</a:t>
            </a:r>
          </a:p>
          <a:p>
            <a:r>
              <a:t>Ask the hook question before revealing any explanation. Listen for the vocabulary students already use, then connect their answers to syllabus section 2.1.</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An original 6-mark exam-style question occupies the main page, with a dark solve–pair–compare–justify sequence beside it.</a:t>
            </a:r>
          </a:p>
          <a:p>
            <a:r>
              <a:t>[Teacher cue]</a:t>
            </a:r>
          </a:p>
          <a:p>
            <a:r>
              <a:t>Give independent thinking time, then ask pairs to compare methods before answers. Listen for each command word: explain, calculate. Do not reveal the mark scheme until slide 11.</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a:p>
            <a:r>
              <a:t>[Quiz answers] 1. wall collisions — Collisions exert force on the walls. 2. 293 K — 20 + 273. 3. double — pV stays constant. 4. vibration — Particles gain kinetic energy.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28638-F001-3B66-7225-9DD1A6F1B3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07B38B-8223-573D-FB93-7A38FFF46A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C30FF4-AD25-27C6-9075-00DEC5AEA474}"/>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The simple definition is stated in one sentence across the top of the slide. Below it a drawn diagram is labelled push the plunger in, same particles, less space. A caption reads: Pressure is the drumbeat of particles on the wall; squeeze the same particles into less space and the drumming speeds up.</a:t>
            </a:r>
          </a:p>
          <a:p>
            <a:r>
              <a:t>[Teacher cue]</a:t>
            </a:r>
          </a:p>
          <a:p>
            <a:r>
              <a:t>Explain one core idea at a time. Ask students to restate each idea using one vocabulary word, then reveal the relevant equation only after its variables are named.</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p:txBody>
      </p:sp>
      <p:sp>
        <p:nvSpPr>
          <p:cNvPr id="4" name="Slide Number Placeholder 3">
            <a:extLst>
              <a:ext uri="{FF2B5EF4-FFF2-40B4-BE49-F238E27FC236}">
                <a16:creationId xmlns:a16="http://schemas.microsoft.com/office/drawing/2014/main" id="{2C7DDB6B-3D19-3B0D-6E05-1EAE7F84498C}"/>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377227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An editable line chart plots Gas pressure in kPa against Gas volume in cm³; Gas volume remains in cm³; Gas pressure remains in kPa.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Exact inverse data with constant pV; keep the curve smooth and never join to either axis as if p or V reaches zero.</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a:p>
            <a:r>
              <a:t>[Quantitative visual] Values: pV = 2000 kPa cm³: (20, 100), (25, 80), (40, 50), (50, 40). Data: illustrative lesson data. Scale: 40 to 100 kPa.</a:t>
            </a:r>
          </a:p>
          <a:p>
            <a:r>
              <a:t>Units: x uses cm³; y uses pascals.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a:p>
            <a:r>
              <a:t>[Worked problem] Steps: 1) p₁V₁ = p₂V₂. 2) 100×60 = p₂×40. 3) p₂ = 6000/40. Answer: p₂ = 150 kPa.</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a:p>
            <a:r>
              <a:t>[Worked problem] Steps: 1) 27 + 273 = 300. 2) −53 + 273 = 220. 3) Check the direction, significant figures and physical meaning of the result. Answer: 300 K and 220 K.</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a:p>
            <a:r>
              <a:t>[Safety] 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https://giophysics.com/chapter-40/kinetic-theory</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Distinguish solid, liquid and gas properties and state changes using the particle model.; Use particle arrangement/motion/forces to explain density, compressibility, diffusion and Brownian motion.; Explain gas pressure through wall collisions and pressure/temperature changes qualitatively.; Use the absolute temperature scale, T = θ + 273, and identify absolute zero.; Use pV = constant for a fixed gas mass at constant temperature and interpret its graph (Supplement).</a:t>
            </a:r>
          </a:p>
          <a:p>
            <a:r>
              <a:t>[Safety]</a:t>
            </a:r>
          </a:p>
          <a:p>
            <a:r>
              <a:t>No special hazard: keep routes clear and use teacher-controlled classroom equipment.</a:t>
            </a:r>
          </a:p>
          <a:p>
            <a:r>
              <a:t>[Humor] The particles do not inflate. They just ask for more personal space.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784AB332-8D5B-4DF6-A7D4-ED193CA231AC}"/>
              </a:ext>
            </a:extLst>
          </p:cNvPr>
          <p:cNvSpPr>
            <a:spLocks noGrp="1"/>
          </p:cNvSpPr>
          <p:nvPr/>
        </p:nvSpPr>
        <p:spPr>
          <a:xfrm>
            <a:off x="0" y="0"/>
            <a:ext cx="171450" cy="6858000"/>
          </a:xfrm>
          <a:prstGeom prst="rect">
            <a:avLst/>
          </a:prstGeom>
          <a:solidFill>
            <a:srgbClr val="F58A1F"/>
          </a:solidFill>
          <a:ln w="0">
            <a:noFill/>
            <a:prstDash val="solid"/>
          </a:ln>
        </p:spPr>
      </p:sp>
      <p:sp>
        <p:nvSpPr>
          <p:cNvPr id="2" name="title-eyebrow">
            <a:extLst>
              <a:ext uri="{FF2B5EF4-FFF2-40B4-BE49-F238E27FC236}">
                <a16:creationId xmlns:a16="http://schemas.microsoft.com/office/drawing/2014/main" id="{7FB34C8D-C4E4-45A7-B78A-D67B87A911F0}"/>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58A1F"/>
                </a:solidFill>
              </a:defRPr>
            </a:pPr>
            <a:r>
              <a:rPr sz="1800" b="1" i="0">
                <a:solidFill>
                  <a:srgbClr val="F58A1F"/>
                </a:solidFill>
              </a:rPr>
              <a:t>CAMBRIDGE IGCSE PHYSICS 0625 · SYLLABUS 2.1</a:t>
            </a:r>
          </a:p>
        </p:txBody>
      </p:sp>
      <p:sp>
        <p:nvSpPr>
          <p:cNvPr id="3" name="topic-title">
            <a:extLst>
              <a:ext uri="{FF2B5EF4-FFF2-40B4-BE49-F238E27FC236}">
                <a16:creationId xmlns:a16="http://schemas.microsoft.com/office/drawing/2014/main" id="{EC75153A-E4F5-462C-8FF7-4F048D5138AE}"/>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Kinetic particle model of matter</a:t>
            </a:r>
          </a:p>
        </p:txBody>
      </p:sp>
      <p:sp>
        <p:nvSpPr>
          <p:cNvPr id="4" name="lesson-title">
            <a:extLst>
              <a:ext uri="{FF2B5EF4-FFF2-40B4-BE49-F238E27FC236}">
                <a16:creationId xmlns:a16="http://schemas.microsoft.com/office/drawing/2014/main" id="{27FEA9B2-7607-41C6-B73C-B915B39B5C6B}"/>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58A1F"/>
                </a:solidFill>
              </a:defRPr>
            </a:pPr>
            <a:r>
              <a:rPr sz="2850" b="1" i="0">
                <a:solidFill>
                  <a:srgbClr val="F58A1F"/>
                </a:solidFill>
              </a:rPr>
              <a:t>Inside the Particle Pressure Room</a:t>
            </a:r>
          </a:p>
        </p:txBody>
      </p:sp>
      <p:sp>
        <p:nvSpPr>
          <p:cNvPr id="5" name="lesson-hook">
            <a:extLst>
              <a:ext uri="{FF2B5EF4-FFF2-40B4-BE49-F238E27FC236}">
                <a16:creationId xmlns:a16="http://schemas.microsoft.com/office/drawing/2014/main" id="{8A87C114-CC24-45D8-9E19-5471DE4F9061}"/>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sealed syringe is pushed inward. Why does the plunger push back harder even though no new gas was added?</a:t>
            </a:r>
          </a:p>
        </p:txBody>
      </p:sp>
      <p:sp>
        <p:nvSpPr>
          <p:cNvPr id="6" name="topic-ring">
            <a:extLst>
              <a:ext uri="{FF2B5EF4-FFF2-40B4-BE49-F238E27FC236}">
                <a16:creationId xmlns:a16="http://schemas.microsoft.com/office/drawing/2014/main" id="{4E41F788-77E8-4165-A5A5-84561DD73557}"/>
              </a:ext>
            </a:extLst>
          </p:cNvPr>
          <p:cNvSpPr>
            <a:spLocks noGrp="1"/>
          </p:cNvSpPr>
          <p:nvPr/>
        </p:nvSpPr>
        <p:spPr>
          <a:xfrm>
            <a:off x="9477375" y="1190625"/>
            <a:ext cx="1952625" cy="1952625"/>
          </a:xfrm>
          <a:prstGeom prst="ellipse">
            <a:avLst/>
          </a:prstGeom>
          <a:solidFill>
            <a:srgbClr val="F58A1F"/>
          </a:solidFill>
          <a:ln w="0">
            <a:noFill/>
            <a:prstDash val="solid"/>
          </a:ln>
        </p:spPr>
      </p:sp>
      <p:sp>
        <p:nvSpPr>
          <p:cNvPr id="7" name="topic-ring-center">
            <a:extLst>
              <a:ext uri="{FF2B5EF4-FFF2-40B4-BE49-F238E27FC236}">
                <a16:creationId xmlns:a16="http://schemas.microsoft.com/office/drawing/2014/main" id="{3E61B606-270B-4640-B370-99B1B0701F09}"/>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5A66C19C-659D-4380-A3BE-D522C8EA1F29}"/>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EDITABLE · 45-MINUTE CLASSROOM LESSON · CORE + SUPPLEMENT</a:t>
            </a:r>
          </a:p>
        </p:txBody>
      </p:sp>
      <p:sp>
        <p:nvSpPr>
          <p:cNvPr id="9" name="group-label">
            <a:extLst>
              <a:ext uri="{FF2B5EF4-FFF2-40B4-BE49-F238E27FC236}">
                <a16:creationId xmlns:a16="http://schemas.microsoft.com/office/drawing/2014/main" id="{0DA2C5B7-B3C8-4F76-AD7A-BAD13412664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10" name="page-number">
            <a:extLst>
              <a:ext uri="{FF2B5EF4-FFF2-40B4-BE49-F238E27FC236}">
                <a16:creationId xmlns:a16="http://schemas.microsoft.com/office/drawing/2014/main" id="{27E7C506-2B74-4194-88F0-F5CF0BC52CE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6721EB79-8081-4A19-B4C6-FB3D3FE2D078}"/>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33D06D61-5D88-4830-9FCC-B15967CFDD3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2.1</a:t>
            </a:r>
          </a:p>
        </p:txBody>
      </p:sp>
    </p:spTree>
    <p:extLst>
      <p:ext uri="{BB962C8B-B14F-4D97-AF65-F5344CB8AC3E}">
        <p14:creationId xmlns:p14="http://schemas.microsoft.com/office/powerpoint/2010/main" val="8317826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B2746F84-5C95-4C4C-8C1B-233AEBD0155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9A2E5633-A36A-4577-991A-B86122B6E2A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575EF846-6804-407E-B488-74FFA6EA116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CEA65B6-3730-4615-8A32-A55BBF3C1E8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2.1</a:t>
            </a:r>
          </a:p>
        </p:txBody>
      </p:sp>
      <p:sp>
        <p:nvSpPr>
          <p:cNvPr id="5" name="slide-title">
            <a:extLst>
              <a:ext uri="{FF2B5EF4-FFF2-40B4-BE49-F238E27FC236}">
                <a16:creationId xmlns:a16="http://schemas.microsoft.com/office/drawing/2014/main" id="{82FDDC1B-CC14-4679-BDC0-1BFDA7CFD5B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sealed gas</a:t>
            </a:r>
          </a:p>
        </p:txBody>
      </p:sp>
      <p:sp>
        <p:nvSpPr>
          <p:cNvPr id="6" name="exam-meta">
            <a:extLst>
              <a:ext uri="{FF2B5EF4-FFF2-40B4-BE49-F238E27FC236}">
                <a16:creationId xmlns:a16="http://schemas.microsoft.com/office/drawing/2014/main" id="{E1EC6197-59C2-4DCA-BE7C-288ADCCD3ADA}"/>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Core + Supplement · 6 MARKS · EXPLAIN · CALCULATE</a:t>
            </a:r>
          </a:p>
        </p:txBody>
      </p:sp>
      <p:sp>
        <p:nvSpPr>
          <p:cNvPr id="7" name="exam-question-frame">
            <a:extLst>
              <a:ext uri="{FF2B5EF4-FFF2-40B4-BE49-F238E27FC236}">
                <a16:creationId xmlns:a16="http://schemas.microsoft.com/office/drawing/2014/main" id="{324DBEF1-4FD0-4D70-BFB7-9BC0994A1C43}"/>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F8770BEB-9F20-4F62-9AAB-F0F565B9ED11}"/>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Explain gas pressure using particles. A gas at 120 kPa occupies 30 cm³ at constant temperature and expands to 45 cm³. Calculate final pressure.</a:t>
            </a:r>
          </a:p>
        </p:txBody>
      </p:sp>
      <p:sp>
        <p:nvSpPr>
          <p:cNvPr id="9" name="exam-method-frame">
            <a:extLst>
              <a:ext uri="{FF2B5EF4-FFF2-40B4-BE49-F238E27FC236}">
                <a16:creationId xmlns:a16="http://schemas.microsoft.com/office/drawing/2014/main" id="{2DBFDE39-441C-48AA-A45E-54A8EFCB946E}"/>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6FEC1FAA-748F-4078-A861-145BCDCAB60C}"/>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9778852F-8D8E-4F26-84B4-4632CD1A2521}"/>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807565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78AE606E-BAC7-487D-A51B-5FF74DCBFF7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4CC7CE31-7275-4646-BEF1-C707920E631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61EBE82F-3BCA-4180-9160-95D2D72C68F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1F75C81-4F07-400D-A231-9998E0FA5D4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2.1</a:t>
            </a:r>
          </a:p>
        </p:txBody>
      </p:sp>
      <p:sp>
        <p:nvSpPr>
          <p:cNvPr id="5" name="slide-title">
            <a:extLst>
              <a:ext uri="{FF2B5EF4-FFF2-40B4-BE49-F238E27FC236}">
                <a16:creationId xmlns:a16="http://schemas.microsoft.com/office/drawing/2014/main" id="{9D15717E-F4E0-4D0A-A1AF-BDF11C17E27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AE95FC92-F865-427B-B339-B150F7B51923}"/>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1FDA4B27-1AE2-4FBE-8E54-9ED96F1928A4}"/>
              </a:ext>
            </a:extLst>
          </p:cNvPr>
          <p:cNvSpPr>
            <a:spLocks noGrp="1"/>
          </p:cNvSpPr>
          <p:nvPr/>
        </p:nvSpPr>
        <p:spPr>
          <a:xfrm>
            <a:off x="666750" y="2266950"/>
            <a:ext cx="457200" cy="457200"/>
          </a:xfrm>
          <a:prstGeom prst="ellipse">
            <a:avLst/>
          </a:prstGeom>
          <a:solidFill>
            <a:srgbClr val="F58A1F"/>
          </a:solidFill>
          <a:ln w="0">
            <a:noFill/>
            <a:prstDash val="solid"/>
          </a:ln>
        </p:spPr>
      </p:sp>
      <p:sp>
        <p:nvSpPr>
          <p:cNvPr id="8" name="mark-number-text-1">
            <a:extLst>
              <a:ext uri="{FF2B5EF4-FFF2-40B4-BE49-F238E27FC236}">
                <a16:creationId xmlns:a16="http://schemas.microsoft.com/office/drawing/2014/main" id="{91674A2B-FF3F-48CA-9FF6-F5B86465A981}"/>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FB1C22FC-D7E4-41A8-8A2F-B1269D597C66}"/>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Particles move randomly.</a:t>
            </a:r>
          </a:p>
        </p:txBody>
      </p:sp>
      <p:sp>
        <p:nvSpPr>
          <p:cNvPr id="10" name="mark-number-2">
            <a:extLst>
              <a:ext uri="{FF2B5EF4-FFF2-40B4-BE49-F238E27FC236}">
                <a16:creationId xmlns:a16="http://schemas.microsoft.com/office/drawing/2014/main" id="{05F8B5B0-2EED-4CC0-813A-21452A1673EA}"/>
              </a:ext>
            </a:extLst>
          </p:cNvPr>
          <p:cNvSpPr>
            <a:spLocks noGrp="1"/>
          </p:cNvSpPr>
          <p:nvPr/>
        </p:nvSpPr>
        <p:spPr>
          <a:xfrm>
            <a:off x="666750" y="3333750"/>
            <a:ext cx="457200" cy="457200"/>
          </a:xfrm>
          <a:prstGeom prst="ellipse">
            <a:avLst/>
          </a:prstGeom>
          <a:solidFill>
            <a:srgbClr val="F58A1F"/>
          </a:solidFill>
          <a:ln w="0">
            <a:noFill/>
            <a:prstDash val="solid"/>
          </a:ln>
        </p:spPr>
      </p:sp>
      <p:sp>
        <p:nvSpPr>
          <p:cNvPr id="11" name="mark-number-text-2">
            <a:extLst>
              <a:ext uri="{FF2B5EF4-FFF2-40B4-BE49-F238E27FC236}">
                <a16:creationId xmlns:a16="http://schemas.microsoft.com/office/drawing/2014/main" id="{F0BB277F-DED9-41A9-A14F-D1C5A8B0C955}"/>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9DCC585F-CD2D-4934-AB29-CCC6EADC6347}"/>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They collide with walls and change momentum/exert force.</a:t>
            </a:r>
          </a:p>
        </p:txBody>
      </p:sp>
      <p:sp>
        <p:nvSpPr>
          <p:cNvPr id="13" name="mark-number-3">
            <a:extLst>
              <a:ext uri="{FF2B5EF4-FFF2-40B4-BE49-F238E27FC236}">
                <a16:creationId xmlns:a16="http://schemas.microsoft.com/office/drawing/2014/main" id="{F4C65FEB-E8D5-4487-88E3-238A21F97618}"/>
              </a:ext>
            </a:extLst>
          </p:cNvPr>
          <p:cNvSpPr>
            <a:spLocks noGrp="1"/>
          </p:cNvSpPr>
          <p:nvPr/>
        </p:nvSpPr>
        <p:spPr>
          <a:xfrm>
            <a:off x="666750" y="4400550"/>
            <a:ext cx="457200" cy="457200"/>
          </a:xfrm>
          <a:prstGeom prst="ellipse">
            <a:avLst/>
          </a:prstGeom>
          <a:solidFill>
            <a:srgbClr val="F58A1F"/>
          </a:solidFill>
          <a:ln w="0">
            <a:noFill/>
            <a:prstDash val="solid"/>
          </a:ln>
        </p:spPr>
      </p:sp>
      <p:sp>
        <p:nvSpPr>
          <p:cNvPr id="14" name="mark-number-text-3">
            <a:extLst>
              <a:ext uri="{FF2B5EF4-FFF2-40B4-BE49-F238E27FC236}">
                <a16:creationId xmlns:a16="http://schemas.microsoft.com/office/drawing/2014/main" id="{E352D5D3-22D9-4BE3-9B38-849FF445CADD}"/>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581C7604-66E1-4D0E-B6A6-D78D728858B9}"/>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Force per area gives pressure.</a:t>
            </a:r>
          </a:p>
        </p:txBody>
      </p:sp>
      <p:sp>
        <p:nvSpPr>
          <p:cNvPr id="16" name="mark-number-4">
            <a:extLst>
              <a:ext uri="{FF2B5EF4-FFF2-40B4-BE49-F238E27FC236}">
                <a16:creationId xmlns:a16="http://schemas.microsoft.com/office/drawing/2014/main" id="{8092EA87-6C25-457C-9850-167740C4ED63}"/>
              </a:ext>
            </a:extLst>
          </p:cNvPr>
          <p:cNvSpPr>
            <a:spLocks noGrp="1"/>
          </p:cNvSpPr>
          <p:nvPr/>
        </p:nvSpPr>
        <p:spPr>
          <a:xfrm>
            <a:off x="6191250" y="2266950"/>
            <a:ext cx="457200" cy="457200"/>
          </a:xfrm>
          <a:prstGeom prst="ellipse">
            <a:avLst/>
          </a:prstGeom>
          <a:solidFill>
            <a:srgbClr val="F58A1F"/>
          </a:solidFill>
          <a:ln w="0">
            <a:noFill/>
            <a:prstDash val="solid"/>
          </a:ln>
        </p:spPr>
      </p:sp>
      <p:sp>
        <p:nvSpPr>
          <p:cNvPr id="17" name="mark-number-text-4">
            <a:extLst>
              <a:ext uri="{FF2B5EF4-FFF2-40B4-BE49-F238E27FC236}">
                <a16:creationId xmlns:a16="http://schemas.microsoft.com/office/drawing/2014/main" id="{76383EDC-EA58-4792-A42D-98E448A0208E}"/>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4F43F377-A938-4270-9323-472D0B689AC3}"/>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p₁V₁ = p₂V₂.</a:t>
            </a:r>
          </a:p>
        </p:txBody>
      </p:sp>
      <p:sp>
        <p:nvSpPr>
          <p:cNvPr id="19" name="mark-number-5">
            <a:extLst>
              <a:ext uri="{FF2B5EF4-FFF2-40B4-BE49-F238E27FC236}">
                <a16:creationId xmlns:a16="http://schemas.microsoft.com/office/drawing/2014/main" id="{74A71D8A-5275-4196-BC00-179FCA008B27}"/>
              </a:ext>
            </a:extLst>
          </p:cNvPr>
          <p:cNvSpPr>
            <a:spLocks noGrp="1"/>
          </p:cNvSpPr>
          <p:nvPr/>
        </p:nvSpPr>
        <p:spPr>
          <a:xfrm>
            <a:off x="6191250" y="3333750"/>
            <a:ext cx="457200" cy="457200"/>
          </a:xfrm>
          <a:prstGeom prst="ellipse">
            <a:avLst/>
          </a:prstGeom>
          <a:solidFill>
            <a:srgbClr val="F58A1F"/>
          </a:solidFill>
          <a:ln w="0">
            <a:noFill/>
            <a:prstDash val="solid"/>
          </a:ln>
        </p:spPr>
      </p:sp>
      <p:sp>
        <p:nvSpPr>
          <p:cNvPr id="20" name="mark-number-text-5">
            <a:extLst>
              <a:ext uri="{FF2B5EF4-FFF2-40B4-BE49-F238E27FC236}">
                <a16:creationId xmlns:a16="http://schemas.microsoft.com/office/drawing/2014/main" id="{DD73EB1B-CF90-4841-91FD-55866678010F}"/>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353ECD39-8D73-4B03-A057-9EEE4A6B2A2E}"/>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p₂ = 120×30/45.</a:t>
            </a:r>
          </a:p>
        </p:txBody>
      </p:sp>
      <p:sp>
        <p:nvSpPr>
          <p:cNvPr id="22" name="mark-number-6">
            <a:extLst>
              <a:ext uri="{FF2B5EF4-FFF2-40B4-BE49-F238E27FC236}">
                <a16:creationId xmlns:a16="http://schemas.microsoft.com/office/drawing/2014/main" id="{8EA6ACE3-8944-4161-900C-314FD62F0A0F}"/>
              </a:ext>
            </a:extLst>
          </p:cNvPr>
          <p:cNvSpPr>
            <a:spLocks noGrp="1"/>
          </p:cNvSpPr>
          <p:nvPr/>
        </p:nvSpPr>
        <p:spPr>
          <a:xfrm>
            <a:off x="6191250" y="4400550"/>
            <a:ext cx="457200" cy="457200"/>
          </a:xfrm>
          <a:prstGeom prst="ellipse">
            <a:avLst/>
          </a:prstGeom>
          <a:solidFill>
            <a:srgbClr val="F58A1F"/>
          </a:solidFill>
          <a:ln w="0">
            <a:noFill/>
            <a:prstDash val="solid"/>
          </a:ln>
        </p:spPr>
      </p:sp>
      <p:sp>
        <p:nvSpPr>
          <p:cNvPr id="23" name="mark-number-text-6">
            <a:extLst>
              <a:ext uri="{FF2B5EF4-FFF2-40B4-BE49-F238E27FC236}">
                <a16:creationId xmlns:a16="http://schemas.microsoft.com/office/drawing/2014/main" id="{D02683B1-D861-4729-A2D9-47B07C442277}"/>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C9767E0E-9F02-4DFC-A8D0-BED202617685}"/>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p₂ = 80 kPa.</a:t>
            </a:r>
          </a:p>
        </p:txBody>
      </p:sp>
      <p:sp>
        <p:nvSpPr>
          <p:cNvPr id="25" name="improvement-band">
            <a:extLst>
              <a:ext uri="{FF2B5EF4-FFF2-40B4-BE49-F238E27FC236}">
                <a16:creationId xmlns:a16="http://schemas.microsoft.com/office/drawing/2014/main" id="{3CD87E72-0154-491F-9F9C-DF6E914830CF}"/>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AAB0F96F-AD0F-4B81-920C-2C7C11F9AC1E}"/>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49949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D622D3F5-2F66-45B9-9FC0-CD35CE75BED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EEA6A209-392C-46CD-9980-450977E6704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DE55FC0D-09BC-404C-A29C-BAB1F353AA9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13ED0AE-4A06-4D42-86D2-B8E7041A536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2.1</a:t>
            </a:r>
          </a:p>
        </p:txBody>
      </p:sp>
      <p:sp>
        <p:nvSpPr>
          <p:cNvPr id="5" name="slide-title">
            <a:extLst>
              <a:ext uri="{FF2B5EF4-FFF2-40B4-BE49-F238E27FC236}">
                <a16:creationId xmlns:a16="http://schemas.microsoft.com/office/drawing/2014/main" id="{AE59D928-446D-49CE-B49B-FB7313DF26D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581ACE82-8D9A-4B31-9BE4-3FD79A3070AD}"/>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2AB16BE2-26C1-4F5A-9E37-7701D3A5C48D}"/>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Q1</a:t>
            </a:r>
          </a:p>
        </p:txBody>
      </p:sp>
      <p:sp>
        <p:nvSpPr>
          <p:cNvPr id="8" name="quiz-question-1">
            <a:extLst>
              <a:ext uri="{FF2B5EF4-FFF2-40B4-BE49-F238E27FC236}">
                <a16:creationId xmlns:a16="http://schemas.microsoft.com/office/drawing/2014/main" id="{CF09FCD9-EC63-4BB2-A813-4F5FFB2B09EF}"/>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Gas pressure comes from?</a:t>
            </a:r>
          </a:p>
        </p:txBody>
      </p:sp>
      <p:sp>
        <p:nvSpPr>
          <p:cNvPr id="9" name="quiz-choices-1">
            <a:extLst>
              <a:ext uri="{FF2B5EF4-FFF2-40B4-BE49-F238E27FC236}">
                <a16:creationId xmlns:a16="http://schemas.microsoft.com/office/drawing/2014/main" id="{23B1760D-7EA9-4210-A025-F226A38E6AFA}"/>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particle weight only · B wall collisions · C particle expansion · D container colour</a:t>
            </a:r>
          </a:p>
        </p:txBody>
      </p:sp>
      <p:sp>
        <p:nvSpPr>
          <p:cNvPr id="10" name="rule-70-401">
            <a:extLst>
              <a:ext uri="{FF2B5EF4-FFF2-40B4-BE49-F238E27FC236}">
                <a16:creationId xmlns:a16="http://schemas.microsoft.com/office/drawing/2014/main" id="{B15F29BA-F3B9-4465-952A-4839F87F7678}"/>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49C3CEB8-4D43-4A7B-A3F1-EEC06A360660}"/>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Q2</a:t>
            </a:r>
          </a:p>
        </p:txBody>
      </p:sp>
      <p:sp>
        <p:nvSpPr>
          <p:cNvPr id="12" name="quiz-question-2">
            <a:extLst>
              <a:ext uri="{FF2B5EF4-FFF2-40B4-BE49-F238E27FC236}">
                <a16:creationId xmlns:a16="http://schemas.microsoft.com/office/drawing/2014/main" id="{3FFD9785-ACAE-4E43-AB82-2B19D5A4694E}"/>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20 °C equals?</a:t>
            </a:r>
          </a:p>
        </p:txBody>
      </p:sp>
      <p:sp>
        <p:nvSpPr>
          <p:cNvPr id="13" name="quiz-choices-2">
            <a:extLst>
              <a:ext uri="{FF2B5EF4-FFF2-40B4-BE49-F238E27FC236}">
                <a16:creationId xmlns:a16="http://schemas.microsoft.com/office/drawing/2014/main" id="{29B64484-BCB2-4A0F-AE9D-FF44BB33B596}"/>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20 K · B 253 K · C 273 K · D 293 K</a:t>
            </a:r>
          </a:p>
        </p:txBody>
      </p:sp>
      <p:sp>
        <p:nvSpPr>
          <p:cNvPr id="14" name="rule-650-401">
            <a:extLst>
              <a:ext uri="{FF2B5EF4-FFF2-40B4-BE49-F238E27FC236}">
                <a16:creationId xmlns:a16="http://schemas.microsoft.com/office/drawing/2014/main" id="{81AFB3BD-ED70-45D2-95F7-17D081C7A111}"/>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29E30444-3CE9-43C9-A7CD-D042D3228A04}"/>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Q3 · SUPPLEMENT</a:t>
            </a:r>
          </a:p>
        </p:txBody>
      </p:sp>
      <p:sp>
        <p:nvSpPr>
          <p:cNvPr id="16" name="quiz-question-3">
            <a:extLst>
              <a:ext uri="{FF2B5EF4-FFF2-40B4-BE49-F238E27FC236}">
                <a16:creationId xmlns:a16="http://schemas.microsoft.com/office/drawing/2014/main" id="{D3318205-86C1-4147-8694-0467A08941C5}"/>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At fixed T, halve V: p becomes?</a:t>
            </a:r>
          </a:p>
        </p:txBody>
      </p:sp>
      <p:sp>
        <p:nvSpPr>
          <p:cNvPr id="17" name="quiz-choices-3">
            <a:extLst>
              <a:ext uri="{FF2B5EF4-FFF2-40B4-BE49-F238E27FC236}">
                <a16:creationId xmlns:a16="http://schemas.microsoft.com/office/drawing/2014/main" id="{82A24073-A627-4C24-8EAA-3A8F958D8541}"/>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half · B same · C double · D zero</a:t>
            </a:r>
          </a:p>
        </p:txBody>
      </p:sp>
      <p:sp>
        <p:nvSpPr>
          <p:cNvPr id="18" name="rule-70-601">
            <a:extLst>
              <a:ext uri="{FF2B5EF4-FFF2-40B4-BE49-F238E27FC236}">
                <a16:creationId xmlns:a16="http://schemas.microsoft.com/office/drawing/2014/main" id="{21514B39-5DD6-4889-B938-258663C8555A}"/>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A20DFA53-79C3-4234-861F-A2AABB4A0379}"/>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Q4</a:t>
            </a:r>
          </a:p>
        </p:txBody>
      </p:sp>
      <p:sp>
        <p:nvSpPr>
          <p:cNvPr id="20" name="quiz-question-4">
            <a:extLst>
              <a:ext uri="{FF2B5EF4-FFF2-40B4-BE49-F238E27FC236}">
                <a16:creationId xmlns:a16="http://schemas.microsoft.com/office/drawing/2014/main" id="{35C285E3-72F7-4378-84B4-5B300ED05F98}"/>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Heating a solid mainly increases?</a:t>
            </a:r>
          </a:p>
        </p:txBody>
      </p:sp>
      <p:sp>
        <p:nvSpPr>
          <p:cNvPr id="21" name="quiz-choices-4">
            <a:extLst>
              <a:ext uri="{FF2B5EF4-FFF2-40B4-BE49-F238E27FC236}">
                <a16:creationId xmlns:a16="http://schemas.microsoft.com/office/drawing/2014/main" id="{D73BFFAC-A017-4797-B404-669A79D659F8}"/>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particle size · B vibration · C particle number · D mass</a:t>
            </a:r>
          </a:p>
        </p:txBody>
      </p:sp>
      <p:sp>
        <p:nvSpPr>
          <p:cNvPr id="22" name="rule-650-601">
            <a:extLst>
              <a:ext uri="{FF2B5EF4-FFF2-40B4-BE49-F238E27FC236}">
                <a16:creationId xmlns:a16="http://schemas.microsoft.com/office/drawing/2014/main" id="{2992EDC4-B7D7-4534-8202-FDADF41C7361}"/>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887043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6C5C39DD-5AB9-44CB-813B-AA0F5F797C4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7D9EDAAF-9B54-4C52-BFAD-2765AE9EDB5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F23667CD-91DC-45BA-8FF6-2389D5360DF3}"/>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C6E60F95-08AE-402E-B0E8-81BEE016E45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2.1</a:t>
            </a:r>
          </a:p>
        </p:txBody>
      </p:sp>
      <p:sp>
        <p:nvSpPr>
          <p:cNvPr id="5" name="slide-title">
            <a:extLst>
              <a:ext uri="{FF2B5EF4-FFF2-40B4-BE49-F238E27FC236}">
                <a16:creationId xmlns:a16="http://schemas.microsoft.com/office/drawing/2014/main" id="{F0712F37-F94C-4A63-B050-7E1D08E90D1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28BCE3D0-8D5A-4489-8BA2-A8FD147BC86D}"/>
              </a:ext>
            </a:extLst>
          </p:cNvPr>
          <p:cNvSpPr>
            <a:spLocks noGrp="1"/>
          </p:cNvSpPr>
          <p:nvPr/>
        </p:nvSpPr>
        <p:spPr>
          <a:xfrm>
            <a:off x="714375" y="1714500"/>
            <a:ext cx="476250" cy="476250"/>
          </a:xfrm>
          <a:prstGeom prst="ellipse">
            <a:avLst/>
          </a:prstGeom>
          <a:solidFill>
            <a:srgbClr val="F58A1F"/>
          </a:solidFill>
          <a:ln w="0">
            <a:noFill/>
            <a:prstDash val="solid"/>
          </a:ln>
        </p:spPr>
      </p:sp>
      <p:sp>
        <p:nvSpPr>
          <p:cNvPr id="7" name="answer-number-text-1">
            <a:extLst>
              <a:ext uri="{FF2B5EF4-FFF2-40B4-BE49-F238E27FC236}">
                <a16:creationId xmlns:a16="http://schemas.microsoft.com/office/drawing/2014/main" id="{121985B4-41A9-48B3-8887-B6BC6BD67984}"/>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D079938F-593D-4E8E-ADE6-E494F65BC175}"/>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F58A1F"/>
                </a:solidFill>
              </a:defRPr>
            </a:pPr>
            <a:r>
              <a:rPr sz="1950" b="1" i="0">
                <a:solidFill>
                  <a:srgbClr val="F58A1F"/>
                </a:solidFill>
              </a:rPr>
              <a:t>Answer: wall collisions</a:t>
            </a:r>
          </a:p>
        </p:txBody>
      </p:sp>
      <p:sp>
        <p:nvSpPr>
          <p:cNvPr id="9" name="answer-reason-1">
            <a:extLst>
              <a:ext uri="{FF2B5EF4-FFF2-40B4-BE49-F238E27FC236}">
                <a16:creationId xmlns:a16="http://schemas.microsoft.com/office/drawing/2014/main" id="{2B947362-554B-4AB1-8E5A-7F1B53002171}"/>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Collisions exert force on the walls.</a:t>
            </a:r>
          </a:p>
        </p:txBody>
      </p:sp>
      <p:sp>
        <p:nvSpPr>
          <p:cNvPr id="10" name="rule-155-262">
            <a:extLst>
              <a:ext uri="{FF2B5EF4-FFF2-40B4-BE49-F238E27FC236}">
                <a16:creationId xmlns:a16="http://schemas.microsoft.com/office/drawing/2014/main" id="{27DA1214-52A7-4FB1-961D-160BED1FBCEA}"/>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AF680F98-7811-4ED5-9EBF-3E2EEA6EF8A1}"/>
              </a:ext>
            </a:extLst>
          </p:cNvPr>
          <p:cNvSpPr>
            <a:spLocks noGrp="1"/>
          </p:cNvSpPr>
          <p:nvPr/>
        </p:nvSpPr>
        <p:spPr>
          <a:xfrm>
            <a:off x="714375" y="2695575"/>
            <a:ext cx="476250" cy="476250"/>
          </a:xfrm>
          <a:prstGeom prst="ellipse">
            <a:avLst/>
          </a:prstGeom>
          <a:solidFill>
            <a:srgbClr val="F58A1F"/>
          </a:solidFill>
          <a:ln w="0">
            <a:noFill/>
            <a:prstDash val="solid"/>
          </a:ln>
        </p:spPr>
      </p:sp>
      <p:sp>
        <p:nvSpPr>
          <p:cNvPr id="12" name="answer-number-text-2">
            <a:extLst>
              <a:ext uri="{FF2B5EF4-FFF2-40B4-BE49-F238E27FC236}">
                <a16:creationId xmlns:a16="http://schemas.microsoft.com/office/drawing/2014/main" id="{28B0102A-DD82-4C3F-B32A-E760F51725E4}"/>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0FF23858-69B3-4532-B759-ACACF72E8E3D}"/>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F58A1F"/>
                </a:solidFill>
              </a:defRPr>
            </a:pPr>
            <a:r>
              <a:rPr sz="1950" b="1" i="0">
                <a:solidFill>
                  <a:srgbClr val="F58A1F"/>
                </a:solidFill>
              </a:rPr>
              <a:t>Answer: 293 K</a:t>
            </a:r>
          </a:p>
        </p:txBody>
      </p:sp>
      <p:sp>
        <p:nvSpPr>
          <p:cNvPr id="14" name="answer-reason-2">
            <a:extLst>
              <a:ext uri="{FF2B5EF4-FFF2-40B4-BE49-F238E27FC236}">
                <a16:creationId xmlns:a16="http://schemas.microsoft.com/office/drawing/2014/main" id="{A825BCCD-B46F-43CD-B292-2277DBA7CB19}"/>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20 + 273.</a:t>
            </a:r>
          </a:p>
        </p:txBody>
      </p:sp>
      <p:sp>
        <p:nvSpPr>
          <p:cNvPr id="15" name="rule-155-365">
            <a:extLst>
              <a:ext uri="{FF2B5EF4-FFF2-40B4-BE49-F238E27FC236}">
                <a16:creationId xmlns:a16="http://schemas.microsoft.com/office/drawing/2014/main" id="{2614EEBE-EA36-461D-BA3E-2EAC73592F96}"/>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056C7CB9-C06E-4E81-B8AA-5F9B139757B2}"/>
              </a:ext>
            </a:extLst>
          </p:cNvPr>
          <p:cNvSpPr>
            <a:spLocks noGrp="1"/>
          </p:cNvSpPr>
          <p:nvPr/>
        </p:nvSpPr>
        <p:spPr>
          <a:xfrm>
            <a:off x="714375" y="3676650"/>
            <a:ext cx="476250" cy="476250"/>
          </a:xfrm>
          <a:prstGeom prst="ellipse">
            <a:avLst/>
          </a:prstGeom>
          <a:solidFill>
            <a:srgbClr val="F58A1F"/>
          </a:solidFill>
          <a:ln w="0">
            <a:noFill/>
            <a:prstDash val="solid"/>
          </a:ln>
        </p:spPr>
      </p:sp>
      <p:sp>
        <p:nvSpPr>
          <p:cNvPr id="17" name="answer-number-text-3">
            <a:extLst>
              <a:ext uri="{FF2B5EF4-FFF2-40B4-BE49-F238E27FC236}">
                <a16:creationId xmlns:a16="http://schemas.microsoft.com/office/drawing/2014/main" id="{2B79D05C-B1DD-483C-BE4A-2FA3A65C0932}"/>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A9CE16AB-8973-4608-B93E-4CC30EB450FE}"/>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F58A1F"/>
                </a:solidFill>
              </a:defRPr>
            </a:pPr>
            <a:r>
              <a:rPr sz="1950" b="1" i="0">
                <a:solidFill>
                  <a:srgbClr val="F58A1F"/>
                </a:solidFill>
              </a:rPr>
              <a:t>SUPPLEMENT · Answer: double</a:t>
            </a:r>
          </a:p>
        </p:txBody>
      </p:sp>
      <p:sp>
        <p:nvSpPr>
          <p:cNvPr id="19" name="answer-reason-3">
            <a:extLst>
              <a:ext uri="{FF2B5EF4-FFF2-40B4-BE49-F238E27FC236}">
                <a16:creationId xmlns:a16="http://schemas.microsoft.com/office/drawing/2014/main" id="{3CB35725-D141-4E44-B33A-8C736BFB14D4}"/>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pV stays constant.</a:t>
            </a:r>
          </a:p>
        </p:txBody>
      </p:sp>
      <p:sp>
        <p:nvSpPr>
          <p:cNvPr id="20" name="rule-155-468">
            <a:extLst>
              <a:ext uri="{FF2B5EF4-FFF2-40B4-BE49-F238E27FC236}">
                <a16:creationId xmlns:a16="http://schemas.microsoft.com/office/drawing/2014/main" id="{29974618-EC9A-42AD-8B85-77D54CE3500E}"/>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54293214-4DD3-4AEE-B31A-242E908D089F}"/>
              </a:ext>
            </a:extLst>
          </p:cNvPr>
          <p:cNvSpPr>
            <a:spLocks noGrp="1"/>
          </p:cNvSpPr>
          <p:nvPr/>
        </p:nvSpPr>
        <p:spPr>
          <a:xfrm>
            <a:off x="714375" y="4657725"/>
            <a:ext cx="476250" cy="476250"/>
          </a:xfrm>
          <a:prstGeom prst="ellipse">
            <a:avLst/>
          </a:prstGeom>
          <a:solidFill>
            <a:srgbClr val="F58A1F"/>
          </a:solidFill>
          <a:ln w="0">
            <a:noFill/>
            <a:prstDash val="solid"/>
          </a:ln>
        </p:spPr>
      </p:sp>
      <p:sp>
        <p:nvSpPr>
          <p:cNvPr id="22" name="answer-number-text-4">
            <a:extLst>
              <a:ext uri="{FF2B5EF4-FFF2-40B4-BE49-F238E27FC236}">
                <a16:creationId xmlns:a16="http://schemas.microsoft.com/office/drawing/2014/main" id="{9F7F7BC7-6F27-4DCA-AA3C-B3CFEE18C7E0}"/>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0751B726-66F1-46C4-AD79-2740015B3AD5}"/>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F58A1F"/>
                </a:solidFill>
              </a:defRPr>
            </a:pPr>
            <a:r>
              <a:rPr sz="1950" b="1" i="0">
                <a:solidFill>
                  <a:srgbClr val="F58A1F"/>
                </a:solidFill>
              </a:rPr>
              <a:t>Answer: vibration</a:t>
            </a:r>
          </a:p>
        </p:txBody>
      </p:sp>
      <p:sp>
        <p:nvSpPr>
          <p:cNvPr id="24" name="answer-reason-4">
            <a:extLst>
              <a:ext uri="{FF2B5EF4-FFF2-40B4-BE49-F238E27FC236}">
                <a16:creationId xmlns:a16="http://schemas.microsoft.com/office/drawing/2014/main" id="{0091F0FF-1FA3-4941-BD18-423AB2D04B95}"/>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Particles gain kinetic energy.</a:t>
            </a:r>
          </a:p>
        </p:txBody>
      </p:sp>
      <p:sp>
        <p:nvSpPr>
          <p:cNvPr id="25" name="exit-ticket">
            <a:extLst>
              <a:ext uri="{FF2B5EF4-FFF2-40B4-BE49-F238E27FC236}">
                <a16:creationId xmlns:a16="http://schemas.microsoft.com/office/drawing/2014/main" id="{8E61491C-2E9D-4C40-A6D5-12CF0C61C2D7}"/>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58A1F"/>
                </a:solidFill>
              </a:defRPr>
            </a:pPr>
            <a:r>
              <a:rPr sz="1875" b="1" i="0">
                <a:solidFill>
                  <a:srgbClr val="F58A1F"/>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1853554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9CE7EE66-6AD2-438C-A4E7-E4568985D51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B2582B92-F47B-4AD9-BE6B-5EE2F4A27DB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A80273E9-7A95-48C6-9CED-A015633033F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F499E7F-7E43-4501-81FB-6D2AEA59FFB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2.1</a:t>
            </a:r>
          </a:p>
        </p:txBody>
      </p:sp>
      <p:sp>
        <p:nvSpPr>
          <p:cNvPr id="5" name="slide-title">
            <a:extLst>
              <a:ext uri="{FF2B5EF4-FFF2-40B4-BE49-F238E27FC236}">
                <a16:creationId xmlns:a16="http://schemas.microsoft.com/office/drawing/2014/main" id="{F2D3130B-8634-476C-9DEE-911DAC85F4E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746455F8-B2AD-4C6F-B097-696B548ACA5E}"/>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091429BF-A1FE-4B91-B9D4-2D612E436ACB}"/>
              </a:ext>
            </a:extLst>
          </p:cNvPr>
          <p:cNvSpPr>
            <a:spLocks noGrp="1"/>
          </p:cNvSpPr>
          <p:nvPr/>
        </p:nvSpPr>
        <p:spPr>
          <a:xfrm>
            <a:off x="723900" y="2209800"/>
            <a:ext cx="495300" cy="495300"/>
          </a:xfrm>
          <a:prstGeom prst="ellipse">
            <a:avLst/>
          </a:prstGeom>
          <a:solidFill>
            <a:srgbClr val="F58A1F"/>
          </a:solidFill>
          <a:ln w="0">
            <a:noFill/>
            <a:prstDash val="solid"/>
          </a:ln>
        </p:spPr>
      </p:sp>
      <p:sp>
        <p:nvSpPr>
          <p:cNvPr id="8" name="retrieval-number-text-1">
            <a:extLst>
              <a:ext uri="{FF2B5EF4-FFF2-40B4-BE49-F238E27FC236}">
                <a16:creationId xmlns:a16="http://schemas.microsoft.com/office/drawing/2014/main" id="{94A83E65-E51B-4AA0-A90A-A4EB510F4CD7}"/>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88A538EA-D0C9-4137-90D4-321810440139}"/>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How are solid particles arranged and moving?</a:t>
            </a:r>
          </a:p>
        </p:txBody>
      </p:sp>
      <p:sp>
        <p:nvSpPr>
          <p:cNvPr id="10" name="retrieval-number-2">
            <a:extLst>
              <a:ext uri="{FF2B5EF4-FFF2-40B4-BE49-F238E27FC236}">
                <a16:creationId xmlns:a16="http://schemas.microsoft.com/office/drawing/2014/main" id="{83950384-38CF-4EE2-9F76-A75E3D3B0DBD}"/>
              </a:ext>
            </a:extLst>
          </p:cNvPr>
          <p:cNvSpPr>
            <a:spLocks noGrp="1"/>
          </p:cNvSpPr>
          <p:nvPr/>
        </p:nvSpPr>
        <p:spPr>
          <a:xfrm>
            <a:off x="723900" y="3276600"/>
            <a:ext cx="495300" cy="495300"/>
          </a:xfrm>
          <a:prstGeom prst="ellipse">
            <a:avLst/>
          </a:prstGeom>
          <a:solidFill>
            <a:srgbClr val="F58A1F"/>
          </a:solidFill>
          <a:ln w="0">
            <a:noFill/>
            <a:prstDash val="solid"/>
          </a:ln>
        </p:spPr>
      </p:sp>
      <p:sp>
        <p:nvSpPr>
          <p:cNvPr id="11" name="retrieval-number-text-2">
            <a:extLst>
              <a:ext uri="{FF2B5EF4-FFF2-40B4-BE49-F238E27FC236}">
                <a16:creationId xmlns:a16="http://schemas.microsoft.com/office/drawing/2014/main" id="{1800D171-F06D-4DF2-A733-8C8E8A68DE2D}"/>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875F8B55-8E02-4154-AFC3-C49284C25888}"/>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causes gas pressure?</a:t>
            </a:r>
          </a:p>
        </p:txBody>
      </p:sp>
      <p:sp>
        <p:nvSpPr>
          <p:cNvPr id="13" name="retrieval-number-3">
            <a:extLst>
              <a:ext uri="{FF2B5EF4-FFF2-40B4-BE49-F238E27FC236}">
                <a16:creationId xmlns:a16="http://schemas.microsoft.com/office/drawing/2014/main" id="{0DB8FBCC-67F7-440A-81E4-43C95559A760}"/>
              </a:ext>
            </a:extLst>
          </p:cNvPr>
          <p:cNvSpPr>
            <a:spLocks noGrp="1"/>
          </p:cNvSpPr>
          <p:nvPr/>
        </p:nvSpPr>
        <p:spPr>
          <a:xfrm>
            <a:off x="723900" y="4343400"/>
            <a:ext cx="495300" cy="495300"/>
          </a:xfrm>
          <a:prstGeom prst="ellipse">
            <a:avLst/>
          </a:prstGeom>
          <a:solidFill>
            <a:srgbClr val="F58A1F"/>
          </a:solidFill>
          <a:ln w="0">
            <a:noFill/>
            <a:prstDash val="solid"/>
          </a:ln>
        </p:spPr>
      </p:sp>
      <p:sp>
        <p:nvSpPr>
          <p:cNvPr id="14" name="retrieval-number-text-3">
            <a:extLst>
              <a:ext uri="{FF2B5EF4-FFF2-40B4-BE49-F238E27FC236}">
                <a16:creationId xmlns:a16="http://schemas.microsoft.com/office/drawing/2014/main" id="{1F7057FC-F3B5-4D28-B160-718CFB087364}"/>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32EA3FE2-79B7-4342-AD51-FB26AD080512}"/>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is absolute zero in °C?</a:t>
            </a:r>
          </a:p>
        </p:txBody>
      </p:sp>
      <p:sp>
        <p:nvSpPr>
          <p:cNvPr id="16" name="retrieval-close">
            <a:extLst>
              <a:ext uri="{FF2B5EF4-FFF2-40B4-BE49-F238E27FC236}">
                <a16:creationId xmlns:a16="http://schemas.microsoft.com/office/drawing/2014/main" id="{1D026E2F-40C9-46F8-B7A9-445277F4E7D5}"/>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F58A1F"/>
                </a:solidFill>
              </a:defRPr>
            </a:pPr>
            <a:r>
              <a:rPr sz="1800" b="1" i="0">
                <a:solidFill>
                  <a:srgbClr val="F58A1F"/>
                </a:solidFill>
              </a:rPr>
              <a:t>Mini-whiteboard challenge: sketch or calculate one idea you expect to use today.</a:t>
            </a:r>
          </a:p>
        </p:txBody>
      </p:sp>
    </p:spTree>
    <p:extLst>
      <p:ext uri="{BB962C8B-B14F-4D97-AF65-F5344CB8AC3E}">
        <p14:creationId xmlns:p14="http://schemas.microsoft.com/office/powerpoint/2010/main" val="904420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28DD2293-6EC0-4FEE-8F71-58236CBD067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4B4FD698-B317-41B4-BB27-71143917779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0CECF650-B3F8-401B-B99F-1747FF30108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E861F5B-448E-44D8-BBB8-76C70F8376D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2.1</a:t>
            </a:r>
          </a:p>
        </p:txBody>
      </p:sp>
      <p:sp>
        <p:nvSpPr>
          <p:cNvPr id="5" name="slide-title">
            <a:extLst>
              <a:ext uri="{FF2B5EF4-FFF2-40B4-BE49-F238E27FC236}">
                <a16:creationId xmlns:a16="http://schemas.microsoft.com/office/drawing/2014/main" id="{ED51D782-0D28-4DF7-833B-14FD5E74E35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Particle motion explains state, diffusion and pressure</a:t>
            </a:r>
          </a:p>
        </p:txBody>
      </p:sp>
      <p:sp>
        <p:nvSpPr>
          <p:cNvPr id="6" name="core-index-1">
            <a:extLst>
              <a:ext uri="{FF2B5EF4-FFF2-40B4-BE49-F238E27FC236}">
                <a16:creationId xmlns:a16="http://schemas.microsoft.com/office/drawing/2014/main" id="{3649BB9B-E4C7-4F49-96DB-57BCEAB54B54}"/>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01</a:t>
            </a:r>
          </a:p>
        </p:txBody>
      </p:sp>
      <p:sp>
        <p:nvSpPr>
          <p:cNvPr id="7" name="core-point-1">
            <a:extLst>
              <a:ext uri="{FF2B5EF4-FFF2-40B4-BE49-F238E27FC236}">
                <a16:creationId xmlns:a16="http://schemas.microsoft.com/office/drawing/2014/main" id="{9412037E-1E20-43E7-B958-26771C3E2AEA}"/>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Solids vibrate about fixed positions; liquids rearrange; gases move freely and are far apart.</a:t>
            </a:r>
          </a:p>
        </p:txBody>
      </p:sp>
      <p:sp>
        <p:nvSpPr>
          <p:cNvPr id="8" name="core-index-2">
            <a:extLst>
              <a:ext uri="{FF2B5EF4-FFF2-40B4-BE49-F238E27FC236}">
                <a16:creationId xmlns:a16="http://schemas.microsoft.com/office/drawing/2014/main" id="{B068A0B2-C42A-435B-A772-978C9E4E641E}"/>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02</a:t>
            </a:r>
          </a:p>
        </p:txBody>
      </p:sp>
      <p:sp>
        <p:nvSpPr>
          <p:cNvPr id="9" name="core-point-2">
            <a:extLst>
              <a:ext uri="{FF2B5EF4-FFF2-40B4-BE49-F238E27FC236}">
                <a16:creationId xmlns:a16="http://schemas.microsoft.com/office/drawing/2014/main" id="{EECFEED2-A98B-4EC6-9A09-81EECDD515EC}"/>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Random particle motion produces diffusion and Brownian motion evidence.</a:t>
            </a:r>
          </a:p>
        </p:txBody>
      </p:sp>
      <p:sp>
        <p:nvSpPr>
          <p:cNvPr id="10" name="core-index-3">
            <a:extLst>
              <a:ext uri="{FF2B5EF4-FFF2-40B4-BE49-F238E27FC236}">
                <a16:creationId xmlns:a16="http://schemas.microsoft.com/office/drawing/2014/main" id="{78604115-F5A9-46C1-849C-B7205AA6B29D}"/>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03</a:t>
            </a:r>
          </a:p>
        </p:txBody>
      </p:sp>
      <p:sp>
        <p:nvSpPr>
          <p:cNvPr id="11" name="core-point-3">
            <a:extLst>
              <a:ext uri="{FF2B5EF4-FFF2-40B4-BE49-F238E27FC236}">
                <a16:creationId xmlns:a16="http://schemas.microsoft.com/office/drawing/2014/main" id="{C8C9AEB4-D4B3-4185-A3BC-8CF6E51B3C8E}"/>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Higher absolute temperature means greater average kinetic energy.</a:t>
            </a:r>
          </a:p>
        </p:txBody>
      </p:sp>
      <p:sp>
        <p:nvSpPr>
          <p:cNvPr id="12" name="core-index-4">
            <a:extLst>
              <a:ext uri="{FF2B5EF4-FFF2-40B4-BE49-F238E27FC236}">
                <a16:creationId xmlns:a16="http://schemas.microsoft.com/office/drawing/2014/main" id="{CE108988-B50D-4DDC-B9B3-9880388E65E3}"/>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04</a:t>
            </a:r>
          </a:p>
        </p:txBody>
      </p:sp>
      <p:sp>
        <p:nvSpPr>
          <p:cNvPr id="23" name="core-index-5">
            <a:extLst>
              <a:ext uri="{FF2B5EF4-FFF2-40B4-BE49-F238E27FC236}">
                <a16:creationId xmlns:a16="http://schemas.microsoft.com/office/drawing/2014/main" id="{CE108988-B50D-4DDC-B9B3-9880388E65E3}"/>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05</a:t>
            </a:r>
          </a:p>
        </p:txBody>
      </p:sp>
      <p:sp>
        <p:nvSpPr>
          <p:cNvPr id="13" name="core-point-4">
            <a:extLst>
              <a:ext uri="{FF2B5EF4-FFF2-40B4-BE49-F238E27FC236}">
                <a16:creationId xmlns:a16="http://schemas.microsoft.com/office/drawing/2014/main" id="{F5C5A1FF-0AE8-4BDF-A1B0-E9905FD00FAA}"/>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For a fixed gas mass at constant temperature, decreasing volume increases pressure so pV remains constant.</a:t>
            </a:r>
          </a:p>
        </p:txBody>
      </p:sp>
      <p:sp>
        <p:nvSpPr>
          <p:cNvPr id="24" name="core-point-5">
            <a:extLst>
              <a:ext uri="{FF2B5EF4-FFF2-40B4-BE49-F238E27FC236}">
                <a16:creationId xmlns:a16="http://schemas.microsoft.com/office/drawing/2014/main" id="{F5C5A1FF-0AE8-4BDF-A1B0-E9905FD00FAA}"/>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Absolute zero is −273 °C, or 0 K — the lowest possible temperature, where particle kinetic energy is least.</a:t>
            </a:r>
          </a:p>
        </p:txBody>
      </p:sp>
      <p:sp>
        <p:nvSpPr>
          <p:cNvPr id="14" name="equation-panel">
            <a:extLst>
              <a:ext uri="{FF2B5EF4-FFF2-40B4-BE49-F238E27FC236}">
                <a16:creationId xmlns:a16="http://schemas.microsoft.com/office/drawing/2014/main" id="{AC368596-80F5-4CFD-978F-25EFBE9223F2}"/>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CE2F40FF-977D-4722-A107-E3AC2BEDEE3C}"/>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EQUATIONS TO OWN</a:t>
            </a:r>
          </a:p>
        </p:txBody>
      </p:sp>
      <p:sp>
        <p:nvSpPr>
          <p:cNvPr id="16" name="equation-expression-1">
            <a:extLst>
              <a:ext uri="{FF2B5EF4-FFF2-40B4-BE49-F238E27FC236}">
                <a16:creationId xmlns:a16="http://schemas.microsoft.com/office/drawing/2014/main" id="{CA906802-F492-4B4D-A86F-1574B7FADD10}"/>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T/K = θ/°C + 273</a:t>
            </a:r>
          </a:p>
        </p:txBody>
      </p:sp>
      <p:sp>
        <p:nvSpPr>
          <p:cNvPr id="17" name="equation-units-1">
            <a:extLst>
              <a:ext uri="{FF2B5EF4-FFF2-40B4-BE49-F238E27FC236}">
                <a16:creationId xmlns:a16="http://schemas.microsoft.com/office/drawing/2014/main" id="{5C575385-A5B1-4218-8C33-40F41A6F37AE}"/>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T in K, θ in °C</a:t>
            </a:r>
          </a:p>
        </p:txBody>
      </p:sp>
      <p:sp>
        <p:nvSpPr>
          <p:cNvPr id="18" name="equation-expression-2">
            <a:extLst>
              <a:ext uri="{FF2B5EF4-FFF2-40B4-BE49-F238E27FC236}">
                <a16:creationId xmlns:a16="http://schemas.microsoft.com/office/drawing/2014/main" id="{B47DA166-8CA5-4E16-BBB9-3503D2EA0C54}"/>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p₁V₁ = p₂V₂</a:t>
            </a:r>
          </a:p>
        </p:txBody>
      </p:sp>
      <p:sp>
        <p:nvSpPr>
          <p:cNvPr id="19" name="equation-units-2">
            <a:extLst>
              <a:ext uri="{FF2B5EF4-FFF2-40B4-BE49-F238E27FC236}">
                <a16:creationId xmlns:a16="http://schemas.microsoft.com/office/drawing/2014/main" id="{2CF61365-9CE3-4541-9045-C512ABE5C86A}"/>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pressure units match; volume units match</a:t>
            </a:r>
          </a:p>
        </p:txBody>
      </p:sp>
      <p:sp>
        <p:nvSpPr>
          <p:cNvPr id="20" name="vocabulary-label">
            <a:extLst>
              <a:ext uri="{FF2B5EF4-FFF2-40B4-BE49-F238E27FC236}">
                <a16:creationId xmlns:a16="http://schemas.microsoft.com/office/drawing/2014/main" id="{039E7CBD-6324-4AD0-8AFA-DE08AD8B13A3}"/>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SAY IT PRECISELY</a:t>
            </a:r>
          </a:p>
        </p:txBody>
      </p:sp>
      <p:sp>
        <p:nvSpPr>
          <p:cNvPr id="21" name="vocabulary">
            <a:extLst>
              <a:ext uri="{FF2B5EF4-FFF2-40B4-BE49-F238E27FC236}">
                <a16:creationId xmlns:a16="http://schemas.microsoft.com/office/drawing/2014/main" id="{5C365148-810F-44B0-951D-52CCC8FCB24C}"/>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particle model · diffusion · Brownian motion · pressure · absolute temperature · absolute zero</a:t>
            </a:r>
          </a:p>
        </p:txBody>
      </p:sp>
    </p:spTree>
    <p:extLst>
      <p:ext uri="{BB962C8B-B14F-4D97-AF65-F5344CB8AC3E}">
        <p14:creationId xmlns:p14="http://schemas.microsoft.com/office/powerpoint/2010/main" val="1915087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4195F-FE88-EE54-6A57-39D8EA4E230E}"/>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12C771DB-F585-5056-915A-2ECD94EF52B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B380C80C-7726-DF03-BF35-9528405AC85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35E47995-48ED-C9F3-5BBA-F7C300DE698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8FEFC73-FF76-1511-85FD-3B18A5177BF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2.1</a:t>
            </a:r>
          </a:p>
        </p:txBody>
      </p:sp>
      <p:sp>
        <p:nvSpPr>
          <p:cNvPr id="5" name="slide-title">
            <a:extLst>
              <a:ext uri="{FF2B5EF4-FFF2-40B4-BE49-F238E27FC236}">
                <a16:creationId xmlns:a16="http://schemas.microsoft.com/office/drawing/2014/main" id="{89248237-5110-FBAC-FD63-2D24FE204C6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the particle model</a:t>
            </a:r>
            <a:endParaRPr sz="3600" b="1" i="0">
              <a:solidFill>
                <a:srgbClr val="0A332E"/>
              </a:solidFill>
            </a:endParaRPr>
          </a:p>
        </p:txBody>
      </p:sp>
      <p:sp>
        <p:nvSpPr>
          <p:cNvPr id="23" name="simple-definition-label">
            <a:extLst>
              <a:ext uri="{FF2B5EF4-FFF2-40B4-BE49-F238E27FC236}">
                <a16:creationId xmlns:a16="http://schemas.microsoft.com/office/drawing/2014/main" id="{67D7C8D8-D3E8-20FA-BC2D-095E26F1B517}"/>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19E80449-2E27-DAC3-814D-10CEEE2A18FE}"/>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The kinetic particle model pictures every substance as tiny particles in constant random motion. How closely packed and how free those particles are makes matter solid, liquid or gas, and their collisions with the walls are what we measure as gas pressure.</a:t>
            </a:r>
          </a:p>
        </p:txBody>
      </p:sp>
      <p:sp>
        <p:nvSpPr>
          <p:cNvPr id="25" name="TextBox 24">
            <a:extLst>
              <a:ext uri="{FF2B5EF4-FFF2-40B4-BE49-F238E27FC236}">
                <a16:creationId xmlns:a16="http://schemas.microsoft.com/office/drawing/2014/main" id="{401672C4-581F-217E-1A25-82DAF359754C}"/>
              </a:ext>
            </a:extLst>
          </p:cNvPr>
          <p:cNvSpPr txBox="1"/>
          <p:nvPr/>
        </p:nvSpPr>
        <p:spPr>
          <a:xfrm>
            <a:off x="1905000" y="3657600"/>
            <a:ext cx="8890000" cy="276999"/>
          </a:xfrm>
          <a:prstGeom prst="rect">
            <a:avLst/>
          </a:prstGeom>
          <a:noFill/>
        </p:spPr>
        <p:txBody>
          <a:bodyPr vert="horz" wrap="square" lIns="0" tIns="0" bIns="0" rtlCol="0">
            <a:noAutofit/>
          </a:bodyPr>
          <a:lstStyle/>
          <a:p>
            <a:pPr algn="ctr"/>
            <a:r>
              <a:rPr lang="en-US" sz="1600">
                <a:solidFill>
                  <a:srgbClr val="102E29"/>
                </a:solidFill>
              </a:rPr>
              <a:t>gas pressure = the force of countless particle collisions on each wall</a:t>
            </a:r>
          </a:p>
        </p:txBody>
      </p:sp>
      <p:sp>
        <p:nvSpPr>
          <p:cNvPr id="26" name="Rectangle 25">
            <a:extLst>
              <a:ext uri="{FF2B5EF4-FFF2-40B4-BE49-F238E27FC236}">
                <a16:creationId xmlns:a16="http://schemas.microsoft.com/office/drawing/2014/main" id="{294CBF58-402F-40C5-7DE8-8C63A04A623E}"/>
              </a:ext>
            </a:extLst>
          </p:cNvPr>
          <p:cNvSpPr/>
          <p:nvPr/>
        </p:nvSpPr>
        <p:spPr>
          <a:xfrm>
            <a:off x="3175000" y="4007555"/>
            <a:ext cx="3556000" cy="1691452"/>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34E9926-C5E8-C322-480D-2D7383B85EE4}"/>
              </a:ext>
            </a:extLst>
          </p:cNvPr>
          <p:cNvSpPr/>
          <p:nvPr/>
        </p:nvSpPr>
        <p:spPr>
          <a:xfrm>
            <a:off x="3594100" y="4313767"/>
            <a:ext cx="177800" cy="204140"/>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E7DD46ED-78ED-0A3D-E02F-FABE46AE19E3}"/>
              </a:ext>
            </a:extLst>
          </p:cNvPr>
          <p:cNvSpPr/>
          <p:nvPr/>
        </p:nvSpPr>
        <p:spPr>
          <a:xfrm>
            <a:off x="4229100" y="5042841"/>
            <a:ext cx="177800" cy="204140"/>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E3678824-D4C7-3426-E610-E156292EA360}"/>
              </a:ext>
            </a:extLst>
          </p:cNvPr>
          <p:cNvSpPr/>
          <p:nvPr/>
        </p:nvSpPr>
        <p:spPr>
          <a:xfrm>
            <a:off x="4991100" y="4197115"/>
            <a:ext cx="177800" cy="204140"/>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7917414D-B0D5-048B-7AB3-7F9AF45C856A}"/>
              </a:ext>
            </a:extLst>
          </p:cNvPr>
          <p:cNvSpPr/>
          <p:nvPr/>
        </p:nvSpPr>
        <p:spPr>
          <a:xfrm>
            <a:off x="5626100" y="4969933"/>
            <a:ext cx="177800" cy="204141"/>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F7F06C6E-8DE0-CB7F-5729-D90A2809C36C}"/>
              </a:ext>
            </a:extLst>
          </p:cNvPr>
          <p:cNvSpPr/>
          <p:nvPr/>
        </p:nvSpPr>
        <p:spPr>
          <a:xfrm>
            <a:off x="6134100" y="4459582"/>
            <a:ext cx="177800" cy="204140"/>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a:extLst>
              <a:ext uri="{FF2B5EF4-FFF2-40B4-BE49-F238E27FC236}">
                <a16:creationId xmlns:a16="http://schemas.microsoft.com/office/drawing/2014/main" id="{91ABF3A2-9BAF-F2EB-7EA5-904FE55F3526}"/>
              </a:ext>
            </a:extLst>
          </p:cNvPr>
          <p:cNvCxnSpPr/>
          <p:nvPr/>
        </p:nvCxnSpPr>
        <p:spPr>
          <a:xfrm flipV="1">
            <a:off x="6311900" y="4445000"/>
            <a:ext cx="393700" cy="116652"/>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1B3032-0E77-175F-57A8-9B2BBDC661A1}"/>
              </a:ext>
            </a:extLst>
          </p:cNvPr>
          <p:cNvCxnSpPr/>
          <p:nvPr/>
        </p:nvCxnSpPr>
        <p:spPr>
          <a:xfrm>
            <a:off x="5803900" y="5072004"/>
            <a:ext cx="901700" cy="131233"/>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9D5318B7-6A3D-780E-21CD-38797F005BE1}"/>
              </a:ext>
            </a:extLst>
          </p:cNvPr>
          <p:cNvSpPr/>
          <p:nvPr/>
        </p:nvSpPr>
        <p:spPr>
          <a:xfrm>
            <a:off x="6731000" y="4007555"/>
            <a:ext cx="330200" cy="1691452"/>
          </a:xfrm>
          <a:prstGeom prst="rect">
            <a:avLst/>
          </a:prstGeom>
          <a:solidFill>
            <a:srgbClr val="6B7F7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19C214EE-263F-1C21-179E-15579889BE58}"/>
              </a:ext>
            </a:extLst>
          </p:cNvPr>
          <p:cNvCxnSpPr/>
          <p:nvPr/>
        </p:nvCxnSpPr>
        <p:spPr>
          <a:xfrm flipH="1">
            <a:off x="7137400" y="4853282"/>
            <a:ext cx="990600" cy="0"/>
          </a:xfrm>
          <a:prstGeom prst="line">
            <a:avLst/>
          </a:prstGeom>
          <a:ln w="381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69B6F626-8FA2-7327-A479-B7572FB0F61E}"/>
              </a:ext>
            </a:extLst>
          </p:cNvPr>
          <p:cNvSpPr txBox="1"/>
          <p:nvPr/>
        </p:nvSpPr>
        <p:spPr>
          <a:xfrm>
            <a:off x="8204200" y="4678304"/>
            <a:ext cx="3048000" cy="276999"/>
          </a:xfrm>
          <a:prstGeom prst="rect">
            <a:avLst/>
          </a:prstGeom>
          <a:noFill/>
        </p:spPr>
        <p:txBody>
          <a:bodyPr vert="horz" wrap="square" lIns="0" tIns="0" bIns="0" rtlCol="0">
            <a:noAutofit/>
          </a:bodyPr>
          <a:lstStyle/>
          <a:p>
            <a:r>
              <a:rPr lang="en-US" sz="1600">
                <a:solidFill>
                  <a:srgbClr val="102E29"/>
                </a:solidFill>
              </a:rPr>
              <a:t>push the plunger in</a:t>
            </a:r>
          </a:p>
        </p:txBody>
      </p:sp>
      <p:sp>
        <p:nvSpPr>
          <p:cNvPr id="37" name="TextBox 36">
            <a:extLst>
              <a:ext uri="{FF2B5EF4-FFF2-40B4-BE49-F238E27FC236}">
                <a16:creationId xmlns:a16="http://schemas.microsoft.com/office/drawing/2014/main" id="{6946E9BA-0F96-9450-17FE-FF9B40FCA74A}"/>
              </a:ext>
            </a:extLst>
          </p:cNvPr>
          <p:cNvSpPr txBox="1"/>
          <p:nvPr/>
        </p:nvSpPr>
        <p:spPr>
          <a:xfrm>
            <a:off x="3175000" y="5757333"/>
            <a:ext cx="3556000" cy="276999"/>
          </a:xfrm>
          <a:prstGeom prst="rect">
            <a:avLst/>
          </a:prstGeom>
          <a:noFill/>
        </p:spPr>
        <p:txBody>
          <a:bodyPr vert="horz" wrap="square" lIns="0" tIns="0" bIns="0" rtlCol="0">
            <a:noAutofit/>
          </a:bodyPr>
          <a:lstStyle/>
          <a:p>
            <a:r>
              <a:rPr lang="en-US" sz="1600">
                <a:solidFill>
                  <a:srgbClr val="6B7F79"/>
                </a:solidFill>
              </a:rPr>
              <a:t>same particles, less space</a:t>
            </a:r>
          </a:p>
        </p:txBody>
      </p:sp>
      <p:sp>
        <p:nvSpPr>
          <p:cNvPr id="38" name="TextBox 37">
            <a:extLst>
              <a:ext uri="{FF2B5EF4-FFF2-40B4-BE49-F238E27FC236}">
                <a16:creationId xmlns:a16="http://schemas.microsoft.com/office/drawing/2014/main" id="{86AE52C7-198F-073E-6A12-13D6AAACFE3E}"/>
              </a:ext>
            </a:extLst>
          </p:cNvPr>
          <p:cNvSpPr txBox="1"/>
          <p:nvPr/>
        </p:nvSpPr>
        <p:spPr>
          <a:xfrm>
            <a:off x="7620000" y="5174074"/>
            <a:ext cx="3683000" cy="276999"/>
          </a:xfrm>
          <a:prstGeom prst="rect">
            <a:avLst/>
          </a:prstGeom>
          <a:noFill/>
        </p:spPr>
        <p:txBody>
          <a:bodyPr vert="horz" wrap="square" lIns="0" tIns="0" bIns="0" rtlCol="0">
            <a:noAutofit/>
          </a:bodyPr>
          <a:lstStyle/>
          <a:p>
            <a:r>
              <a:rPr lang="en-US" sz="1600">
                <a:solidFill>
                  <a:srgbClr val="EF5C3E"/>
                </a:solidFill>
              </a:rPr>
              <a:t>more collisions per second, so higher pressure</a:t>
            </a:r>
          </a:p>
        </p:txBody>
      </p:sp>
      <p:sp>
        <p:nvSpPr>
          <p:cNvPr id="39" name="diagram-caption">
            <a:extLst>
              <a:ext uri="{FF2B5EF4-FFF2-40B4-BE49-F238E27FC236}">
                <a16:creationId xmlns:a16="http://schemas.microsoft.com/office/drawing/2014/main" id="{F7484258-49EE-443C-736E-F80B10DCC26A}"/>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Pressure is the drumbeat of particles on the wall; squeeze the same particles into less space and the drumming speeds up.</a:t>
            </a:r>
          </a:p>
        </p:txBody>
      </p:sp>
    </p:spTree>
    <p:extLst>
      <p:ext uri="{BB962C8B-B14F-4D97-AF65-F5344CB8AC3E}">
        <p14:creationId xmlns:p14="http://schemas.microsoft.com/office/powerpoint/2010/main" val="2368050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4DABA968-81EF-4066-8508-C36B3E4940E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6BD7079B-46FD-4754-B6EA-C92679425B6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EADA0F5D-D898-4DA4-B8F2-4A5907E9ADC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D8EA873-39EC-4E2C-AABA-6FBBC16F40C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2.1</a:t>
            </a:r>
          </a:p>
        </p:txBody>
      </p:sp>
      <p:sp>
        <p:nvSpPr>
          <p:cNvPr id="5" name="slide-title">
            <a:extLst>
              <a:ext uri="{FF2B5EF4-FFF2-40B4-BE49-F238E27FC236}">
                <a16:creationId xmlns:a16="http://schemas.microsoft.com/office/drawing/2014/main" id="{7211D91D-0FCE-41DB-ADBD-D8C043AD613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At fixed temperature, pressure rises as volume falls</a:t>
            </a:r>
          </a:p>
        </p:txBody>
      </p:sp>
      <p:sp>
        <p:nvSpPr>
          <p:cNvPr id="6" name="graph-mode">
            <a:extLst>
              <a:ext uri="{FF2B5EF4-FFF2-40B4-BE49-F238E27FC236}">
                <a16:creationId xmlns:a16="http://schemas.microsoft.com/office/drawing/2014/main" id="{9A97ED59-2A2B-433F-B285-4034B8A4B0F0}"/>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INTERACTIVE GRAPH · PREDICT → EDIT → EXPLAIN</a:t>
            </a:r>
          </a:p>
        </p:txBody>
      </p:sp>
      <p:sp>
        <p:nvSpPr>
          <p:cNvPr id="7" name="graph-prompt">
            <a:extLst>
              <a:ext uri="{FF2B5EF4-FFF2-40B4-BE49-F238E27FC236}">
                <a16:creationId xmlns:a16="http://schemas.microsoft.com/office/drawing/2014/main" id="{9EBEC03B-A6EE-41CD-AEA8-C4B876F3B059}"/>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06C82064-6B66-41DF-8E7D-9C48EEAFF714}"/>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pV = 2000 kPa cm³: (20, 100), (25, 80), (40, 50), (50, 40).</a:t>
            </a:r>
          </a:p>
        </p:txBody>
      </p:sp>
      <p:sp>
        <p:nvSpPr>
          <p:cNvPr id="9" name="graph-scale">
            <a:extLst>
              <a:ext uri="{FF2B5EF4-FFF2-40B4-BE49-F238E27FC236}">
                <a16:creationId xmlns:a16="http://schemas.microsoft.com/office/drawing/2014/main" id="{3C8FCD4C-7A5F-4F44-9927-B9AFCDBE436F}"/>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40–100 kPa. Axes: Gas volume / cm³; Gas pressure / kPa.</a:t>
            </a:r>
          </a:p>
        </p:txBody>
      </p:sp>
      <p:sp>
        <p:nvSpPr>
          <p:cNvPr id="10" name="chart-frame">
            <a:extLst>
              <a:ext uri="{FF2B5EF4-FFF2-40B4-BE49-F238E27FC236}">
                <a16:creationId xmlns:a16="http://schemas.microsoft.com/office/drawing/2014/main" id="{19541EFC-786B-4B3B-8760-37B25AB76D91}"/>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76744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5A1CB73D-324E-4079-A7ED-5297A0990E6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0BB1B3AD-6CFF-4652-826D-DD8EE9258C0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5F8AAE0D-C1F6-4FE4-A2E3-BAE88FD3D4E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341B920-DBF4-4781-9D36-DFD339C8A14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2.1</a:t>
            </a:r>
          </a:p>
        </p:txBody>
      </p:sp>
      <p:sp>
        <p:nvSpPr>
          <p:cNvPr id="5" name="slide-title">
            <a:extLst>
              <a:ext uri="{FF2B5EF4-FFF2-40B4-BE49-F238E27FC236}">
                <a16:creationId xmlns:a16="http://schemas.microsoft.com/office/drawing/2014/main" id="{71093679-C9D1-489F-B973-4AE969C2FE0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compress the gas</a:t>
            </a:r>
          </a:p>
        </p:txBody>
      </p:sp>
      <p:sp>
        <p:nvSpPr>
          <p:cNvPr id="6" name="worked-label">
            <a:extLst>
              <a:ext uri="{FF2B5EF4-FFF2-40B4-BE49-F238E27FC236}">
                <a16:creationId xmlns:a16="http://schemas.microsoft.com/office/drawing/2014/main" id="{219ACC0D-7429-4471-9B02-1B294561DE0A}"/>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58A1F"/>
                </a:solidFill>
              </a:defRPr>
            </a:pPr>
            <a:r>
              <a:rPr sz="1650" b="1" i="0">
                <a:solidFill>
                  <a:srgbClr val="F58A1F"/>
                </a:solidFill>
              </a:rPr>
              <a:t>SUPPLEMENT / EXTENDED · FULLY WORKED PROBLEM · SHOW THE METHOD</a:t>
            </a:r>
          </a:p>
        </p:txBody>
      </p:sp>
      <p:sp>
        <p:nvSpPr>
          <p:cNvPr id="7" name="problem-frame">
            <a:extLst>
              <a:ext uri="{FF2B5EF4-FFF2-40B4-BE49-F238E27FC236}">
                <a16:creationId xmlns:a16="http://schemas.microsoft.com/office/drawing/2014/main" id="{0C871655-85D7-4D42-BC17-70CDBFEA4943}"/>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E9AAABC5-5F0A-42F8-ADBC-1191AD2598EF}"/>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fixed gas at constant temperature occupies 60 cm³ at 100 kPa. It is compressed to 40 cm³. Find the new pressure.</a:t>
            </a:r>
          </a:p>
        </p:txBody>
      </p:sp>
      <p:sp>
        <p:nvSpPr>
          <p:cNvPr id="9" name="step-label-1">
            <a:extLst>
              <a:ext uri="{FF2B5EF4-FFF2-40B4-BE49-F238E27FC236}">
                <a16:creationId xmlns:a16="http://schemas.microsoft.com/office/drawing/2014/main" id="{7CC1C4FF-5D5E-4B84-A7C6-0F076D45FB0A}"/>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58A1F"/>
                </a:solidFill>
              </a:defRPr>
            </a:pPr>
            <a:r>
              <a:rPr sz="1800" b="1" i="0">
                <a:solidFill>
                  <a:srgbClr val="F58A1F"/>
                </a:solidFill>
              </a:rPr>
              <a:t>Step 1</a:t>
            </a:r>
          </a:p>
        </p:txBody>
      </p:sp>
      <p:sp>
        <p:nvSpPr>
          <p:cNvPr id="10" name="rule-190-358">
            <a:extLst>
              <a:ext uri="{FF2B5EF4-FFF2-40B4-BE49-F238E27FC236}">
                <a16:creationId xmlns:a16="http://schemas.microsoft.com/office/drawing/2014/main" id="{63BE6A34-7BC2-49F6-85A8-413C35E4BE67}"/>
              </a:ext>
            </a:extLst>
          </p:cNvPr>
          <p:cNvSpPr>
            <a:spLocks noGrp="1"/>
          </p:cNvSpPr>
          <p:nvPr/>
        </p:nvSpPr>
        <p:spPr>
          <a:xfrm>
            <a:off x="1809750" y="3409950"/>
            <a:ext cx="381000" cy="19050"/>
          </a:xfrm>
          <a:prstGeom prst="rect">
            <a:avLst/>
          </a:prstGeom>
          <a:solidFill>
            <a:srgbClr val="F58A1F"/>
          </a:solidFill>
          <a:ln w="0">
            <a:noFill/>
            <a:prstDash val="solid"/>
          </a:ln>
        </p:spPr>
      </p:sp>
      <p:sp>
        <p:nvSpPr>
          <p:cNvPr id="11" name="step-text-1">
            <a:extLst>
              <a:ext uri="{FF2B5EF4-FFF2-40B4-BE49-F238E27FC236}">
                <a16:creationId xmlns:a16="http://schemas.microsoft.com/office/drawing/2014/main" id="{5DC6F352-84AC-47B2-833D-C28BBB1AAAEA}"/>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p₁V₁ = p₂V₂.</a:t>
            </a:r>
          </a:p>
        </p:txBody>
      </p:sp>
      <p:sp>
        <p:nvSpPr>
          <p:cNvPr id="12" name="step-label-2">
            <a:extLst>
              <a:ext uri="{FF2B5EF4-FFF2-40B4-BE49-F238E27FC236}">
                <a16:creationId xmlns:a16="http://schemas.microsoft.com/office/drawing/2014/main" id="{2D76CD8B-B002-4B26-8EA3-352DEA8AAB3C}"/>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58A1F"/>
                </a:solidFill>
              </a:defRPr>
            </a:pPr>
            <a:r>
              <a:rPr sz="1800" b="1" i="0">
                <a:solidFill>
                  <a:srgbClr val="F58A1F"/>
                </a:solidFill>
              </a:rPr>
              <a:t>Step 2</a:t>
            </a:r>
          </a:p>
        </p:txBody>
      </p:sp>
      <p:sp>
        <p:nvSpPr>
          <p:cNvPr id="13" name="rule-190-430">
            <a:extLst>
              <a:ext uri="{FF2B5EF4-FFF2-40B4-BE49-F238E27FC236}">
                <a16:creationId xmlns:a16="http://schemas.microsoft.com/office/drawing/2014/main" id="{A7F682CE-1E4A-4345-932E-DF1AB619CA38}"/>
              </a:ext>
            </a:extLst>
          </p:cNvPr>
          <p:cNvSpPr>
            <a:spLocks noGrp="1"/>
          </p:cNvSpPr>
          <p:nvPr/>
        </p:nvSpPr>
        <p:spPr>
          <a:xfrm>
            <a:off x="1809750" y="4095750"/>
            <a:ext cx="381000" cy="19050"/>
          </a:xfrm>
          <a:prstGeom prst="rect">
            <a:avLst/>
          </a:prstGeom>
          <a:solidFill>
            <a:srgbClr val="F58A1F"/>
          </a:solidFill>
          <a:ln w="0">
            <a:noFill/>
            <a:prstDash val="solid"/>
          </a:ln>
        </p:spPr>
      </p:sp>
      <p:sp>
        <p:nvSpPr>
          <p:cNvPr id="14" name="step-text-2">
            <a:extLst>
              <a:ext uri="{FF2B5EF4-FFF2-40B4-BE49-F238E27FC236}">
                <a16:creationId xmlns:a16="http://schemas.microsoft.com/office/drawing/2014/main" id="{703E776A-9F40-4D55-8E68-9FE715EBE26E}"/>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100×60 = p₂×40.</a:t>
            </a:r>
          </a:p>
        </p:txBody>
      </p:sp>
      <p:sp>
        <p:nvSpPr>
          <p:cNvPr id="15" name="step-label-3">
            <a:extLst>
              <a:ext uri="{FF2B5EF4-FFF2-40B4-BE49-F238E27FC236}">
                <a16:creationId xmlns:a16="http://schemas.microsoft.com/office/drawing/2014/main" id="{DF1B9012-21A0-4529-AAC2-FF8DA86FCB71}"/>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58A1F"/>
                </a:solidFill>
              </a:defRPr>
            </a:pPr>
            <a:r>
              <a:rPr sz="1800" b="1" i="0">
                <a:solidFill>
                  <a:srgbClr val="F58A1F"/>
                </a:solidFill>
              </a:rPr>
              <a:t>Step 3</a:t>
            </a:r>
          </a:p>
        </p:txBody>
      </p:sp>
      <p:sp>
        <p:nvSpPr>
          <p:cNvPr id="16" name="rule-190-502">
            <a:extLst>
              <a:ext uri="{FF2B5EF4-FFF2-40B4-BE49-F238E27FC236}">
                <a16:creationId xmlns:a16="http://schemas.microsoft.com/office/drawing/2014/main" id="{74F26AAE-42BB-41CB-89F9-40965AB2EB6A}"/>
              </a:ext>
            </a:extLst>
          </p:cNvPr>
          <p:cNvSpPr>
            <a:spLocks noGrp="1"/>
          </p:cNvSpPr>
          <p:nvPr/>
        </p:nvSpPr>
        <p:spPr>
          <a:xfrm>
            <a:off x="1809750" y="4781550"/>
            <a:ext cx="381000" cy="19050"/>
          </a:xfrm>
          <a:prstGeom prst="rect">
            <a:avLst/>
          </a:prstGeom>
          <a:solidFill>
            <a:srgbClr val="F58A1F"/>
          </a:solidFill>
          <a:ln w="0">
            <a:noFill/>
            <a:prstDash val="solid"/>
          </a:ln>
        </p:spPr>
      </p:sp>
      <p:sp>
        <p:nvSpPr>
          <p:cNvPr id="17" name="step-text-3">
            <a:extLst>
              <a:ext uri="{FF2B5EF4-FFF2-40B4-BE49-F238E27FC236}">
                <a16:creationId xmlns:a16="http://schemas.microsoft.com/office/drawing/2014/main" id="{51812BE9-F596-4BA3-97DC-89505BD577C2}"/>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p₂ = 6000/40.</a:t>
            </a:r>
          </a:p>
        </p:txBody>
      </p:sp>
      <p:sp>
        <p:nvSpPr>
          <p:cNvPr id="18" name="answer-frame">
            <a:extLst>
              <a:ext uri="{FF2B5EF4-FFF2-40B4-BE49-F238E27FC236}">
                <a16:creationId xmlns:a16="http://schemas.microsoft.com/office/drawing/2014/main" id="{417A6AEE-CD3F-4A91-AA04-94E90A87A72F}"/>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A6BD1FEA-9D0B-48F2-B3CD-BBB8A2738482}"/>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p₂ = 150 kPa.</a:t>
            </a:r>
          </a:p>
        </p:txBody>
      </p:sp>
    </p:spTree>
    <p:extLst>
      <p:ext uri="{BB962C8B-B14F-4D97-AF65-F5344CB8AC3E}">
        <p14:creationId xmlns:p14="http://schemas.microsoft.com/office/powerpoint/2010/main" val="1714505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F0764AE-3BD5-4F14-8F0A-F2A66E41F05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2A42618F-C529-4F06-9171-87493E661E8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D36D5EEB-A81F-4901-81E4-C72AAB2CC4D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2350559-F4DA-47AF-9D7E-148B7EFAF68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2.1</a:t>
            </a:r>
          </a:p>
        </p:txBody>
      </p:sp>
      <p:sp>
        <p:nvSpPr>
          <p:cNvPr id="5" name="slide-title">
            <a:extLst>
              <a:ext uri="{FF2B5EF4-FFF2-40B4-BE49-F238E27FC236}">
                <a16:creationId xmlns:a16="http://schemas.microsoft.com/office/drawing/2014/main" id="{B3A65762-FF37-44F6-95C1-ABF2005FE89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Celsius to kelvin</a:t>
            </a:r>
          </a:p>
        </p:txBody>
      </p:sp>
      <p:sp>
        <p:nvSpPr>
          <p:cNvPr id="6" name="worked-label">
            <a:extLst>
              <a:ext uri="{FF2B5EF4-FFF2-40B4-BE49-F238E27FC236}">
                <a16:creationId xmlns:a16="http://schemas.microsoft.com/office/drawing/2014/main" id="{E01753D6-E7B6-45D5-9656-AC66F0905C09}"/>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58A1F"/>
                </a:solidFill>
              </a:defRPr>
            </a:pPr>
            <a:r>
              <a:rPr sz="1650" b="1" i="0">
                <a:solidFill>
                  <a:srgbClr val="F58A1F"/>
                </a:solidFill>
              </a:rPr>
              <a:t>CORE · GUIDED WORKED PROBLEM · TRY EACH STEP BEFORE READING ON</a:t>
            </a:r>
          </a:p>
        </p:txBody>
      </p:sp>
      <p:sp>
        <p:nvSpPr>
          <p:cNvPr id="7" name="problem-frame">
            <a:extLst>
              <a:ext uri="{FF2B5EF4-FFF2-40B4-BE49-F238E27FC236}">
                <a16:creationId xmlns:a16="http://schemas.microsoft.com/office/drawing/2014/main" id="{E0174DE0-C906-4940-9D24-1C83573E8E28}"/>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CAED673E-226A-4C6D-9221-6E3FF490ADAB}"/>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Convert 27 °C to kelvin and −53 °C to kelvin.</a:t>
            </a:r>
          </a:p>
        </p:txBody>
      </p:sp>
      <p:sp>
        <p:nvSpPr>
          <p:cNvPr id="9" name="step-label-1">
            <a:extLst>
              <a:ext uri="{FF2B5EF4-FFF2-40B4-BE49-F238E27FC236}">
                <a16:creationId xmlns:a16="http://schemas.microsoft.com/office/drawing/2014/main" id="{A26643F7-34D9-42AA-915E-8C02583679F3}"/>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58A1F"/>
                </a:solidFill>
              </a:defRPr>
            </a:pPr>
            <a:r>
              <a:rPr sz="1800" b="1" i="0">
                <a:solidFill>
                  <a:srgbClr val="F58A1F"/>
                </a:solidFill>
              </a:rPr>
              <a:t>Step 1</a:t>
            </a:r>
          </a:p>
        </p:txBody>
      </p:sp>
      <p:sp>
        <p:nvSpPr>
          <p:cNvPr id="10" name="rule-190-358">
            <a:extLst>
              <a:ext uri="{FF2B5EF4-FFF2-40B4-BE49-F238E27FC236}">
                <a16:creationId xmlns:a16="http://schemas.microsoft.com/office/drawing/2014/main" id="{43921D0A-C0CB-4E9D-A464-52DFB23B1499}"/>
              </a:ext>
            </a:extLst>
          </p:cNvPr>
          <p:cNvSpPr>
            <a:spLocks noGrp="1"/>
          </p:cNvSpPr>
          <p:nvPr/>
        </p:nvSpPr>
        <p:spPr>
          <a:xfrm>
            <a:off x="1809750" y="3409950"/>
            <a:ext cx="381000" cy="19050"/>
          </a:xfrm>
          <a:prstGeom prst="rect">
            <a:avLst/>
          </a:prstGeom>
          <a:solidFill>
            <a:srgbClr val="F58A1F"/>
          </a:solidFill>
          <a:ln w="0">
            <a:noFill/>
            <a:prstDash val="solid"/>
          </a:ln>
        </p:spPr>
      </p:sp>
      <p:sp>
        <p:nvSpPr>
          <p:cNvPr id="11" name="step-text-1">
            <a:extLst>
              <a:ext uri="{FF2B5EF4-FFF2-40B4-BE49-F238E27FC236}">
                <a16:creationId xmlns:a16="http://schemas.microsoft.com/office/drawing/2014/main" id="{471E65AF-1591-4F75-B2A1-9F409D562066}"/>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27 + 273 = 300.</a:t>
            </a:r>
          </a:p>
        </p:txBody>
      </p:sp>
      <p:sp>
        <p:nvSpPr>
          <p:cNvPr id="12" name="step-label-2">
            <a:extLst>
              <a:ext uri="{FF2B5EF4-FFF2-40B4-BE49-F238E27FC236}">
                <a16:creationId xmlns:a16="http://schemas.microsoft.com/office/drawing/2014/main" id="{5922EA87-BDEC-43C0-99BF-2E23F1F406E3}"/>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58A1F"/>
                </a:solidFill>
              </a:defRPr>
            </a:pPr>
            <a:r>
              <a:rPr sz="1800" b="1" i="0">
                <a:solidFill>
                  <a:srgbClr val="F58A1F"/>
                </a:solidFill>
              </a:rPr>
              <a:t>Step 2</a:t>
            </a:r>
          </a:p>
        </p:txBody>
      </p:sp>
      <p:sp>
        <p:nvSpPr>
          <p:cNvPr id="13" name="rule-190-430">
            <a:extLst>
              <a:ext uri="{FF2B5EF4-FFF2-40B4-BE49-F238E27FC236}">
                <a16:creationId xmlns:a16="http://schemas.microsoft.com/office/drawing/2014/main" id="{5177E4B7-4C01-4A63-A3F1-57D57306BD40}"/>
              </a:ext>
            </a:extLst>
          </p:cNvPr>
          <p:cNvSpPr>
            <a:spLocks noGrp="1"/>
          </p:cNvSpPr>
          <p:nvPr/>
        </p:nvSpPr>
        <p:spPr>
          <a:xfrm>
            <a:off x="1809750" y="4095750"/>
            <a:ext cx="381000" cy="19050"/>
          </a:xfrm>
          <a:prstGeom prst="rect">
            <a:avLst/>
          </a:prstGeom>
          <a:solidFill>
            <a:srgbClr val="F58A1F"/>
          </a:solidFill>
          <a:ln w="0">
            <a:noFill/>
            <a:prstDash val="solid"/>
          </a:ln>
        </p:spPr>
      </p:sp>
      <p:sp>
        <p:nvSpPr>
          <p:cNvPr id="14" name="step-text-2">
            <a:extLst>
              <a:ext uri="{FF2B5EF4-FFF2-40B4-BE49-F238E27FC236}">
                <a16:creationId xmlns:a16="http://schemas.microsoft.com/office/drawing/2014/main" id="{469A3FC9-61D2-4E72-B54D-1F5A1A76A36F}"/>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−53 + 273 = 220.</a:t>
            </a:r>
          </a:p>
        </p:txBody>
      </p:sp>
      <p:sp>
        <p:nvSpPr>
          <p:cNvPr id="15" name="step-label-3">
            <a:extLst>
              <a:ext uri="{FF2B5EF4-FFF2-40B4-BE49-F238E27FC236}">
                <a16:creationId xmlns:a16="http://schemas.microsoft.com/office/drawing/2014/main" id="{511A7368-0D59-4872-860B-962AF1563B50}"/>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58A1F"/>
                </a:solidFill>
              </a:defRPr>
            </a:pPr>
            <a:r>
              <a:rPr sz="1800" b="1" i="0">
                <a:solidFill>
                  <a:srgbClr val="F58A1F"/>
                </a:solidFill>
              </a:rPr>
              <a:t>Step 3</a:t>
            </a:r>
          </a:p>
        </p:txBody>
      </p:sp>
      <p:sp>
        <p:nvSpPr>
          <p:cNvPr id="16" name="rule-190-502">
            <a:extLst>
              <a:ext uri="{FF2B5EF4-FFF2-40B4-BE49-F238E27FC236}">
                <a16:creationId xmlns:a16="http://schemas.microsoft.com/office/drawing/2014/main" id="{9F6A6A9F-42F6-43A9-88CF-FC2470B30FD3}"/>
              </a:ext>
            </a:extLst>
          </p:cNvPr>
          <p:cNvSpPr>
            <a:spLocks noGrp="1"/>
          </p:cNvSpPr>
          <p:nvPr/>
        </p:nvSpPr>
        <p:spPr>
          <a:xfrm>
            <a:off x="1809750" y="4781550"/>
            <a:ext cx="381000" cy="19050"/>
          </a:xfrm>
          <a:prstGeom prst="rect">
            <a:avLst/>
          </a:prstGeom>
          <a:solidFill>
            <a:srgbClr val="F58A1F"/>
          </a:solidFill>
          <a:ln w="0">
            <a:noFill/>
            <a:prstDash val="solid"/>
          </a:ln>
        </p:spPr>
      </p:sp>
      <p:sp>
        <p:nvSpPr>
          <p:cNvPr id="17" name="step-text-3">
            <a:extLst>
              <a:ext uri="{FF2B5EF4-FFF2-40B4-BE49-F238E27FC236}">
                <a16:creationId xmlns:a16="http://schemas.microsoft.com/office/drawing/2014/main" id="{E235E9B3-C653-43C3-BB0B-86EED7BCA87E}"/>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ED11269B-AD91-4B95-B495-8FB6DAF2EC7E}"/>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A97938D9-EBAA-4803-A93A-AC087BE6F516}"/>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300 K and 220 K.</a:t>
            </a:r>
          </a:p>
        </p:txBody>
      </p:sp>
    </p:spTree>
    <p:extLst>
      <p:ext uri="{BB962C8B-B14F-4D97-AF65-F5344CB8AC3E}">
        <p14:creationId xmlns:p14="http://schemas.microsoft.com/office/powerpoint/2010/main" val="2067857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B7AA8A65-DBE6-4803-BD6D-5EEFB9867CC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GROUP 2 · THERMAL PHYSICS</a:t>
            </a:r>
          </a:p>
        </p:txBody>
      </p:sp>
      <p:sp>
        <p:nvSpPr>
          <p:cNvPr id="2" name="page-number">
            <a:extLst>
              <a:ext uri="{FF2B5EF4-FFF2-40B4-BE49-F238E27FC236}">
                <a16:creationId xmlns:a16="http://schemas.microsoft.com/office/drawing/2014/main" id="{8D357594-CE14-43BA-A494-3799110AF6E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48007AD3-CB27-4087-BF8A-DB15CD291D0B}"/>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F987BCBA-A91E-479A-B811-512BE58AD1C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2.1</a:t>
            </a:r>
          </a:p>
        </p:txBody>
      </p:sp>
      <p:sp>
        <p:nvSpPr>
          <p:cNvPr id="5" name="slide-title">
            <a:extLst>
              <a:ext uri="{FF2B5EF4-FFF2-40B4-BE49-F238E27FC236}">
                <a16:creationId xmlns:a16="http://schemas.microsoft.com/office/drawing/2014/main" id="{4D02A566-B127-4D58-9D6B-83F75E168C1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Particle role-play from your seat</a:t>
            </a:r>
          </a:p>
        </p:txBody>
      </p:sp>
      <p:sp>
        <p:nvSpPr>
          <p:cNvPr id="6" name="activity-format">
            <a:extLst>
              <a:ext uri="{FF2B5EF4-FFF2-40B4-BE49-F238E27FC236}">
                <a16:creationId xmlns:a16="http://schemas.microsoft.com/office/drawing/2014/main" id="{D7CB1AFF-7DDA-48F6-8745-D25FC4D8154A}"/>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CLASS ACTIVITY · MOTION-MODEL</a:t>
            </a:r>
          </a:p>
        </p:txBody>
      </p:sp>
      <p:sp>
        <p:nvSpPr>
          <p:cNvPr id="7" name="materials-label">
            <a:extLst>
              <a:ext uri="{FF2B5EF4-FFF2-40B4-BE49-F238E27FC236}">
                <a16:creationId xmlns:a16="http://schemas.microsoft.com/office/drawing/2014/main" id="{B5742EC9-60F4-43BA-BCC3-53B252997D96}"/>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58A1F"/>
                </a:solidFill>
              </a:defRPr>
            </a:pPr>
            <a:r>
              <a:rPr sz="1650" b="1" i="0">
                <a:solidFill>
                  <a:srgbClr val="F58A1F"/>
                </a:solidFill>
              </a:rPr>
              <a:t>YOU NEED</a:t>
            </a:r>
          </a:p>
        </p:txBody>
      </p:sp>
      <p:sp>
        <p:nvSpPr>
          <p:cNvPr id="8" name="materials">
            <a:extLst>
              <a:ext uri="{FF2B5EF4-FFF2-40B4-BE49-F238E27FC236}">
                <a16:creationId xmlns:a16="http://schemas.microsoft.com/office/drawing/2014/main" id="{F9DAE968-D58A-423B-9281-13B17A7E81D5}"/>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solid/liquid/gas cards • sealed needle-free syringe if available</a:t>
            </a:r>
          </a:p>
        </p:txBody>
      </p:sp>
      <p:sp>
        <p:nvSpPr>
          <p:cNvPr id="9" name="activity-step-1">
            <a:extLst>
              <a:ext uri="{FF2B5EF4-FFF2-40B4-BE49-F238E27FC236}">
                <a16:creationId xmlns:a16="http://schemas.microsoft.com/office/drawing/2014/main" id="{53465D47-82CD-4778-A975-68F2DED34B54}"/>
              </a:ext>
            </a:extLst>
          </p:cNvPr>
          <p:cNvSpPr>
            <a:spLocks noGrp="1"/>
          </p:cNvSpPr>
          <p:nvPr/>
        </p:nvSpPr>
        <p:spPr>
          <a:xfrm>
            <a:off x="4905375" y="2143125"/>
            <a:ext cx="514350" cy="514350"/>
          </a:xfrm>
          <a:prstGeom prst="ellipse">
            <a:avLst/>
          </a:prstGeom>
          <a:solidFill>
            <a:srgbClr val="F58A1F"/>
          </a:solidFill>
          <a:ln w="0">
            <a:noFill/>
            <a:prstDash val="solid"/>
          </a:ln>
        </p:spPr>
      </p:sp>
      <p:sp>
        <p:nvSpPr>
          <p:cNvPr id="10" name="activity-step-number-1">
            <a:extLst>
              <a:ext uri="{FF2B5EF4-FFF2-40B4-BE49-F238E27FC236}">
                <a16:creationId xmlns:a16="http://schemas.microsoft.com/office/drawing/2014/main" id="{93C74C45-84D3-4E8A-94F1-3A6C748D6C08}"/>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6D3A303E-A233-43F3-B6CF-3D8DA8B87F42}"/>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Model each state with spacing and hand motion.</a:t>
            </a:r>
          </a:p>
        </p:txBody>
      </p:sp>
      <p:sp>
        <p:nvSpPr>
          <p:cNvPr id="12" name="activity-step-2">
            <a:extLst>
              <a:ext uri="{FF2B5EF4-FFF2-40B4-BE49-F238E27FC236}">
                <a16:creationId xmlns:a16="http://schemas.microsoft.com/office/drawing/2014/main" id="{74E82E7D-C078-41F2-B03C-60CAB2B88B3D}"/>
              </a:ext>
            </a:extLst>
          </p:cNvPr>
          <p:cNvSpPr>
            <a:spLocks noGrp="1"/>
          </p:cNvSpPr>
          <p:nvPr/>
        </p:nvSpPr>
        <p:spPr>
          <a:xfrm>
            <a:off x="4905375" y="3209925"/>
            <a:ext cx="514350" cy="514350"/>
          </a:xfrm>
          <a:prstGeom prst="ellipse">
            <a:avLst/>
          </a:prstGeom>
          <a:solidFill>
            <a:srgbClr val="F58A1F"/>
          </a:solidFill>
          <a:ln w="0">
            <a:noFill/>
            <a:prstDash val="solid"/>
          </a:ln>
        </p:spPr>
      </p:sp>
      <p:sp>
        <p:nvSpPr>
          <p:cNvPr id="13" name="activity-step-number-2">
            <a:extLst>
              <a:ext uri="{FF2B5EF4-FFF2-40B4-BE49-F238E27FC236}">
                <a16:creationId xmlns:a16="http://schemas.microsoft.com/office/drawing/2014/main" id="{EE3C168D-5D29-4FF3-AE7F-5DD10F810123}"/>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B96E4560-88C4-4C98-AE00-B46FE4C17CD5}"/>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Predict a syringe pressure change before a teacher demonstrates.</a:t>
            </a:r>
          </a:p>
        </p:txBody>
      </p:sp>
      <p:sp>
        <p:nvSpPr>
          <p:cNvPr id="15" name="activity-step-3">
            <a:extLst>
              <a:ext uri="{FF2B5EF4-FFF2-40B4-BE49-F238E27FC236}">
                <a16:creationId xmlns:a16="http://schemas.microsoft.com/office/drawing/2014/main" id="{D944796B-A2CE-449C-A884-FFF981D57FF6}"/>
              </a:ext>
            </a:extLst>
          </p:cNvPr>
          <p:cNvSpPr>
            <a:spLocks noGrp="1"/>
          </p:cNvSpPr>
          <p:nvPr/>
        </p:nvSpPr>
        <p:spPr>
          <a:xfrm>
            <a:off x="4905375" y="4276725"/>
            <a:ext cx="514350" cy="514350"/>
          </a:xfrm>
          <a:prstGeom prst="ellipse">
            <a:avLst/>
          </a:prstGeom>
          <a:solidFill>
            <a:srgbClr val="F58A1F"/>
          </a:solidFill>
          <a:ln w="0">
            <a:noFill/>
            <a:prstDash val="solid"/>
          </a:ln>
        </p:spPr>
      </p:sp>
      <p:sp>
        <p:nvSpPr>
          <p:cNvPr id="16" name="activity-step-number-3">
            <a:extLst>
              <a:ext uri="{FF2B5EF4-FFF2-40B4-BE49-F238E27FC236}">
                <a16:creationId xmlns:a16="http://schemas.microsoft.com/office/drawing/2014/main" id="{CD2A5F8C-4B1E-4B63-9C31-6C7316E4B437}"/>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61BBA0EE-27BA-49F7-B634-4B477DB93166}"/>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Name one strength and one limitation of the model.</a:t>
            </a:r>
          </a:p>
        </p:txBody>
      </p:sp>
      <p:sp>
        <p:nvSpPr>
          <p:cNvPr id="18" name="rule-70-518">
            <a:extLst>
              <a:ext uri="{FF2B5EF4-FFF2-40B4-BE49-F238E27FC236}">
                <a16:creationId xmlns:a16="http://schemas.microsoft.com/office/drawing/2014/main" id="{A0DF6E15-2135-420E-924E-AEAEB9253E94}"/>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73F13FB4-8B4E-4FC0-A994-571BF301A2C6}"/>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58A1F"/>
                </a:solidFill>
              </a:defRPr>
            </a:pPr>
            <a:r>
              <a:rPr sz="1875" b="1" i="0">
                <a:solidFill>
                  <a:srgbClr val="F58A1F"/>
                </a:solidFill>
              </a:rPr>
              <a:t>Success check: Explanations refer to collisions, spacing and motion—not particles expanding.</a:t>
            </a:r>
          </a:p>
        </p:txBody>
      </p:sp>
    </p:spTree>
    <p:extLst>
      <p:ext uri="{BB962C8B-B14F-4D97-AF65-F5344CB8AC3E}">
        <p14:creationId xmlns:p14="http://schemas.microsoft.com/office/powerpoint/2010/main" val="136157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8A1F"/>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9CB46C02-15A7-4571-8F10-E938005D6DF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2 · THERMAL PHYSICS</a:t>
            </a:r>
          </a:p>
        </p:txBody>
      </p:sp>
      <p:sp>
        <p:nvSpPr>
          <p:cNvPr id="2" name="page-number">
            <a:extLst>
              <a:ext uri="{FF2B5EF4-FFF2-40B4-BE49-F238E27FC236}">
                <a16:creationId xmlns:a16="http://schemas.microsoft.com/office/drawing/2014/main" id="{941D587B-3E9B-45A9-8437-B6C4D60EF57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668B5C6D-E641-46C6-97C5-35FBEA1E6728}"/>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10192801-B170-45C8-9848-06C84AE964C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2.1</a:t>
            </a:r>
          </a:p>
        </p:txBody>
      </p:sp>
      <p:sp>
        <p:nvSpPr>
          <p:cNvPr id="5" name="misconception-label">
            <a:extLst>
              <a:ext uri="{FF2B5EF4-FFF2-40B4-BE49-F238E27FC236}">
                <a16:creationId xmlns:a16="http://schemas.microsoft.com/office/drawing/2014/main" id="{EAD1E57A-FE3A-494B-9DD9-5C6C60EFE20E}"/>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1DE8135A-A211-4059-84DB-3DF04D87508F}"/>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“When a substance expands, each particle gets bigger.”</a:t>
            </a:r>
          </a:p>
        </p:txBody>
      </p:sp>
      <p:sp>
        <p:nvSpPr>
          <p:cNvPr id="7" name="correction-frame">
            <a:extLst>
              <a:ext uri="{FF2B5EF4-FFF2-40B4-BE49-F238E27FC236}">
                <a16:creationId xmlns:a16="http://schemas.microsoft.com/office/drawing/2014/main" id="{F1CA427A-8BD9-497E-96B2-A192C19F2600}"/>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606E20C2-1964-48F1-8D57-3ADAD9A561AD}"/>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Particle size is unchanged; average separation increases.</a:t>
            </a:r>
          </a:p>
        </p:txBody>
      </p:sp>
      <p:sp>
        <p:nvSpPr>
          <p:cNvPr id="9" name="humor-line">
            <a:extLst>
              <a:ext uri="{FF2B5EF4-FFF2-40B4-BE49-F238E27FC236}">
                <a16:creationId xmlns:a16="http://schemas.microsoft.com/office/drawing/2014/main" id="{70F9F293-4A61-45F8-B1F4-1788DE88999E}"/>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particles do not inflate. They just ask for more personal space.</a:t>
            </a:r>
          </a:p>
        </p:txBody>
      </p:sp>
      <p:sp>
        <p:nvSpPr>
          <p:cNvPr id="10" name="misconception-check">
            <a:extLst>
              <a:ext uri="{FF2B5EF4-FFF2-40B4-BE49-F238E27FC236}">
                <a16:creationId xmlns:a16="http://schemas.microsoft.com/office/drawing/2014/main" id="{4DB790F3-5239-4C73-9628-1E24993FFE4B}"/>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What changes between particles when a solid expands?</a:t>
            </a:r>
          </a:p>
        </p:txBody>
      </p:sp>
    </p:spTree>
    <p:extLst>
      <p:ext uri="{BB962C8B-B14F-4D97-AF65-F5344CB8AC3E}">
        <p14:creationId xmlns:p14="http://schemas.microsoft.com/office/powerpoint/2010/main" val="1022543006"/>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4399</Words>
  <Application>Microsoft Office PowerPoint</Application>
  <DocSecurity>0</DocSecurity>
  <PresentationFormat>Widescreen</PresentationFormat>
  <Paragraphs>332</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2026-08-14T17:44:01Z</dcterms:created>
  <dcterms:modified xsi:type="dcterms:W3CDTF">2026-08-15T16:00:43Z</dcterms:modified>
</cp:coreProperties>
</file>