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Model world: g = 10 N/kg</c:v>
          </c:tx>
          <c:spPr>
            <a:ln w="28575">
              <a:solidFill>
                <a:srgbClr val="F45B43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F45B43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  <c:pt idx="5">
                <c:v>5</c:v>
              </c:pt>
            </c:numLit>
          </c:xVal>
          <c:yVal>
            <c:numLit>
              <c:formatCode>General</c:formatCode>
              <c:ptCount val="6"/>
              <c:pt idx="0">
                <c:v>0</c:v>
              </c:pt>
              <c:pt idx="1">
                <c:v>10</c:v>
              </c:pt>
              <c:pt idx="2">
                <c:v>20</c:v>
              </c:pt>
              <c:pt idx="3">
                <c:v>30</c:v>
              </c:pt>
              <c:pt idx="4">
                <c:v>40</c:v>
              </c:pt>
              <c:pt idx="5">
                <c:v>50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9867-4FC9-8A48-8449CF2DFC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Weight / N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20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Mass / kg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2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“Mass and weight”, an accent ring for group 1,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1.3.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4-mark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explain. Do not reveal the mark scheme until slide 11.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[Quiz answers] 1. N — Weight is a force. 2. 30 N — W = 3 × 10. 3. weight only — The object retains its mass. 4. g — W = gm.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E7659-AE14-6E60-312D-7B9EECCE3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5AF08B-A158-24E2-8F95-06A604CCEF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19D587-2FCE-984C-D553-6C96D87C3A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Earth: g = 9.8 N/kg, Moon: g = 1.6 N/kg, 2.0 kg, W = 20 N, W = 3.2 N. A caption reads: The block is identical in both places — only the length of the weight arrow, the gravitational pull, changes.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FB14CB-E65C-C5CB-4801-542916F43210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7655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line chart plots Weight in N against Mass in kg; Mass remains in kg; Weight remains in N.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The clean g = 10 N/kg dataset is an explicit classroom model; use any question-supplied value in assessment.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[Quantitative visual] Values: Model world: g = 10 N/kg: (0, 0), (1, 10), (2, 20), (3, 30), (4, 40), (5, 50). Data: illustrative lesson data. Scale: 0 to 50 N.</a:t>
            </a:r>
          </a:p>
          <a:p>
            <a:r>
              <a:t>Units: x uses kg; y uses newtons.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Choose W = mg. 2) Substitute: W = 6.0 × 9.8. 3) Calculate and attach N. Answer: W = 58.8 N (59 N to 2 significant figures).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m = 240/4.0 = 60 kg. 2) W = 60 × 10. 3) Check the direction, significant figures and physical meaning of the result. Answer: Mass = 60 kg; new weight = 600 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[Safety] 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https://giophysics.com/chapter-3/applied-definitions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Describe mass as location-independent and associated with resistance to velocity change.; Describe weight as gravitational force and compare balance/newton-meter measurements.; Use g = W/m and recognise g as both field strength in N/kg and free-fall acceleration in m/s².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[Humor] The scale is doing physics backstage and showing kilograms at the front desk.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DDF12C9C-1448-47CA-B99D-150F0963D600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46522A3C-2746-4A6D-BA8B-B959D25FE77D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CAMBRIDGE IGCSE PHYSICS 0625 · SYLLABUS 1.3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950C5BF2-7ADF-409E-9B9F-A202426B273B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Mass and weight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8073B333-CFFE-4AAE-95FA-F201FD9516B5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F45B43"/>
                </a:solidFill>
              </a:defRPr>
            </a:pPr>
            <a:r>
              <a:rPr sz="2850" b="1" i="0">
                <a:solidFill>
                  <a:srgbClr val="F45B43"/>
                </a:solidFill>
              </a:rPr>
              <a:t>Mass Stays. Weight Travels.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42937908-C9E3-4B15-913E-9FBE3DD03330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An astronaut lands on the Moon. Did the astronaut lose mass, weight, both or neither?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8ECA5081-FA50-49A4-9BE6-2AF3D922FC5A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701884FC-D859-46F7-9932-DD2F43034BF0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4FAAD632-0EE2-449C-AB0C-6B919B6726F9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EDITABLE · 45-MINUTE CLASSROOM LESSON · CORE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29D3350C-09CD-4B58-AF7C-26FCAAD171E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A3C1C919-DF78-475D-B189-C3CFFEB1A8A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CAD2B8FE-3F36-4E25-B95A-22E229FCFAE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B11948E9-FD1C-4C6F-8514-BF1C2CB99CF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1.3</a:t>
            </a:r>
          </a:p>
        </p:txBody>
      </p:sp>
    </p:spTree>
    <p:extLst>
      <p:ext uri="{BB962C8B-B14F-4D97-AF65-F5344CB8AC3E}">
        <p14:creationId xmlns:p14="http://schemas.microsoft.com/office/powerpoint/2010/main" val="2113818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3B6A9000-A40C-46FF-A283-3CD89809E58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C48FC70-7BBA-40E4-B5F0-7611B921E9C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75FE451-9392-41CC-970D-1D7DA213CFF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6AE3F65-9DD9-44C9-BFC9-84C624D976F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FA7BC08-F936-4F6F-9556-465A7269574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sample return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1FAFE41D-E936-4D24-A915-8142F9C0D67B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4 MARKS · CALCULATE · EXPLAIN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0A026667-FFE0-4A33-9759-ABB7229BACFE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3A74A1B6-AF2F-4805-B9D3-1D7A7BFA0EA6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rock has mass 2.5 kg. On planet Q, g = 3.6 N/kg. Calculate its weight and explain what happens to its mass when it is returned to Earth.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86C0566F-7633-4CBD-9364-BDF51601A146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6985008D-1AC1-48DD-ACFA-D42C0B4BF617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28DBCC5A-BC2B-4684-9697-04B8098D751B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364733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BD6CD9C6-853A-4EB8-A6EB-A5763E738C4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3E93B3A-22FD-40BA-BA35-8FC6B28E72D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1CA48D9-A3A2-4216-8919-A6E282A365F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0FF34A8-F5A7-41DA-A758-E6435F7413B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5CF654E-8F37-42AF-8D9B-0CDFBC5B6F0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B2E22C4E-61F2-40EA-8674-9B8DA71B36CB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CC06F88A-2BAA-427B-B016-32A72F96E720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EB23E842-A5A4-4016-9430-039E9AD24C5E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2079D5B9-D4A9-4F04-96BA-53701F4C2CCF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 = mg.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8CA0D047-8712-4C11-9DE5-F7E08925E362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B7A35A0A-05FB-447E-B82F-1ABA1BFAEFA6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3A9BD80F-8246-4699-8854-FA104F02638D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 = 2.5 × 3.6 = 9.0 N.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CA403CE8-B1D9-419F-8147-AD301C9C2731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44EE217E-B733-44DC-83FA-34D904D226D4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307BD4EC-184A-4D8C-BBF1-B5158A6351F7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Mass remains 2.5 kg.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3C5AE0EF-7E77-496E-A119-3A887FFE5E16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6EA0549E-456D-4D4F-B420-8FEC0E44C669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17D7FB5F-7C8C-46F6-B524-54E41E9006C4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Mass is independent of gravitational field strength/location.</a:t>
            </a:r>
          </a:p>
        </p:txBody>
      </p:sp>
      <p:sp>
        <p:nvSpPr>
          <p:cNvPr id="19" name="improvement-band">
            <a:extLst>
              <a:ext uri="{FF2B5EF4-FFF2-40B4-BE49-F238E27FC236}">
                <a16:creationId xmlns:a16="http://schemas.microsoft.com/office/drawing/2014/main" id="{99329428-CE62-4AFC-88B2-23D722DC16E5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improvement-prompt">
            <a:extLst>
              <a:ext uri="{FF2B5EF4-FFF2-40B4-BE49-F238E27FC236}">
                <a16:creationId xmlns:a16="http://schemas.microsoft.com/office/drawing/2014/main" id="{DCED36CF-5E73-44D7-8F5F-DFB6ED43FF90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1260586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E79A6187-553B-4D98-AF5F-076D9B2497F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5F30DC8-C099-4525-B599-D3BC1475EA5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31A13C4-A441-4EF2-9E89-10F29FAF8C9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5D50F13-FDA6-423F-A285-439140AF24A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1E7325F-A86C-403F-BA75-867583727DF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D8C58722-2F5A-419D-9ACA-81277E1FC6BC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6E0851C5-D240-4DD2-B848-D68BBDCC2B1A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296C8EC0-7D1D-4522-B128-C02ED49C7E91}"/>
              </a:ext>
            </a:extLst>
          </p:cNvPr>
          <p:cNvSpPr>
            <a:spLocks noGrp="1"/>
          </p:cNvSpPr>
          <p:nvPr/>
        </p:nvSpPr>
        <p:spPr>
          <a:xfrm>
            <a:off x="12573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Unit of weight?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B45C8024-3BE3-4AEC-A90F-4E2169A4C80B}"/>
              </a:ext>
            </a:extLst>
          </p:cNvPr>
          <p:cNvSpPr>
            <a:spLocks noGrp="1"/>
          </p:cNvSpPr>
          <p:nvPr/>
        </p:nvSpPr>
        <p:spPr>
          <a:xfrm>
            <a:off x="12573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kg · B N · C N/kg · D J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FAF986E1-8D54-49CA-A32D-629396784F06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A98FB58E-35BF-4308-BC94-5209049F5EF2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C16593FC-2A5E-4908-8C0B-AA00FD7F4D94}"/>
              </a:ext>
            </a:extLst>
          </p:cNvPr>
          <p:cNvSpPr>
            <a:spLocks noGrp="1"/>
          </p:cNvSpPr>
          <p:nvPr/>
        </p:nvSpPr>
        <p:spPr>
          <a:xfrm>
            <a:off x="67818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Mass 3 kg at g = 10 N/kg weighs?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4E8135C5-21D5-4E80-89ED-A0C88C2A7CB5}"/>
              </a:ext>
            </a:extLst>
          </p:cNvPr>
          <p:cNvSpPr>
            <a:spLocks noGrp="1"/>
          </p:cNvSpPr>
          <p:nvPr/>
        </p:nvSpPr>
        <p:spPr>
          <a:xfrm>
            <a:off x="67818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0.3 N · B 3 N · C 13 N · D 30 N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C6A1D360-F6A0-4FF3-B741-83B07D4E1044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C0574BD1-BCD4-4771-A853-9EFE7502B2B8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5AA59244-9C6F-43C3-AFA4-56B96180F6CC}"/>
              </a:ext>
            </a:extLst>
          </p:cNvPr>
          <p:cNvSpPr>
            <a:spLocks noGrp="1"/>
          </p:cNvSpPr>
          <p:nvPr/>
        </p:nvSpPr>
        <p:spPr>
          <a:xfrm>
            <a:off x="12573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Moving to a weaker field changes?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0DDCDB88-3C92-488A-87FE-D86123A5E147}"/>
              </a:ext>
            </a:extLst>
          </p:cNvPr>
          <p:cNvSpPr>
            <a:spLocks noGrp="1"/>
          </p:cNvSpPr>
          <p:nvPr/>
        </p:nvSpPr>
        <p:spPr>
          <a:xfrm>
            <a:off x="12573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mass only · B weight only · C both · D neither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17346676-39F6-4F73-84A5-7373770D3B42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101E3150-2AF0-4763-8309-04FC7916B8A7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BD8B1E11-A549-47A2-A018-851BF11FCA49}"/>
              </a:ext>
            </a:extLst>
          </p:cNvPr>
          <p:cNvSpPr>
            <a:spLocks noGrp="1"/>
          </p:cNvSpPr>
          <p:nvPr/>
        </p:nvSpPr>
        <p:spPr>
          <a:xfrm>
            <a:off x="67818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Gradient of weight against mass?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F69BE5CE-14F2-4A76-B293-2946665D7E5D}"/>
              </a:ext>
            </a:extLst>
          </p:cNvPr>
          <p:cNvSpPr>
            <a:spLocks noGrp="1"/>
          </p:cNvSpPr>
          <p:nvPr/>
        </p:nvSpPr>
        <p:spPr>
          <a:xfrm>
            <a:off x="67818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g · B 1/g · C W · D m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1CC73905-5716-47E4-9C55-12C100D23E1B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247308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C9BB8F13-D1D8-425F-8644-AF3B9181BDC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19AA1EB-2654-4FC4-A31F-A51938519F3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69D77CD-16D6-4484-90E7-32661E11680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1E2A7EA-309A-4C2D-A881-1D6FB37C185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5553690-C77A-42AE-A225-520B2F6B4C0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A9493D13-CD2F-498E-AEE0-0C8D0E9C8FB4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392CF3A0-97B9-4871-85B0-2EE8E3390855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DF841CCE-4901-43B2-AD04-F257D094612A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N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72D2A6E4-74FD-462E-9D1E-FBFC2E2DE795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Weight is a force.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C8A9818F-2584-43D7-B0D6-15DE136AB13C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1B5CBC9A-6CC6-4EB6-A71E-BA2BA834ECC6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32A231B0-8D4D-475F-BC89-DD32D15282FC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E1E926EF-2567-4680-89DD-98F3A1B527F0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30 N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3B1BDAEB-72D1-442E-AAC6-8B0D3A70850E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W = 3 × 10.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4E8BF976-0AED-40CB-83F2-873E1B909809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BF4327ED-DDCE-49FA-90F2-A15DED704579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003D9C9C-3953-4D70-9AD9-AA80B8210907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88236EF1-FDB4-4ED9-AF72-EA138D5123ED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weight only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871C79FA-4D83-4438-B0EE-8FD2E72B6B35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The object retains its mass.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826BEB06-04C8-4838-8920-6E4834D9EEEB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598B7F80-15E6-4F88-8ACD-D5A6307198A1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67CBA13D-182B-4B9B-87F8-E6674FEDF874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781D59AE-8347-421A-AE2B-6E44B9BE49A4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g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78265A6B-12B1-4D61-8F24-DF9C5CA6E290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W = gm.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7D7B1E52-6EF3-4EA3-89F3-3FAB2D6FDB9B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134128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CDA4BEA6-FC28-4393-B7C3-21545995505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939110D-708C-48C5-83C2-3F9F87C3E7D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DEB0942-37DF-4EF0-AD96-967665FA2E0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F2877A0-FB12-44F6-9D0F-9EE1A171765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3A3454F-1210-4112-BE1D-E376CE9B9C8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FBA94096-C248-40F9-A7CA-1B9E44B5523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05F457C1-2221-4DFD-911B-1D2B9BCE3914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D9AE12D4-EFD9-4113-92E4-5B430ECB12DB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8DCE73B9-BE89-479C-9619-07A1CC532DFE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the SI unit of mass?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88AA505E-1487-46D9-8B54-C44DC560C224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E2797AE2-722E-40D8-AD97-327A54F6EA25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8F443CBB-380F-4E06-A508-D666F333DACA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the unit of force?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86DFAE0D-BBB7-4FBB-9C6A-0778C4E9EEF3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0F3CF8C3-E97E-4A76-88A0-CB886E88F388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96356FEB-818A-4CCC-813F-C0F2ACBEA7D0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Which instrument compares mass?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143A9F62-B3F0-4EC4-8A6B-FE7356C30BE0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643358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0D657994-AD01-475D-A679-AB8DE6418C8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BBA9224-D906-4C62-B847-15B35D38FE9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F9E9242-6A7D-4D4B-A660-B878A3990D7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668C9D5-3BA2-4F48-9321-8505172819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CAF414D-804F-4329-849D-3BC72063553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Mass belongs to the object; weight belongs to the interaction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657D771D-C95C-4FA3-9A75-725AA124C2F3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F592B6BA-2F5C-44E7-AB12-FCD66619889E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Mass measures quantity of matter and inertia, in kg.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0744DBCB-2556-410B-AC94-0E5FC1081A79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B8F59516-F76C-4CEA-9F12-2AD1AA985D9C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Weight is gravitational force, in N.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277BBD72-28F3-4F0F-97FC-133A5A8167F8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06A1CA29-BB7F-4BEE-8F86-BB23DCFEFB6D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Gravitational field strength links them and depends on location.</a:t>
            </a:r>
          </a:p>
        </p:txBody>
      </p:sp>
      <p:sp>
        <p:nvSpPr>
          <p:cNvPr id="12" name="equation-panel">
            <a:extLst>
              <a:ext uri="{FF2B5EF4-FFF2-40B4-BE49-F238E27FC236}">
                <a16:creationId xmlns:a16="http://schemas.microsoft.com/office/drawing/2014/main" id="{1CCA721B-455E-4DE0-A8AE-A27DF8BCACCF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FF2B5EF4-FFF2-40B4-BE49-F238E27FC236}">
                <a16:creationId xmlns:a16="http://schemas.microsoft.com/office/drawing/2014/main" id="{F3FF0899-FE0D-479A-AC74-5CA050C40C70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EQUATIONS TO OWN</a:t>
            </a:r>
          </a:p>
        </p:txBody>
      </p:sp>
      <p:sp>
        <p:nvSpPr>
          <p:cNvPr id="14" name="equation-expression-1">
            <a:extLst>
              <a:ext uri="{FF2B5EF4-FFF2-40B4-BE49-F238E27FC236}">
                <a16:creationId xmlns:a16="http://schemas.microsoft.com/office/drawing/2014/main" id="{1274563F-34DF-4BE0-8481-9BB3ED3A0843}"/>
              </a:ext>
            </a:extLst>
          </p:cNvPr>
          <p:cNvSpPr>
            <a:spLocks noGrp="1"/>
          </p:cNvSpPr>
          <p:nvPr/>
        </p:nvSpPr>
        <p:spPr>
          <a:xfrm>
            <a:off x="8143875" y="2686050"/>
            <a:ext cx="3095625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g = W/m, so W = mg</a:t>
            </a:r>
          </a:p>
        </p:txBody>
      </p:sp>
      <p:sp>
        <p:nvSpPr>
          <p:cNvPr id="15" name="equation-units-1">
            <a:extLst>
              <a:ext uri="{FF2B5EF4-FFF2-40B4-BE49-F238E27FC236}">
                <a16:creationId xmlns:a16="http://schemas.microsoft.com/office/drawing/2014/main" id="{F7B7D94A-892A-42D5-9DE2-1BBE8EB8D35A}"/>
              </a:ext>
            </a:extLst>
          </p:cNvPr>
          <p:cNvSpPr>
            <a:spLocks noGrp="1"/>
          </p:cNvSpPr>
          <p:nvPr/>
        </p:nvSpPr>
        <p:spPr>
          <a:xfrm>
            <a:off x="8143875" y="3543300"/>
            <a:ext cx="3095625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g in N/kg, W in N, m in kg</a:t>
            </a:r>
          </a:p>
        </p:txBody>
      </p:sp>
      <p:sp>
        <p:nvSpPr>
          <p:cNvPr id="16" name="vocabulary-label">
            <a:extLst>
              <a:ext uri="{FF2B5EF4-FFF2-40B4-BE49-F238E27FC236}">
                <a16:creationId xmlns:a16="http://schemas.microsoft.com/office/drawing/2014/main" id="{D2BF2364-F88E-4070-A194-90587A2FBE8A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SAY IT PRECISELY</a:t>
            </a:r>
          </a:p>
        </p:txBody>
      </p:sp>
      <p:sp>
        <p:nvSpPr>
          <p:cNvPr id="17" name="vocabulary">
            <a:extLst>
              <a:ext uri="{FF2B5EF4-FFF2-40B4-BE49-F238E27FC236}">
                <a16:creationId xmlns:a16="http://schemas.microsoft.com/office/drawing/2014/main" id="{3C047278-7954-4C0C-B38E-630024951707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mass · weight · gravitational field strength · balance · newton meter</a:t>
            </a:r>
          </a:p>
        </p:txBody>
      </p:sp>
    </p:spTree>
    <p:extLst>
      <p:ext uri="{BB962C8B-B14F-4D97-AF65-F5344CB8AC3E}">
        <p14:creationId xmlns:p14="http://schemas.microsoft.com/office/powerpoint/2010/main" val="1016480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564BC-AE01-056B-2542-A0627BE50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F83E37CA-A479-1596-7189-7B77DF71223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F4C42D0-1A1B-4413-1130-A94474181C6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BFFB494-7E9E-31E0-3014-3DE6FF71CEF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FA3C39E-61C6-DC48-11C3-A76776913B4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0AF68B5-51C7-9073-7993-50F3A92FA2D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mass and weight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19" name="simple-definition-label">
            <a:extLst>
              <a:ext uri="{FF2B5EF4-FFF2-40B4-BE49-F238E27FC236}">
                <a16:creationId xmlns:a16="http://schemas.microsoft.com/office/drawing/2014/main" id="{BB9E60C7-EE95-DFA4-04C5-CAFA71C216E3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0" name="simple-definition">
            <a:extLst>
              <a:ext uri="{FF2B5EF4-FFF2-40B4-BE49-F238E27FC236}">
                <a16:creationId xmlns:a16="http://schemas.microsoft.com/office/drawing/2014/main" id="{748EFC57-5E4C-647F-0CE8-55816D764C0F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Mass is how much matter an object contains and how stubbornly it resists being speeded up; weight is the gravitational force pulling on that mass. Carry the object to another world and only the weight changes.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998114-0DE7-9FD3-B681-31E7D36F4442}"/>
              </a:ext>
            </a:extLst>
          </p:cNvPr>
          <p:cNvSpPr txBox="1"/>
          <p:nvPr/>
        </p:nvSpPr>
        <p:spPr>
          <a:xfrm>
            <a:off x="1524000" y="3686763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102E29"/>
                </a:solidFill>
              </a:rPr>
              <a:t>Earth: g = 9.8 N/kg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4431D6-5E80-89B4-188C-CE064CCF8D74}"/>
              </a:ext>
            </a:extLst>
          </p:cNvPr>
          <p:cNvSpPr txBox="1"/>
          <p:nvPr/>
        </p:nvSpPr>
        <p:spPr>
          <a:xfrm>
            <a:off x="7112000" y="3686763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nl-NL" sz="1600" b="1">
                <a:solidFill>
                  <a:srgbClr val="102E29"/>
                </a:solidFill>
              </a:rPr>
              <a:t>Moon: g = 1.6 N/kg</a:t>
            </a:r>
            <a:endParaRPr lang="en-US" sz="1600" b="1">
              <a:solidFill>
                <a:srgbClr val="102E29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7961E8D-1AD2-B97C-EE23-A6189B7CA7CD}"/>
              </a:ext>
            </a:extLst>
          </p:cNvPr>
          <p:cNvSpPr/>
          <p:nvPr/>
        </p:nvSpPr>
        <p:spPr>
          <a:xfrm>
            <a:off x="2730500" y="4182533"/>
            <a:ext cx="1397000" cy="699912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2.0 kg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655F0C6-EF2F-3AD2-941A-A7EE0B65265B}"/>
              </a:ext>
            </a:extLst>
          </p:cNvPr>
          <p:cNvCxnSpPr/>
          <p:nvPr/>
        </p:nvCxnSpPr>
        <p:spPr>
          <a:xfrm>
            <a:off x="3429000" y="4911608"/>
            <a:ext cx="0" cy="612421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292F6D7-8CE9-1406-F736-D068EE38384A}"/>
              </a:ext>
            </a:extLst>
          </p:cNvPr>
          <p:cNvSpPr txBox="1"/>
          <p:nvPr/>
        </p:nvSpPr>
        <p:spPr>
          <a:xfrm>
            <a:off x="3581400" y="5057422"/>
            <a:ext cx="190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W = 20 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314B446-B768-0DDE-0955-82619386951B}"/>
              </a:ext>
            </a:extLst>
          </p:cNvPr>
          <p:cNvSpPr/>
          <p:nvPr/>
        </p:nvSpPr>
        <p:spPr>
          <a:xfrm>
            <a:off x="8318500" y="4182533"/>
            <a:ext cx="1397000" cy="699912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2.0 kg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9B2C032-4F82-37B2-7D39-FFCCFC63C086}"/>
              </a:ext>
            </a:extLst>
          </p:cNvPr>
          <p:cNvCxnSpPr/>
          <p:nvPr/>
        </p:nvCxnSpPr>
        <p:spPr>
          <a:xfrm>
            <a:off x="9017000" y="4911608"/>
            <a:ext cx="0" cy="10207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3B59B8F-5FC7-C1DC-C84A-A1AC708EE9FC}"/>
              </a:ext>
            </a:extLst>
          </p:cNvPr>
          <p:cNvSpPr txBox="1"/>
          <p:nvPr/>
        </p:nvSpPr>
        <p:spPr>
          <a:xfrm>
            <a:off x="9169400" y="4911608"/>
            <a:ext cx="190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W = 3.2 N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C41D56B-3F72-C9EA-7406-D64B2A5CC4AC}"/>
              </a:ext>
            </a:extLst>
          </p:cNvPr>
          <p:cNvCxnSpPr/>
          <p:nvPr/>
        </p:nvCxnSpPr>
        <p:spPr>
          <a:xfrm>
            <a:off x="6096000" y="3657600"/>
            <a:ext cx="0" cy="2362200"/>
          </a:xfrm>
          <a:prstGeom prst="line">
            <a:avLst/>
          </a:prstGeom>
          <a:ln w="25400">
            <a:solidFill>
              <a:srgbClr val="6B7F7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3E8FEFB-77A5-92B4-F616-3C226BCD3A8C}"/>
              </a:ext>
            </a:extLst>
          </p:cNvPr>
          <p:cNvSpPr txBox="1"/>
          <p:nvPr/>
        </p:nvSpPr>
        <p:spPr>
          <a:xfrm>
            <a:off x="1524000" y="5699008"/>
            <a:ext cx="939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same block, same 2.0 kg of matter, same inertia</a:t>
            </a:r>
          </a:p>
        </p:txBody>
      </p:sp>
      <p:sp>
        <p:nvSpPr>
          <p:cNvPr id="31" name="diagram-caption">
            <a:extLst>
              <a:ext uri="{FF2B5EF4-FFF2-40B4-BE49-F238E27FC236}">
                <a16:creationId xmlns:a16="http://schemas.microsoft.com/office/drawing/2014/main" id="{2C26000C-B98E-2263-25BE-CC0AC5FE5A07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The block is identical in both places — only the length of the weight arrow, the gravitational pull, changes.</a:t>
            </a:r>
          </a:p>
        </p:txBody>
      </p:sp>
    </p:spTree>
    <p:extLst>
      <p:ext uri="{BB962C8B-B14F-4D97-AF65-F5344CB8AC3E}">
        <p14:creationId xmlns:p14="http://schemas.microsoft.com/office/powerpoint/2010/main" val="3071836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91C8463C-D4C2-4ABC-81CD-2BA1A612AD2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2E5F5F9-4320-419B-A107-89758A81797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3644799-0C2E-4848-BE70-E2F3AFAC68A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275B6D8-9C02-4BBA-AF71-41C12C7C3D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AAAA8A3-9962-47AC-AFC3-AD1633596F3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Weight is proportional to mass at one location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BBF0F8F9-D563-496C-90A2-683B511A6737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AD296F22-E3E8-49E9-8F87-5AB69AA7417E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8DF61BDF-281D-4912-A7C1-AE0610E892E7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Model world: g = 10 N/kg: (0, 0), (1, 10), …, (4, 40), (5, 50).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0B5D8176-4A9F-4619-A6A6-295BB5D9670B}"/>
              </a:ext>
            </a:extLst>
          </p:cNvPr>
          <p:cNvSpPr>
            <a:spLocks noGrp="1"/>
          </p:cNvSpPr>
          <p:nvPr/>
        </p:nvSpPr>
        <p:spPr>
          <a:xfrm>
            <a:off x="666750" y="4762500"/>
            <a:ext cx="3143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chart 0–50 N; source 0–50 N. Source: Mass / kg; Weight / N. Chart: Mass / kg; Weight / N.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1E96F285-8EFA-47B6-9AE3-41D959904F36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62885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3CEFF904-D6B1-4B4A-AB9D-D365E8EB6D1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640DF0B-030A-4F38-8598-5FB32D8F99D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375664B-48A3-4302-A135-88F71AA2E76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A7120E8-BB36-45B6-9596-2D12B964FF1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8C3A043-BDAC-471B-9C37-24878A8FE7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Earth model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B5FA0A53-E4F3-48EA-8B26-51A69F8FD976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FFDAD600-0F9C-4896-9235-B5EE36BA095D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8AD30135-43C6-4D6E-B716-A14AE008E284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6.0 kg bag is in a field of 9.8 N/kg. Find its weight.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ECBBF6CD-EBA4-4802-B69F-829BE4298CCF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707701FF-8CE2-45D9-8CE3-2724D4DBE650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679ABBC2-A79A-493B-BD16-4624CCD98E37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Choose W = mg.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6AA920AA-F281-4A32-9850-0FDE17D9CAF0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E69D6D60-2E59-4013-9FAD-21CF6559AFAA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429F134E-DA64-434F-98EE-7E05E5993D6A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Substitute: W = 6.0 × 9.8.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73046FC3-F39F-4543-B778-F0A78D970265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567BBD67-08DF-4692-9708-230ACF852ED9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1799F44B-2532-4B94-9CF7-4137C805D0C4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Calculate and attach N.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BEA266B1-3C4E-401A-A952-67FB90B7083B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6991D49D-4903-4D22-8ADF-3075E3823597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W = 58.8 N (59 N to 2 significant figures).</a:t>
            </a:r>
          </a:p>
        </p:txBody>
      </p:sp>
    </p:spTree>
    <p:extLst>
      <p:ext uri="{BB962C8B-B14F-4D97-AF65-F5344CB8AC3E}">
        <p14:creationId xmlns:p14="http://schemas.microsoft.com/office/powerpoint/2010/main" val="1251567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CE3C5AB3-ABDA-4CA5-8DD4-DD39084F7BA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7770949-9EF6-4ACB-B49F-5ADC0716CEF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562B332-74B2-4E01-B05F-ECA882341BA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15C9923-0697-47A5-B924-8E352ACB9EF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1F9B0D5-A3B6-4287-BB5E-560C05DCBBF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same rover, different field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3E504BD1-CFF1-4DB7-A398-D7D7587062D9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7FCB8C85-F777-4A42-B4E1-74B92D465DE9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3F293693-3E9E-4E3B-A97F-F8273A6C4598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rover weighs 240 N where g = 4.0 N/kg. Find its mass, then its weight where g = 10 N/kg.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B266AE04-61E5-44A6-BDA2-7903149F37D3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1FDA81BF-F377-4075-B444-43FCCE9A4D2D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ABCFA057-CB17-406B-A885-C3AFB5E8F3E2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m = 240/4.0 = 60 kg.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40786A22-54B1-4AA9-9CEE-454AA219A5DE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FD5EF5DE-5124-4D33-8B5C-554710D06381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940678C6-2CAB-4985-B187-D9203BAB09C7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W = 60 × 10.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B86D4031-DAFA-406F-8C89-E377103BC85F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B84DF18B-C7EA-42DA-8634-E47F4F23D36E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876D25FA-91D0-4303-BEB6-E6B16390A6E4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7E9335F7-16E2-432D-A918-430AD8EAD2DC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32A00D0E-C8AD-4C67-94B6-AD031C6193C5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Mass = 60 kg; new weight = 600 N.</a:t>
            </a:r>
          </a:p>
        </p:txBody>
      </p:sp>
    </p:spTree>
    <p:extLst>
      <p:ext uri="{BB962C8B-B14F-4D97-AF65-F5344CB8AC3E}">
        <p14:creationId xmlns:p14="http://schemas.microsoft.com/office/powerpoint/2010/main" val="228910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06C89E65-7283-49D7-99AA-A00BE9A9591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FBF19DA-ECA7-49C8-9AB0-EF68A85CE8D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5CA8BB1-E1EC-4DE5-842C-82CE79679A7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2207B94-8FB3-49E1-A08F-60F60A13823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CC8F67F-ACBA-483C-8908-ACE5E382BC3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Planet luggage desk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00BB459A-3152-4ABD-9FD1-D3B968DCE47E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CLASS ACTIVITY · CALCULATION-STATIONS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7DF8898F-5E2F-4E18-9A62-1874EDA54CBE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D0AB234A-C304-41AD-8203-A3C5006E0DB6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object mass cards • field-strength cards • mini-whiteboards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9046E4B0-9F79-4377-82D2-07CBDC403EB1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5A7016A5-BE31-41E4-817F-533CAD404222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D24795CD-D303-4F17-B958-F70E40D276CB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Pair an object with a world.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98CE0997-0C21-421F-B54A-C5C9D2A8DBAA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3D7E584A-E678-455F-A4AB-F18BD8D9A299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626D3478-7039-4F1F-BE79-575239C85030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Calculate weight.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A185A43A-B92A-486C-9B36-A8562963726C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A572F676-6465-445E-911E-76A131D83D62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7C7921C9-4495-4A85-9A8D-8018C57987EF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Swap only the world card and explain what changes.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A037A862-9AA7-4A10-A95D-DC92F0C8DA6C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137AE1C0-88CF-4DF1-B70E-EEAB1B040F2A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Success check: Every explanation uses kg for mass and N for weight.</a:t>
            </a:r>
          </a:p>
        </p:txBody>
      </p:sp>
    </p:spTree>
    <p:extLst>
      <p:ext uri="{BB962C8B-B14F-4D97-AF65-F5344CB8AC3E}">
        <p14:creationId xmlns:p14="http://schemas.microsoft.com/office/powerpoint/2010/main" val="25755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5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1D0CC158-38A0-4F80-8990-553098899B1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B6B5C3C-1349-4480-9F09-2419F9D92ED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C872EE3-6FDF-449D-856F-3D42A82A32B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AAB60DB-AE4E-49D2-8001-F0F3F30306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1.3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BCE4720A-5C36-40D1-855A-4C1B63B752EA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EF72E819-33D8-401C-AFDF-8F4E9483C295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“A bathroom scale measures mass directly.”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54B1F46B-B685-4041-90EE-FDD38FFF6D56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83FA5E58-388D-42BD-B43C-2188CE2B7238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It detects force and is calibrated to display a mass estimate for a chosen g.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B127D7E1-072C-4B0E-9D64-3B8E84121C79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The scale is doing physics backstage and showing kilograms at the front desk.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2CE727BC-18AC-4D2A-B7A1-A0E432B7AC54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Would the same scale display the same value on the Moon? Explain.</a:t>
            </a:r>
          </a:p>
        </p:txBody>
      </p:sp>
    </p:spTree>
    <p:extLst>
      <p:ext uri="{BB962C8B-B14F-4D97-AF65-F5344CB8AC3E}">
        <p14:creationId xmlns:p14="http://schemas.microsoft.com/office/powerpoint/2010/main" val="1003061359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3984</Words>
  <Application>Microsoft Office PowerPoint</Application>
  <DocSecurity>0</DocSecurity>
  <PresentationFormat>Widescreen</PresentationFormat>
  <Paragraphs>327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2026-08-14T14:20:35Z</dcterms:created>
  <dcterms:modified xsi:type="dcterms:W3CDTF">2026-08-15T16:00:36Z</dcterms:modified>
</cp:coreProperties>
</file>