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Constant push</c:v>
          </c:tx>
          <c:spPr>
            <a:ln w="28575">
              <a:solidFill>
                <a:srgbClr val="F45B43"/>
              </a:solidFill>
              <a:prstDash val="solid"/>
            </a:ln>
          </c:spPr>
          <c:marker>
            <c:symbol val="circle"/>
            <c:size val="7"/>
            <c:spPr>
              <a:solidFill>
                <a:srgbClr val="F45B43"/>
              </a:solidFill>
            </c:spPr>
          </c:marker>
          <c:xVal>
            <c:numLit>
              <c:formatCode>General</c:formatCode>
              <c:ptCount val="6"/>
              <c:pt idx="0">
                <c:v>0</c:v>
              </c:pt>
              <c:pt idx="1">
                <c:v>1</c:v>
              </c:pt>
              <c:pt idx="2">
                <c:v>2</c:v>
              </c:pt>
              <c:pt idx="3">
                <c:v>3</c:v>
              </c:pt>
              <c:pt idx="4">
                <c:v>4</c:v>
              </c:pt>
              <c:pt idx="5">
                <c:v>5</c:v>
              </c:pt>
            </c:numLit>
          </c:xVal>
          <c:yVal>
            <c:numLit>
              <c:formatCode>General</c:formatCode>
              <c:ptCount val="6"/>
              <c:pt idx="0">
                <c:v>40</c:v>
              </c:pt>
              <c:pt idx="1">
                <c:v>40</c:v>
              </c:pt>
              <c:pt idx="2">
                <c:v>40</c:v>
              </c:pt>
              <c:pt idx="3">
                <c:v>40</c:v>
              </c:pt>
              <c:pt idx="4">
                <c:v>40</c:v>
              </c:pt>
              <c:pt idx="5">
                <c:v>40</c:v>
              </c:pt>
            </c:numLit>
          </c:yVal>
          <c:smooth val="0"/>
          <c:extLst>
            <c:ext xmlns:c16="http://schemas.microsoft.com/office/drawing/2014/chart" uri="{C3380CC4-5D6E-409C-BE32-E72D297353CC}">
              <c16:uniqueId val="{00000000-E7E5-44D2-B3EA-40A323827139}"/>
            </c:ext>
          </c:extLst>
        </c:ser>
        <c:dLbls>
          <c:showLegendKey val="0"/>
          <c:showVal val="0"/>
          <c:showCatName val="0"/>
          <c:showSerName val="0"/>
          <c:showPercent val="0"/>
          <c:showBubbleSize val="0"/>
        </c:dLbls>
        <c:axId val="48650112"/>
        <c:axId val="48672768"/>
      </c:scatterChart>
      <c:valAx>
        <c:axId val="48672768"/>
        <c:scaling>
          <c:orientation val="minMax"/>
          <c:max val="40"/>
          <c:min val="0"/>
        </c:scaling>
        <c:delete val="0"/>
        <c:axPos val="l"/>
        <c:majorGridlines>
          <c:spPr>
            <a:ln w="9525">
              <a:solidFill>
                <a:srgbClr val="D6DED8"/>
              </a:solidFill>
              <a:prstDash val="solid"/>
            </a:ln>
          </c:spPr>
        </c:majorGridlines>
        <c:title>
          <c:tx>
            <c:rich>
              <a:bodyPr/>
              <a:lstStyle/>
              <a:p>
                <a:r>
                  <a:t>Force in displacement direction / N</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midCat"/>
      </c:valAx>
      <c:valAx>
        <c:axId val="48650112"/>
        <c:scaling>
          <c:orientation val="minMax"/>
          <c:max val="5"/>
          <c:min val="0"/>
        </c:scaling>
        <c:delete val="0"/>
        <c:axPos val="b"/>
        <c:title>
          <c:tx>
            <c:rich>
              <a:bodyPr/>
              <a:lstStyle/>
              <a:p>
                <a:r>
                  <a:t>Displacement / m</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crossBetween val="midCat"/>
        <c:majorUnit val="2"/>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dark-green opening slide with the exact topic title “Work”, an accent ring for group 1, and a single hook question.</a:t>
            </a:r>
          </a:p>
          <a:p>
            <a:r>
              <a:t>[Teacher cue]</a:t>
            </a:r>
          </a:p>
          <a:p>
            <a:r>
              <a:t>Ask the hook question before revealing any explanation. Listen for the vocabulary students already use, then connect their answers to syllabus section 1.7.2.</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An original 5-mark exam-style question occupies the main page, with a dark solve–pair–compare–justify sequence beside it.</a:t>
            </a:r>
          </a:p>
          <a:p>
            <a:r>
              <a:t>[Teacher cue]</a:t>
            </a:r>
          </a:p>
          <a:p>
            <a:r>
              <a:t>Give independent thinking time, then ask pairs to compare methods before answers. Listen for each command word: calculate, explain. Do not reveal the mark scheme until slide 11.</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Five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[Quiz answers] 1. Fd — For constant aligned force, W = Fd. 2. N m — 1 J = 1 N m. 3. 60 J — 20×3 = 60. 4. zero work — d = 0.</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Three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8CE35-F183-E924-7338-44A5ACA3B4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3F94B-5D3C-CBF5-FFFD-B752F5E195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BA581-4BB4-706B-7BE9-88E3E0160C8E}"/>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The simple definition is stated in one sentence across the top of the slide. Below it a drawn diagram is labelled W = 40 × 5.0 = 200 J, crate, 40 N, d = 5.0 m, bag, hold 40 N, d = 0, so W = 0 J. A caption reads: The same 40 N acts in both hands; only the crate that moves in the force's own direction is given energy.</a:t>
            </a:r>
          </a:p>
          <a:p>
            <a:r>
              <a:t>[Teacher cue]</a:t>
            </a:r>
          </a:p>
          <a:p>
            <a:r>
              <a:t>Explain one core idea at a time. Ask students to restate each idea using one vocabulary word, then reveal the relevant equation only after its variables are named.</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02B1C503-93CC-A27E-DE91-77B4524A42B8}"/>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310657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An editable line chart plots Force in displacement direction in N against Displacement in m; Displacement remains in m; Force in displacement direction remains in N.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Use a filled rectangle after prediction; the syllabus equation is constant-force W = Fd.</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[Quantitative visual] Values: Constant push: (0, 40), (1, 40), (2, 40), (3, 40), (4, 40), (5, 40). Data: illustrative lesson data. Scale: 40 to 40 N.</a:t>
            </a:r>
          </a:p>
          <a:p>
            <a:r>
              <a:t>Units: x uses metres; y uses newtons.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[Worked problem] Steps: 1) Force and displacement are in the same direction. 2) W = Fd. 3) W = 40×5.0. Answer: W = 200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[Worked problem] Steps: 1) 1.8 kJ = 1800 J. 2) d = 1800/300. 3) Check the direction, significant figures and physical meaning of the result. Answer: d = 6.0 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https://giophysics.com/chapter-5/work</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Define work as energy transferred when a force acts through a distance in its direction.; Use W = Fd = ΔE and 1 J = 1 N m for constant aligned force.; Recognise zero work on an object when displacement in the force direction is zero.; Interpret rectangular area beneath a force–displacement graph as work.</a:t>
            </a:r>
          </a:p>
          <a:p>
            <a:r>
              <a:t>[Safety]</a:t>
            </a:r>
          </a:p>
          <a:p>
            <a:r>
              <a:t>No special hazard: keep routes clear and use teacher-controlled classroom equipment.</a:t>
            </a:r>
          </a:p>
          <a:p>
            <a:r>
              <a:t>[Humor] Physics is not judging your effort. It is checking whether the object moved.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59E0058F-1670-4BF7-8AF8-CBF124A10DE6}"/>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73FCC118-0481-4731-8696-C7407621FA7C}"/>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1.7.2</a:t>
            </a:r>
          </a:p>
        </p:txBody>
      </p:sp>
      <p:sp>
        <p:nvSpPr>
          <p:cNvPr id="3" name="topic-title">
            <a:extLst>
              <a:ext uri="{FF2B5EF4-FFF2-40B4-BE49-F238E27FC236}">
                <a16:creationId xmlns:a16="http://schemas.microsoft.com/office/drawing/2014/main" id="{0E7C97CF-F8AB-43E0-B028-BF4FD2A402D8}"/>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Work</a:t>
            </a:r>
          </a:p>
        </p:txBody>
      </p:sp>
      <p:sp>
        <p:nvSpPr>
          <p:cNvPr id="4" name="lesson-title">
            <a:extLst>
              <a:ext uri="{FF2B5EF4-FFF2-40B4-BE49-F238E27FC236}">
                <a16:creationId xmlns:a16="http://schemas.microsoft.com/office/drawing/2014/main" id="{B9A09B53-CC41-4E1B-9CD8-F7CAF260AA44}"/>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When Does a Force Do Work?</a:t>
            </a:r>
          </a:p>
        </p:txBody>
      </p:sp>
      <p:sp>
        <p:nvSpPr>
          <p:cNvPr id="5" name="lesson-hook">
            <a:extLst>
              <a:ext uri="{FF2B5EF4-FFF2-40B4-BE49-F238E27FC236}">
                <a16:creationId xmlns:a16="http://schemas.microsoft.com/office/drawing/2014/main" id="{D2690465-5CAF-4797-835C-2E7C4DA8CEF8}"/>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You hold a heavy bag still for one minute. Your muscles work hard—but how much mechanical work is done on the bag?</a:t>
            </a:r>
          </a:p>
        </p:txBody>
      </p:sp>
      <p:sp>
        <p:nvSpPr>
          <p:cNvPr id="6" name="topic-ring">
            <a:extLst>
              <a:ext uri="{FF2B5EF4-FFF2-40B4-BE49-F238E27FC236}">
                <a16:creationId xmlns:a16="http://schemas.microsoft.com/office/drawing/2014/main" id="{1AFE7987-5C15-42A5-811D-B62C58D6DE65}"/>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B5C9E3C6-3931-4F4F-B397-ABCBA63C5F8F}"/>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CFC2095B-3D9F-45EA-915C-5887BEBB2203}"/>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a:t>
            </a:r>
          </a:p>
        </p:txBody>
      </p:sp>
      <p:sp>
        <p:nvSpPr>
          <p:cNvPr id="9" name="group-label">
            <a:extLst>
              <a:ext uri="{FF2B5EF4-FFF2-40B4-BE49-F238E27FC236}">
                <a16:creationId xmlns:a16="http://schemas.microsoft.com/office/drawing/2014/main" id="{F3EEC9CB-ADD1-4F6D-9B42-C87AB2C7C83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0B609E32-467C-41F2-ABDE-959E260B13D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AA945FF7-2BF7-4F45-9E94-45071E00198A}"/>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8D36A40D-DAE9-41DE-A8AE-4CDC2B34CE4A}"/>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1.7.2</a:t>
            </a:r>
          </a:p>
        </p:txBody>
      </p:sp>
    </p:spTree>
    <p:extLst>
      <p:ext uri="{BB962C8B-B14F-4D97-AF65-F5344CB8AC3E}">
        <p14:creationId xmlns:p14="http://schemas.microsoft.com/office/powerpoint/2010/main" val="1848700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260EF31F-D004-4082-9719-8FD52463359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32663D65-CFA0-43DB-97D1-2FFA78C7ACC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2C3C178C-3D4D-4D9C-8F0E-DF452D97ACA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09E9F0F3-C4DF-415E-AB19-4DF1398D6DD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2377F32F-079F-44D8-8000-CC4BB70D029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luggage belt</a:t>
            </a:r>
          </a:p>
        </p:txBody>
      </p:sp>
      <p:sp>
        <p:nvSpPr>
          <p:cNvPr id="6" name="exam-meta">
            <a:extLst>
              <a:ext uri="{FF2B5EF4-FFF2-40B4-BE49-F238E27FC236}">
                <a16:creationId xmlns:a16="http://schemas.microsoft.com/office/drawing/2014/main" id="{2F6B7851-5464-4485-9992-13DAE151FBDE}"/>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5 MARKS · CALCULATE · EXPLAIN</a:t>
            </a:r>
          </a:p>
        </p:txBody>
      </p:sp>
      <p:sp>
        <p:nvSpPr>
          <p:cNvPr id="7" name="exam-question-frame">
            <a:extLst>
              <a:ext uri="{FF2B5EF4-FFF2-40B4-BE49-F238E27FC236}">
                <a16:creationId xmlns:a16="http://schemas.microsoft.com/office/drawing/2014/main" id="{9DDD95B0-A091-47D5-9966-950FAE0C2742}"/>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78A7F3AB-D569-4201-A58B-27604B04DE7B}"/>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belt exerts 75 N in the direction of motion on a suitcase through 12 m. Calculate work done. The suitcase then rests on the belt while it is stopped. Explain the work done by the belt during the stopped interval.</a:t>
            </a:r>
          </a:p>
        </p:txBody>
      </p:sp>
      <p:sp>
        <p:nvSpPr>
          <p:cNvPr id="9" name="exam-method-frame">
            <a:extLst>
              <a:ext uri="{FF2B5EF4-FFF2-40B4-BE49-F238E27FC236}">
                <a16:creationId xmlns:a16="http://schemas.microsoft.com/office/drawing/2014/main" id="{DF361CCF-0297-4A0C-9AC7-62C95A5F2BC7}"/>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AB9FDD61-099F-4487-B832-74B0F53371E6}"/>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32C8FF92-758A-403C-AB5D-36EE5BBF2079}"/>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539415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BA319E25-8F52-45B2-AFAE-8618F24E935E}"/>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D3A5D3BD-6AA6-499B-B981-4398192888E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3035ABDF-90EC-4A49-9A47-52F7FC63EE2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42793B4-BBC8-4929-8E87-A2F733BE850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8262B154-A13D-4714-B893-963F75504D8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52286D8-577B-41BD-ADC0-E2102A288309}"/>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6B5924E7-C0DB-478A-94B3-7DE222C33A8C}"/>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124143E1-2ABB-47DD-A7D5-7CC26ECB18CC}"/>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2F2DDDE9-4DC9-4F1F-A5B9-778BF605535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W = Fd.</a:t>
            </a:r>
          </a:p>
        </p:txBody>
      </p:sp>
      <p:sp>
        <p:nvSpPr>
          <p:cNvPr id="10" name="mark-number-2">
            <a:extLst>
              <a:ext uri="{FF2B5EF4-FFF2-40B4-BE49-F238E27FC236}">
                <a16:creationId xmlns:a16="http://schemas.microsoft.com/office/drawing/2014/main" id="{05E84BE0-A0D7-4B58-BEED-4B051ACA3858}"/>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0C46284D-B31F-4677-8C64-AF6BE3A4794E}"/>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D176F45F-2C06-452E-A329-ABF394C7AFF7}"/>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W = 75×12 = 900 J.</a:t>
            </a:r>
          </a:p>
        </p:txBody>
      </p:sp>
      <p:sp>
        <p:nvSpPr>
          <p:cNvPr id="13" name="mark-number-3">
            <a:extLst>
              <a:ext uri="{FF2B5EF4-FFF2-40B4-BE49-F238E27FC236}">
                <a16:creationId xmlns:a16="http://schemas.microsoft.com/office/drawing/2014/main" id="{91A5D94C-3708-4203-804E-CC5DC1E0FB2F}"/>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FC2DC507-AC3C-44E9-A3C5-2D8A5AD340D0}"/>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5090F03B-00F5-4576-A7CE-2A59AF5F7191}"/>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During stopped interval displacement is zero.</a:t>
            </a:r>
          </a:p>
        </p:txBody>
      </p:sp>
      <p:sp>
        <p:nvSpPr>
          <p:cNvPr id="16" name="mark-number-4">
            <a:extLst>
              <a:ext uri="{FF2B5EF4-FFF2-40B4-BE49-F238E27FC236}">
                <a16:creationId xmlns:a16="http://schemas.microsoft.com/office/drawing/2014/main" id="{F5044762-4318-48A5-9C22-84BB95C6820D}"/>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6DF35C2C-18A8-4C49-848C-3E2E119F6419}"/>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5ED2712D-8CDA-4531-B58D-1FDF8A4BB638}"/>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Therefore mechanical work by the belt is zero.</a:t>
            </a:r>
          </a:p>
        </p:txBody>
      </p:sp>
      <p:sp>
        <p:nvSpPr>
          <p:cNvPr id="19" name="mark-number-5">
            <a:extLst>
              <a:ext uri="{FF2B5EF4-FFF2-40B4-BE49-F238E27FC236}">
                <a16:creationId xmlns:a16="http://schemas.microsoft.com/office/drawing/2014/main" id="{D523A1B1-9B6E-40E9-8BA6-8D3F35E44B12}"/>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CB7C75BE-A25D-450A-9CEA-CBAD2791B108}"/>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2BE736C9-C853-4131-B5AA-62E02866055C}"/>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Correct joule unit.</a:t>
            </a:r>
          </a:p>
        </p:txBody>
      </p:sp>
      <p:sp>
        <p:nvSpPr>
          <p:cNvPr id="22" name="improvement-band">
            <a:extLst>
              <a:ext uri="{FF2B5EF4-FFF2-40B4-BE49-F238E27FC236}">
                <a16:creationId xmlns:a16="http://schemas.microsoft.com/office/drawing/2014/main" id="{8CC38105-6BCB-4180-AD9C-BCF3C2B2F11A}"/>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3" name="improvement-prompt">
            <a:extLst>
              <a:ext uri="{FF2B5EF4-FFF2-40B4-BE49-F238E27FC236}">
                <a16:creationId xmlns:a16="http://schemas.microsoft.com/office/drawing/2014/main" id="{4DB8A952-03DE-4D45-AE90-1EE51CFCEDBD}"/>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155202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95908F2C-6085-4084-A3B4-4A8231D54F1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D8380947-9A88-4100-A7AC-83CE64214AAE}"/>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970D33A1-8491-46A4-9AFF-C8A66503D2C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2AA54EC8-5024-481A-ADDA-92C57DFAD564}"/>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2514C66A-E0E4-40C0-A85D-43FEDFBC9EC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6BCBD4B3-4FF3-48CD-A109-F72FA9D3DDC5}"/>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0723E34B-8310-4289-9420-44ED81065F63}"/>
              </a:ext>
            </a:extLst>
          </p:cNvPr>
          <p:cNvSpPr>
            <a:spLocks noGrp="1"/>
          </p:cNvSpPr>
          <p:nvPr/>
        </p:nvSpPr>
        <p:spPr>
          <a:xfrm>
            <a:off x="666750" y="2143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069A2421-EF7E-4D63-B795-B0440F39A406}"/>
              </a:ext>
            </a:extLst>
          </p:cNvPr>
          <p:cNvSpPr>
            <a:spLocks noGrp="1"/>
          </p:cNvSpPr>
          <p:nvPr/>
        </p:nvSpPr>
        <p:spPr>
          <a:xfrm>
            <a:off x="12573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Work equation?</a:t>
            </a:r>
          </a:p>
        </p:txBody>
      </p:sp>
      <p:sp>
        <p:nvSpPr>
          <p:cNvPr id="9" name="quiz-choices-1">
            <a:extLst>
              <a:ext uri="{FF2B5EF4-FFF2-40B4-BE49-F238E27FC236}">
                <a16:creationId xmlns:a16="http://schemas.microsoft.com/office/drawing/2014/main" id="{B67C8E47-65D4-4F33-8B7C-3860D832710A}"/>
              </a:ext>
            </a:extLst>
          </p:cNvPr>
          <p:cNvSpPr>
            <a:spLocks noGrp="1"/>
          </p:cNvSpPr>
          <p:nvPr/>
        </p:nvSpPr>
        <p:spPr>
          <a:xfrm>
            <a:off x="12573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F/d · B Fd · C Ft · D mv</a:t>
            </a:r>
          </a:p>
        </p:txBody>
      </p:sp>
      <p:sp>
        <p:nvSpPr>
          <p:cNvPr id="10" name="rule-70-401">
            <a:extLst>
              <a:ext uri="{FF2B5EF4-FFF2-40B4-BE49-F238E27FC236}">
                <a16:creationId xmlns:a16="http://schemas.microsoft.com/office/drawing/2014/main" id="{0881E126-F0D0-4F98-8032-FB6429157F04}"/>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3B70CA92-7B93-466E-87A9-EBA508D9177D}"/>
              </a:ext>
            </a:extLst>
          </p:cNvPr>
          <p:cNvSpPr>
            <a:spLocks noGrp="1"/>
          </p:cNvSpPr>
          <p:nvPr/>
        </p:nvSpPr>
        <p:spPr>
          <a:xfrm>
            <a:off x="6191250" y="2143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a:t>
            </a:r>
          </a:p>
        </p:txBody>
      </p:sp>
      <p:sp>
        <p:nvSpPr>
          <p:cNvPr id="12" name="quiz-question-2">
            <a:extLst>
              <a:ext uri="{FF2B5EF4-FFF2-40B4-BE49-F238E27FC236}">
                <a16:creationId xmlns:a16="http://schemas.microsoft.com/office/drawing/2014/main" id="{90B2C704-E7D5-4730-8AA6-27DAEA3A0E7A}"/>
              </a:ext>
            </a:extLst>
          </p:cNvPr>
          <p:cNvSpPr>
            <a:spLocks noGrp="1"/>
          </p:cNvSpPr>
          <p:nvPr/>
        </p:nvSpPr>
        <p:spPr>
          <a:xfrm>
            <a:off x="6781800" y="2105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Unit equivalent to joule?</a:t>
            </a:r>
          </a:p>
        </p:txBody>
      </p:sp>
      <p:sp>
        <p:nvSpPr>
          <p:cNvPr id="13" name="quiz-choices-2">
            <a:extLst>
              <a:ext uri="{FF2B5EF4-FFF2-40B4-BE49-F238E27FC236}">
                <a16:creationId xmlns:a16="http://schemas.microsoft.com/office/drawing/2014/main" id="{09372850-437C-48B1-B45F-A5DF236AAD2F}"/>
              </a:ext>
            </a:extLst>
          </p:cNvPr>
          <p:cNvSpPr>
            <a:spLocks noGrp="1"/>
          </p:cNvSpPr>
          <p:nvPr/>
        </p:nvSpPr>
        <p:spPr>
          <a:xfrm>
            <a:off x="6781800" y="2886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N/m · B N m · C kg/m · D W/s</a:t>
            </a:r>
          </a:p>
        </p:txBody>
      </p:sp>
      <p:sp>
        <p:nvSpPr>
          <p:cNvPr id="14" name="rule-650-401">
            <a:extLst>
              <a:ext uri="{FF2B5EF4-FFF2-40B4-BE49-F238E27FC236}">
                <a16:creationId xmlns:a16="http://schemas.microsoft.com/office/drawing/2014/main" id="{C832DA65-9592-4A11-A315-571BDE274FDC}"/>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8271C112-430C-4A08-9341-E29B01185955}"/>
              </a:ext>
            </a:extLst>
          </p:cNvPr>
          <p:cNvSpPr>
            <a:spLocks noGrp="1"/>
          </p:cNvSpPr>
          <p:nvPr/>
        </p:nvSpPr>
        <p:spPr>
          <a:xfrm>
            <a:off x="666750" y="4048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a:t>
            </a:r>
          </a:p>
        </p:txBody>
      </p:sp>
      <p:sp>
        <p:nvSpPr>
          <p:cNvPr id="16" name="quiz-question-3">
            <a:extLst>
              <a:ext uri="{FF2B5EF4-FFF2-40B4-BE49-F238E27FC236}">
                <a16:creationId xmlns:a16="http://schemas.microsoft.com/office/drawing/2014/main" id="{7C272425-0F57-46C2-AC2B-651433D89440}"/>
              </a:ext>
            </a:extLst>
          </p:cNvPr>
          <p:cNvSpPr>
            <a:spLocks noGrp="1"/>
          </p:cNvSpPr>
          <p:nvPr/>
        </p:nvSpPr>
        <p:spPr>
          <a:xfrm>
            <a:off x="12573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20 N through 3 m gives?</a:t>
            </a:r>
          </a:p>
        </p:txBody>
      </p:sp>
      <p:sp>
        <p:nvSpPr>
          <p:cNvPr id="17" name="quiz-choices-3">
            <a:extLst>
              <a:ext uri="{FF2B5EF4-FFF2-40B4-BE49-F238E27FC236}">
                <a16:creationId xmlns:a16="http://schemas.microsoft.com/office/drawing/2014/main" id="{F566D3A6-EDD9-402E-BFC0-EA08C4D9AD8B}"/>
              </a:ext>
            </a:extLst>
          </p:cNvPr>
          <p:cNvSpPr>
            <a:spLocks noGrp="1"/>
          </p:cNvSpPr>
          <p:nvPr/>
        </p:nvSpPr>
        <p:spPr>
          <a:xfrm>
            <a:off x="12573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6 J · B 17 J · C 23 J · D 60 J</a:t>
            </a:r>
          </a:p>
        </p:txBody>
      </p:sp>
      <p:sp>
        <p:nvSpPr>
          <p:cNvPr id="18" name="rule-70-601">
            <a:extLst>
              <a:ext uri="{FF2B5EF4-FFF2-40B4-BE49-F238E27FC236}">
                <a16:creationId xmlns:a16="http://schemas.microsoft.com/office/drawing/2014/main" id="{BC4F9565-30FA-497A-875D-C69ED31DC486}"/>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9EDC8461-3BF7-4AC4-A205-9429C57FE568}"/>
              </a:ext>
            </a:extLst>
          </p:cNvPr>
          <p:cNvSpPr>
            <a:spLocks noGrp="1"/>
          </p:cNvSpPr>
          <p:nvPr/>
        </p:nvSpPr>
        <p:spPr>
          <a:xfrm>
            <a:off x="6191250" y="4048125"/>
            <a:ext cx="59055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a:t>
            </a:r>
          </a:p>
        </p:txBody>
      </p:sp>
      <p:sp>
        <p:nvSpPr>
          <p:cNvPr id="20" name="quiz-question-4">
            <a:extLst>
              <a:ext uri="{FF2B5EF4-FFF2-40B4-BE49-F238E27FC236}">
                <a16:creationId xmlns:a16="http://schemas.microsoft.com/office/drawing/2014/main" id="{9595B3FE-8D44-493F-9A30-8CDC509B0025}"/>
              </a:ext>
            </a:extLst>
          </p:cNvPr>
          <p:cNvSpPr>
            <a:spLocks noGrp="1"/>
          </p:cNvSpPr>
          <p:nvPr/>
        </p:nvSpPr>
        <p:spPr>
          <a:xfrm>
            <a:off x="6781800" y="4010025"/>
            <a:ext cx="4667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Force but zero displacement gives?</a:t>
            </a:r>
          </a:p>
        </p:txBody>
      </p:sp>
      <p:sp>
        <p:nvSpPr>
          <p:cNvPr id="21" name="quiz-choices-4">
            <a:extLst>
              <a:ext uri="{FF2B5EF4-FFF2-40B4-BE49-F238E27FC236}">
                <a16:creationId xmlns:a16="http://schemas.microsoft.com/office/drawing/2014/main" id="{9A4B495D-16E7-4F68-8EC6-2DC62E079275}"/>
              </a:ext>
            </a:extLst>
          </p:cNvPr>
          <p:cNvSpPr>
            <a:spLocks noGrp="1"/>
          </p:cNvSpPr>
          <p:nvPr/>
        </p:nvSpPr>
        <p:spPr>
          <a:xfrm>
            <a:off x="6781800" y="4791075"/>
            <a:ext cx="4667250" cy="8572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zero work · B maximum work · C negative mass · D unknown unit</a:t>
            </a:r>
          </a:p>
        </p:txBody>
      </p:sp>
      <p:sp>
        <p:nvSpPr>
          <p:cNvPr id="22" name="rule-650-601">
            <a:extLst>
              <a:ext uri="{FF2B5EF4-FFF2-40B4-BE49-F238E27FC236}">
                <a16:creationId xmlns:a16="http://schemas.microsoft.com/office/drawing/2014/main" id="{92611F57-CA18-4A36-A240-31941DEA0ACF}"/>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593902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20D3EE46-3864-4DD6-9706-4722E15EABF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4D1A700C-7352-4066-BBAD-F4AA08462E7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27F09B1D-CE28-49A0-A4FC-B46D987DC25E}"/>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0758C20B-3E85-4431-9FAF-455570D2EAC6}"/>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1.7.2</a:t>
            </a:r>
          </a:p>
        </p:txBody>
      </p:sp>
      <p:sp>
        <p:nvSpPr>
          <p:cNvPr id="5" name="slide-title">
            <a:extLst>
              <a:ext uri="{FF2B5EF4-FFF2-40B4-BE49-F238E27FC236}">
                <a16:creationId xmlns:a16="http://schemas.microsoft.com/office/drawing/2014/main" id="{9F830651-A3AA-420E-B33D-6F2024431E2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9B78F9B1-94D8-4BE4-AF10-F665609AF277}"/>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918DC79B-0BF5-4163-830B-99745E2C0DF8}"/>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20B51F07-BD1E-430C-A8F1-AF36D1D2C842}"/>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Fd</a:t>
            </a:r>
          </a:p>
        </p:txBody>
      </p:sp>
      <p:sp>
        <p:nvSpPr>
          <p:cNvPr id="9" name="answer-reason-1">
            <a:extLst>
              <a:ext uri="{FF2B5EF4-FFF2-40B4-BE49-F238E27FC236}">
                <a16:creationId xmlns:a16="http://schemas.microsoft.com/office/drawing/2014/main" id="{2B5E5741-339D-4E56-9443-09C7329B295E}"/>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For constant aligned force, W = Fd.</a:t>
            </a:r>
          </a:p>
        </p:txBody>
      </p:sp>
      <p:sp>
        <p:nvSpPr>
          <p:cNvPr id="10" name="rule-155-262">
            <a:extLst>
              <a:ext uri="{FF2B5EF4-FFF2-40B4-BE49-F238E27FC236}">
                <a16:creationId xmlns:a16="http://schemas.microsoft.com/office/drawing/2014/main" id="{A264AFB7-F09F-43FB-A2EE-369AD73538EC}"/>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5007BCCE-2BEE-46DB-A987-700B25DEA9F8}"/>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E187C08A-190E-4252-A9B8-384F05ECE672}"/>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563B9C54-F796-42A9-A44E-34466B62E94E}"/>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N m</a:t>
            </a:r>
          </a:p>
        </p:txBody>
      </p:sp>
      <p:sp>
        <p:nvSpPr>
          <p:cNvPr id="14" name="answer-reason-2">
            <a:extLst>
              <a:ext uri="{FF2B5EF4-FFF2-40B4-BE49-F238E27FC236}">
                <a16:creationId xmlns:a16="http://schemas.microsoft.com/office/drawing/2014/main" id="{B3347A92-3374-4041-8AE3-05C6A4AF9468}"/>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1 J = 1 N m.</a:t>
            </a:r>
          </a:p>
        </p:txBody>
      </p:sp>
      <p:sp>
        <p:nvSpPr>
          <p:cNvPr id="15" name="rule-155-365">
            <a:extLst>
              <a:ext uri="{FF2B5EF4-FFF2-40B4-BE49-F238E27FC236}">
                <a16:creationId xmlns:a16="http://schemas.microsoft.com/office/drawing/2014/main" id="{E281220B-6708-4702-91D6-C54E79FCB333}"/>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DD429650-3B8A-4D23-A201-B2EC3D3FE9F4}"/>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7062E5A7-466B-45A7-A406-BD9D79B5D564}"/>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0F29CE31-B112-4426-B444-6F3BDEBDBD51}"/>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60 J</a:t>
            </a:r>
          </a:p>
        </p:txBody>
      </p:sp>
      <p:sp>
        <p:nvSpPr>
          <p:cNvPr id="19" name="answer-reason-3">
            <a:extLst>
              <a:ext uri="{FF2B5EF4-FFF2-40B4-BE49-F238E27FC236}">
                <a16:creationId xmlns:a16="http://schemas.microsoft.com/office/drawing/2014/main" id="{FA83280B-BC48-429D-A263-DB5DDBB0AB2A}"/>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20×3 = 60.</a:t>
            </a:r>
          </a:p>
        </p:txBody>
      </p:sp>
      <p:sp>
        <p:nvSpPr>
          <p:cNvPr id="20" name="rule-155-468">
            <a:extLst>
              <a:ext uri="{FF2B5EF4-FFF2-40B4-BE49-F238E27FC236}">
                <a16:creationId xmlns:a16="http://schemas.microsoft.com/office/drawing/2014/main" id="{F6D100E8-EB2E-4246-B4D4-736C0FB8E487}"/>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E993E32B-5B4E-4F66-AF66-0D5D24406334}"/>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ECAD7020-FDBA-43B6-B2AC-2CFB69DB5EC3}"/>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F950671F-FA09-472E-A0E6-9956E6E24357}"/>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zero work</a:t>
            </a:r>
          </a:p>
        </p:txBody>
      </p:sp>
      <p:sp>
        <p:nvSpPr>
          <p:cNvPr id="24" name="answer-reason-4">
            <a:extLst>
              <a:ext uri="{FF2B5EF4-FFF2-40B4-BE49-F238E27FC236}">
                <a16:creationId xmlns:a16="http://schemas.microsoft.com/office/drawing/2014/main" id="{65307EA4-164A-436B-BBD2-E56FDE40FB2D}"/>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d = 0.</a:t>
            </a:r>
          </a:p>
        </p:txBody>
      </p:sp>
      <p:sp>
        <p:nvSpPr>
          <p:cNvPr id="25" name="exit-ticket">
            <a:extLst>
              <a:ext uri="{FF2B5EF4-FFF2-40B4-BE49-F238E27FC236}">
                <a16:creationId xmlns:a16="http://schemas.microsoft.com/office/drawing/2014/main" id="{3433B6B3-DFC1-4A74-9C04-D1D9596EDDA8}"/>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353562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89608B15-21E7-49D1-90F7-853CFB5801D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1EF72A50-CDB6-43D7-92C4-FA24230FE91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A2E6A353-D43D-41C7-A356-BA85626F403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0E3A1CC-2F97-43DB-B398-BBE6375BC72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A3114DAF-2DC3-46B6-A5E2-037EFFCAC10C}"/>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DA1CCC54-4D61-4B5C-B7BB-FD2C84C8894D}"/>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BA12C9DD-1E2C-41F0-84BE-A84DDE25A27A}"/>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71192B84-01E9-49DD-8BEB-7F0459A48387}"/>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266ACBE7-C658-45C2-B10C-3A4E2C35E788}"/>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is the unit of work?</a:t>
            </a:r>
          </a:p>
        </p:txBody>
      </p:sp>
      <p:sp>
        <p:nvSpPr>
          <p:cNvPr id="10" name="retrieval-number-2">
            <a:extLst>
              <a:ext uri="{FF2B5EF4-FFF2-40B4-BE49-F238E27FC236}">
                <a16:creationId xmlns:a16="http://schemas.microsoft.com/office/drawing/2014/main" id="{E36E5EFE-4A86-4E2C-93AA-05570FF06071}"/>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47515FD5-B371-44FE-BB39-8CF1E7B6982B}"/>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1F6C7951-6E48-4357-8000-90D6F5DFA862}"/>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One joule equals what mechanical product?</a:t>
            </a:r>
          </a:p>
        </p:txBody>
      </p:sp>
      <p:sp>
        <p:nvSpPr>
          <p:cNvPr id="13" name="retrieval-number-3">
            <a:extLst>
              <a:ext uri="{FF2B5EF4-FFF2-40B4-BE49-F238E27FC236}">
                <a16:creationId xmlns:a16="http://schemas.microsoft.com/office/drawing/2014/main" id="{BA56337E-C064-49E8-80EA-0FF148B4C275}"/>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D669E8BD-7950-4C01-B7CC-CB0B474EA359}"/>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BB80E230-516A-4CF8-9DE6-36AC12CFC2B1}"/>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What must happen for mechanical work on an object?</a:t>
            </a:r>
          </a:p>
        </p:txBody>
      </p:sp>
      <p:sp>
        <p:nvSpPr>
          <p:cNvPr id="16" name="retrieval-close">
            <a:extLst>
              <a:ext uri="{FF2B5EF4-FFF2-40B4-BE49-F238E27FC236}">
                <a16:creationId xmlns:a16="http://schemas.microsoft.com/office/drawing/2014/main" id="{0331768B-97E7-4A9C-8E91-19C273A7FEEC}"/>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2126035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8" name="group-label">
            <a:extLst>
              <a:ext uri="{FF2B5EF4-FFF2-40B4-BE49-F238E27FC236}">
                <a16:creationId xmlns:a16="http://schemas.microsoft.com/office/drawing/2014/main" id="{72894AB4-9B7C-4814-9D09-4E0DEFA5FE7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CABFCC9-FFD6-4FC1-A91A-831CE8E4383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7A45C82A-E2DA-4A5D-99E7-8AF54CF22BB9}"/>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57EFF78-5C16-4741-BD22-37686E93A6F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C7AA4EDF-FCD9-4108-9E8D-D8F9241AAA5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 links a force to energy transfer through distance</a:t>
            </a:r>
          </a:p>
        </p:txBody>
      </p:sp>
      <p:sp>
        <p:nvSpPr>
          <p:cNvPr id="6" name="core-index-1">
            <a:extLst>
              <a:ext uri="{FF2B5EF4-FFF2-40B4-BE49-F238E27FC236}">
                <a16:creationId xmlns:a16="http://schemas.microsoft.com/office/drawing/2014/main" id="{2680BC72-EFD1-44E0-A17A-B8604916D741}"/>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73D3B75E-6F54-4247-812C-D607E7933C4D}"/>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Only displacement in the force direction counts in W = Fd.</a:t>
            </a:r>
          </a:p>
        </p:txBody>
      </p:sp>
      <p:sp>
        <p:nvSpPr>
          <p:cNvPr id="8" name="core-index-2">
            <a:extLst>
              <a:ext uri="{FF2B5EF4-FFF2-40B4-BE49-F238E27FC236}">
                <a16:creationId xmlns:a16="http://schemas.microsoft.com/office/drawing/2014/main" id="{943A1252-AACF-4DC1-8746-3C4F34F8FCFF}"/>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FF38CE73-8585-445C-AE95-58F9875A1A5B}"/>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1 J = 1 N m.</a:t>
            </a:r>
          </a:p>
        </p:txBody>
      </p:sp>
      <p:sp>
        <p:nvSpPr>
          <p:cNvPr id="10" name="core-index-3">
            <a:extLst>
              <a:ext uri="{FF2B5EF4-FFF2-40B4-BE49-F238E27FC236}">
                <a16:creationId xmlns:a16="http://schemas.microsoft.com/office/drawing/2014/main" id="{754B6F45-270D-4CCF-8BF4-1616485E4AE9}"/>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852B9037-0906-48FA-B56D-4D52F8F741EE}"/>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Work done on a system equals energy transferred to it in the process considered.</a:t>
            </a:r>
          </a:p>
        </p:txBody>
      </p:sp>
      <p:sp>
        <p:nvSpPr>
          <p:cNvPr id="12" name="equation-panel">
            <a:extLst>
              <a:ext uri="{FF2B5EF4-FFF2-40B4-BE49-F238E27FC236}">
                <a16:creationId xmlns:a16="http://schemas.microsoft.com/office/drawing/2014/main" id="{E4DEE68E-B28E-4117-AB23-4FAC19B11D9A}"/>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3" name="equation-label">
            <a:extLst>
              <a:ext uri="{FF2B5EF4-FFF2-40B4-BE49-F238E27FC236}">
                <a16:creationId xmlns:a16="http://schemas.microsoft.com/office/drawing/2014/main" id="{8AA5ACD0-1A0F-4933-8840-1D6BE556A2C2}"/>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4" name="equation-expression-1">
            <a:extLst>
              <a:ext uri="{FF2B5EF4-FFF2-40B4-BE49-F238E27FC236}">
                <a16:creationId xmlns:a16="http://schemas.microsoft.com/office/drawing/2014/main" id="{FED25C50-9918-4317-AAFC-1DDA03AF4A8F}"/>
              </a:ext>
            </a:extLst>
          </p:cNvPr>
          <p:cNvSpPr>
            <a:spLocks noGrp="1"/>
          </p:cNvSpPr>
          <p:nvPr/>
        </p:nvSpPr>
        <p:spPr>
          <a:xfrm>
            <a:off x="8143875" y="2686050"/>
            <a:ext cx="3095625" cy="7239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W = Fd = ΔE</a:t>
            </a:r>
          </a:p>
        </p:txBody>
      </p:sp>
      <p:sp>
        <p:nvSpPr>
          <p:cNvPr id="15" name="equation-units-1">
            <a:extLst>
              <a:ext uri="{FF2B5EF4-FFF2-40B4-BE49-F238E27FC236}">
                <a16:creationId xmlns:a16="http://schemas.microsoft.com/office/drawing/2014/main" id="{29409A67-DC1B-48EB-861B-9EAE0C80C679}"/>
              </a:ext>
            </a:extLst>
          </p:cNvPr>
          <p:cNvSpPr>
            <a:spLocks noGrp="1"/>
          </p:cNvSpPr>
          <p:nvPr/>
        </p:nvSpPr>
        <p:spPr>
          <a:xfrm>
            <a:off x="8143875" y="3543300"/>
            <a:ext cx="3095625" cy="7810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W and ΔE in J, F in N, d in m</a:t>
            </a:r>
          </a:p>
        </p:txBody>
      </p:sp>
      <p:sp>
        <p:nvSpPr>
          <p:cNvPr id="16" name="vocabulary-label">
            <a:extLst>
              <a:ext uri="{FF2B5EF4-FFF2-40B4-BE49-F238E27FC236}">
                <a16:creationId xmlns:a16="http://schemas.microsoft.com/office/drawing/2014/main" id="{1A38220D-C225-4028-B351-8896EBE2898C}"/>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17" name="vocabulary">
            <a:extLst>
              <a:ext uri="{FF2B5EF4-FFF2-40B4-BE49-F238E27FC236}">
                <a16:creationId xmlns:a16="http://schemas.microsoft.com/office/drawing/2014/main" id="{5F4639B9-A23F-4B7A-9543-43BCFF102A49}"/>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work done · energy transfer · displacement · force component · joule</a:t>
            </a:r>
          </a:p>
        </p:txBody>
      </p:sp>
    </p:spTree>
    <p:extLst>
      <p:ext uri="{BB962C8B-B14F-4D97-AF65-F5344CB8AC3E}">
        <p14:creationId xmlns:p14="http://schemas.microsoft.com/office/powerpoint/2010/main" val="1017874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2FB4C-14CE-D7F5-48E6-7E63B11AEEFD}"/>
            </a:ext>
          </a:extLst>
        </p:cNvPr>
        <p:cNvGrpSpPr/>
        <p:nvPr/>
      </p:nvGrpSpPr>
      <p:grpSpPr>
        <a:xfrm>
          <a:off x="0" y="0"/>
          <a:ext cx="0" cy="0"/>
          <a:chOff x="0" y="0"/>
          <a:chExt cx="0" cy="0"/>
        </a:xfrm>
      </p:grpSpPr>
      <p:sp>
        <p:nvSpPr>
          <p:cNvPr id="18" name="group-label">
            <a:extLst>
              <a:ext uri="{FF2B5EF4-FFF2-40B4-BE49-F238E27FC236}">
                <a16:creationId xmlns:a16="http://schemas.microsoft.com/office/drawing/2014/main" id="{92DC41AE-E280-49B4-28F9-FFE3E9E7CB30}"/>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E9769536-615C-E661-1434-90C787AD338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4898CC5C-0857-F385-6421-178EE71DB1FF}"/>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2E6C5E7-5317-F575-B524-C3318347B22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721648A3-E2BD-79DA-3E2C-590959ECB746}"/>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work</a:t>
            </a:r>
            <a:endParaRPr sz="3600" b="1" i="0">
              <a:solidFill>
                <a:srgbClr val="0A332E"/>
              </a:solidFill>
            </a:endParaRPr>
          </a:p>
        </p:txBody>
      </p:sp>
      <p:sp>
        <p:nvSpPr>
          <p:cNvPr id="19" name="simple-definition-label">
            <a:extLst>
              <a:ext uri="{FF2B5EF4-FFF2-40B4-BE49-F238E27FC236}">
                <a16:creationId xmlns:a16="http://schemas.microsoft.com/office/drawing/2014/main" id="{325D28DF-51A4-870F-487E-D71ACB8AA5E0}"/>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0" name="simple-definition">
            <a:extLst>
              <a:ext uri="{FF2B5EF4-FFF2-40B4-BE49-F238E27FC236}">
                <a16:creationId xmlns:a16="http://schemas.microsoft.com/office/drawing/2014/main" id="{0A75D75E-05A7-6B72-FA21-11E5C10D980E}"/>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Work done is the energy a force transfers when it moves an object along the direction in which it pushes or pulls. No movement in that direction means no work done, however hard the force pushes and however tiring it feels.</a:t>
            </a:r>
          </a:p>
        </p:txBody>
      </p:sp>
      <p:sp>
        <p:nvSpPr>
          <p:cNvPr id="21" name="TextBox 20">
            <a:extLst>
              <a:ext uri="{FF2B5EF4-FFF2-40B4-BE49-F238E27FC236}">
                <a16:creationId xmlns:a16="http://schemas.microsoft.com/office/drawing/2014/main" id="{59501755-504F-A165-B723-2E9A427DBE75}"/>
              </a:ext>
            </a:extLst>
          </p:cNvPr>
          <p:cNvSpPr txBox="1"/>
          <p:nvPr/>
        </p:nvSpPr>
        <p:spPr>
          <a:xfrm>
            <a:off x="1397000" y="3715926"/>
            <a:ext cx="4191000" cy="276999"/>
          </a:xfrm>
          <a:prstGeom prst="rect">
            <a:avLst/>
          </a:prstGeom>
          <a:noFill/>
        </p:spPr>
        <p:txBody>
          <a:bodyPr vert="horz" wrap="square" lIns="0" tIns="0" bIns="0" rtlCol="0">
            <a:noAutofit/>
          </a:bodyPr>
          <a:lstStyle/>
          <a:p>
            <a:r>
              <a:rPr lang="pl-PL" sz="1600" b="1">
                <a:solidFill>
                  <a:srgbClr val="EF5C3E"/>
                </a:solidFill>
              </a:rPr>
              <a:t>W = 40 × 5.0 = 200 J</a:t>
            </a:r>
            <a:endParaRPr lang="en-US" sz="1600" b="1">
              <a:solidFill>
                <a:srgbClr val="EF5C3E"/>
              </a:solidFill>
            </a:endParaRPr>
          </a:p>
        </p:txBody>
      </p:sp>
      <p:sp>
        <p:nvSpPr>
          <p:cNvPr id="22" name="Rectangle 21">
            <a:extLst>
              <a:ext uri="{FF2B5EF4-FFF2-40B4-BE49-F238E27FC236}">
                <a16:creationId xmlns:a16="http://schemas.microsoft.com/office/drawing/2014/main" id="{BDA1FC5B-FB10-EF7A-3A41-2180AF142F13}"/>
              </a:ext>
            </a:extLst>
          </p:cNvPr>
          <p:cNvSpPr/>
          <p:nvPr/>
        </p:nvSpPr>
        <p:spPr>
          <a:xfrm>
            <a:off x="1397000" y="4474163"/>
            <a:ext cx="1143000" cy="874889"/>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crate</a:t>
            </a:r>
          </a:p>
        </p:txBody>
      </p:sp>
      <p:cxnSp>
        <p:nvCxnSpPr>
          <p:cNvPr id="23" name="Straight Connector 22">
            <a:extLst>
              <a:ext uri="{FF2B5EF4-FFF2-40B4-BE49-F238E27FC236}">
                <a16:creationId xmlns:a16="http://schemas.microsoft.com/office/drawing/2014/main" id="{85938A7C-3695-9447-7B26-36D2079D4033}"/>
              </a:ext>
            </a:extLst>
          </p:cNvPr>
          <p:cNvCxnSpPr/>
          <p:nvPr/>
        </p:nvCxnSpPr>
        <p:spPr>
          <a:xfrm>
            <a:off x="2565400" y="4911608"/>
            <a:ext cx="7620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F3D4C-21F5-DCA1-3322-4A123DE7B001}"/>
              </a:ext>
            </a:extLst>
          </p:cNvPr>
          <p:cNvSpPr txBox="1"/>
          <p:nvPr/>
        </p:nvSpPr>
        <p:spPr>
          <a:xfrm>
            <a:off x="2616200" y="4182533"/>
            <a:ext cx="1397000" cy="276999"/>
          </a:xfrm>
          <a:prstGeom prst="rect">
            <a:avLst/>
          </a:prstGeom>
          <a:noFill/>
        </p:spPr>
        <p:txBody>
          <a:bodyPr vert="horz" wrap="square" lIns="0" tIns="0" bIns="0" rtlCol="0">
            <a:noAutofit/>
          </a:bodyPr>
          <a:lstStyle/>
          <a:p>
            <a:r>
              <a:rPr lang="en-US" sz="1600">
                <a:solidFill>
                  <a:srgbClr val="EF5C3E"/>
                </a:solidFill>
              </a:rPr>
              <a:t>40 N</a:t>
            </a:r>
          </a:p>
        </p:txBody>
      </p:sp>
      <p:sp>
        <p:nvSpPr>
          <p:cNvPr id="25" name="Rectangle 24">
            <a:extLst>
              <a:ext uri="{FF2B5EF4-FFF2-40B4-BE49-F238E27FC236}">
                <a16:creationId xmlns:a16="http://schemas.microsoft.com/office/drawing/2014/main" id="{B5D0F5F9-2856-B009-9CCA-708B931AEF2F}"/>
              </a:ext>
            </a:extLst>
          </p:cNvPr>
          <p:cNvSpPr/>
          <p:nvPr/>
        </p:nvSpPr>
        <p:spPr>
          <a:xfrm>
            <a:off x="4318000" y="4474163"/>
            <a:ext cx="1143000" cy="874889"/>
          </a:xfrm>
          <a:prstGeom prst="rect">
            <a:avLst/>
          </a:prstGeom>
          <a:noFill/>
          <a:ln w="19050">
            <a:solidFill>
              <a:srgbClr val="6B7F79"/>
            </a:solidFill>
            <a:prstDash val="solid"/>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rgbClr val="6B7F79"/>
                </a:solidFill>
              </a:rPr>
              <a:t>crate</a:t>
            </a:r>
          </a:p>
        </p:txBody>
      </p:sp>
      <p:cxnSp>
        <p:nvCxnSpPr>
          <p:cNvPr id="26" name="Straight Connector 25">
            <a:extLst>
              <a:ext uri="{FF2B5EF4-FFF2-40B4-BE49-F238E27FC236}">
                <a16:creationId xmlns:a16="http://schemas.microsoft.com/office/drawing/2014/main" id="{E47FA7FD-D45D-6478-1799-872F0D2AC26B}"/>
              </a:ext>
            </a:extLst>
          </p:cNvPr>
          <p:cNvCxnSpPr/>
          <p:nvPr/>
        </p:nvCxnSpPr>
        <p:spPr>
          <a:xfrm>
            <a:off x="1143000" y="5349052"/>
            <a:ext cx="4572000" cy="0"/>
          </a:xfrm>
          <a:prstGeom prst="line">
            <a:avLst/>
          </a:prstGeom>
          <a:ln w="25400">
            <a:solidFill>
              <a:srgbClr val="102E29"/>
            </a:solidFil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7C8BB16-BB55-E7C1-406D-C876B93B5BEF}"/>
              </a:ext>
            </a:extLst>
          </p:cNvPr>
          <p:cNvCxnSpPr/>
          <p:nvPr/>
        </p:nvCxnSpPr>
        <p:spPr>
          <a:xfrm>
            <a:off x="1968500" y="5669845"/>
            <a:ext cx="29210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AD45079-07B5-A7A1-739C-D5B490EF8666}"/>
              </a:ext>
            </a:extLst>
          </p:cNvPr>
          <p:cNvSpPr txBox="1"/>
          <p:nvPr/>
        </p:nvSpPr>
        <p:spPr>
          <a:xfrm>
            <a:off x="2667000" y="5728171"/>
            <a:ext cx="1524000" cy="276999"/>
          </a:xfrm>
          <a:prstGeom prst="rect">
            <a:avLst/>
          </a:prstGeom>
          <a:noFill/>
        </p:spPr>
        <p:txBody>
          <a:bodyPr vert="horz" wrap="square" lIns="0" tIns="0" bIns="0" rtlCol="0">
            <a:noAutofit/>
          </a:bodyPr>
          <a:lstStyle/>
          <a:p>
            <a:pPr algn="ctr"/>
            <a:r>
              <a:rPr lang="en-US" sz="1600">
                <a:solidFill>
                  <a:srgbClr val="102E29"/>
                </a:solidFill>
              </a:rPr>
              <a:t>d = 5.0 m</a:t>
            </a:r>
          </a:p>
        </p:txBody>
      </p:sp>
      <p:cxnSp>
        <p:nvCxnSpPr>
          <p:cNvPr id="29" name="Straight Connector 28">
            <a:extLst>
              <a:ext uri="{FF2B5EF4-FFF2-40B4-BE49-F238E27FC236}">
                <a16:creationId xmlns:a16="http://schemas.microsoft.com/office/drawing/2014/main" id="{9A83AC21-9AC1-E237-4844-2BE330640B8B}"/>
              </a:ext>
            </a:extLst>
          </p:cNvPr>
          <p:cNvCxnSpPr/>
          <p:nvPr/>
        </p:nvCxnSpPr>
        <p:spPr>
          <a:xfrm>
            <a:off x="6096000" y="3657600"/>
            <a:ext cx="0" cy="2362200"/>
          </a:xfrm>
          <a:prstGeom prst="line">
            <a:avLst/>
          </a:prstGeom>
          <a:ln w="25400">
            <a:solidFill>
              <a:srgbClr val="6B7F79"/>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AC5D9CF4-4A7F-3C0B-6B8F-2E73FF9AA964}"/>
              </a:ext>
            </a:extLst>
          </p:cNvPr>
          <p:cNvSpPr/>
          <p:nvPr/>
        </p:nvSpPr>
        <p:spPr>
          <a:xfrm>
            <a:off x="7620000" y="4794955"/>
            <a:ext cx="1143000" cy="816563"/>
          </a:xfrm>
          <a:prstGeom prst="rect">
            <a:avLst/>
          </a:prstGeom>
          <a:solidFill>
            <a:srgbClr val="F3EFDF"/>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102E29"/>
                </a:solidFill>
              </a:rPr>
              <a:t>bag</a:t>
            </a:r>
          </a:p>
        </p:txBody>
      </p:sp>
      <p:cxnSp>
        <p:nvCxnSpPr>
          <p:cNvPr id="31" name="Straight Connector 30">
            <a:extLst>
              <a:ext uri="{FF2B5EF4-FFF2-40B4-BE49-F238E27FC236}">
                <a16:creationId xmlns:a16="http://schemas.microsoft.com/office/drawing/2014/main" id="{39F08EC9-FE02-1860-AA71-964A7F13F096}"/>
              </a:ext>
            </a:extLst>
          </p:cNvPr>
          <p:cNvCxnSpPr/>
          <p:nvPr/>
        </p:nvCxnSpPr>
        <p:spPr>
          <a:xfrm flipV="1">
            <a:off x="8191500" y="4153371"/>
            <a:ext cx="0" cy="612421"/>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888EFBE-77EA-3ECA-0E21-0410A810FA92}"/>
              </a:ext>
            </a:extLst>
          </p:cNvPr>
          <p:cNvSpPr txBox="1"/>
          <p:nvPr/>
        </p:nvSpPr>
        <p:spPr>
          <a:xfrm>
            <a:off x="8890000" y="4299185"/>
            <a:ext cx="2286000" cy="276999"/>
          </a:xfrm>
          <a:prstGeom prst="rect">
            <a:avLst/>
          </a:prstGeom>
          <a:noFill/>
        </p:spPr>
        <p:txBody>
          <a:bodyPr vert="horz" wrap="square" lIns="0" tIns="0" bIns="0" rtlCol="0">
            <a:noAutofit/>
          </a:bodyPr>
          <a:lstStyle/>
          <a:p>
            <a:r>
              <a:rPr lang="en-US" sz="1600">
                <a:solidFill>
                  <a:srgbClr val="EF5C3E"/>
                </a:solidFill>
              </a:rPr>
              <a:t>hold 40 N</a:t>
            </a:r>
          </a:p>
        </p:txBody>
      </p:sp>
      <p:sp>
        <p:nvSpPr>
          <p:cNvPr id="33" name="TextBox 32">
            <a:extLst>
              <a:ext uri="{FF2B5EF4-FFF2-40B4-BE49-F238E27FC236}">
                <a16:creationId xmlns:a16="http://schemas.microsoft.com/office/drawing/2014/main" id="{202DF538-BB06-0EB5-49CA-7F1389E69035}"/>
              </a:ext>
            </a:extLst>
          </p:cNvPr>
          <p:cNvSpPr txBox="1"/>
          <p:nvPr/>
        </p:nvSpPr>
        <p:spPr>
          <a:xfrm>
            <a:off x="6604000" y="5699008"/>
            <a:ext cx="4191000" cy="276999"/>
          </a:xfrm>
          <a:prstGeom prst="rect">
            <a:avLst/>
          </a:prstGeom>
          <a:noFill/>
        </p:spPr>
        <p:txBody>
          <a:bodyPr vert="horz" wrap="square" lIns="0" tIns="0" bIns="0" rtlCol="0">
            <a:noAutofit/>
          </a:bodyPr>
          <a:lstStyle/>
          <a:p>
            <a:r>
              <a:rPr lang="en-US" sz="1600" b="1">
                <a:solidFill>
                  <a:srgbClr val="102E29"/>
                </a:solidFill>
              </a:rPr>
              <a:t>d = 0, so W = 0 J</a:t>
            </a:r>
          </a:p>
        </p:txBody>
      </p:sp>
      <p:sp>
        <p:nvSpPr>
          <p:cNvPr id="34" name="diagram-caption">
            <a:extLst>
              <a:ext uri="{FF2B5EF4-FFF2-40B4-BE49-F238E27FC236}">
                <a16:creationId xmlns:a16="http://schemas.microsoft.com/office/drawing/2014/main" id="{9C92C878-CF30-45B0-5266-5B3611B6CA7B}"/>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same 40 N acts in both hands; only the crate that moves in the force's own direction is given energy.</a:t>
            </a:r>
          </a:p>
        </p:txBody>
      </p:sp>
    </p:spTree>
    <p:extLst>
      <p:ext uri="{BB962C8B-B14F-4D97-AF65-F5344CB8AC3E}">
        <p14:creationId xmlns:p14="http://schemas.microsoft.com/office/powerpoint/2010/main" val="3820703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FF5103EE-1A23-453D-86DF-67BD122D369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E78F881C-2804-4211-B5D0-A289B972A3A4}"/>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705858FF-2064-4978-9D6D-3B8442308E2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FB2934E-3751-4C8A-B77E-BAD899A438F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A44D6C71-305C-4AFD-A6EF-22664D55233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Area under force–displacement gives work</a:t>
            </a:r>
          </a:p>
        </p:txBody>
      </p:sp>
      <p:sp>
        <p:nvSpPr>
          <p:cNvPr id="6" name="graph-mode">
            <a:extLst>
              <a:ext uri="{FF2B5EF4-FFF2-40B4-BE49-F238E27FC236}">
                <a16:creationId xmlns:a16="http://schemas.microsoft.com/office/drawing/2014/main" id="{4605BC17-41DB-42BD-BFB4-71E7D812F089}"/>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5FBD9C39-1743-4D66-AFD1-9A91FDC28DA6}"/>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A1452570-F292-44D4-AA6D-EF28391E0B14}"/>
              </a:ext>
            </a:extLst>
          </p:cNvPr>
          <p:cNvSpPr>
            <a:spLocks noGrp="1"/>
          </p:cNvSpPr>
          <p:nvPr/>
        </p:nvSpPr>
        <p:spPr>
          <a:xfrm>
            <a:off x="666750" y="4000500"/>
            <a:ext cx="3143250" cy="7048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Constant push: (0, 40), (1, 40), …, (4, 40), (5, 40).</a:t>
            </a:r>
          </a:p>
        </p:txBody>
      </p:sp>
      <p:sp>
        <p:nvSpPr>
          <p:cNvPr id="9" name="graph-scale">
            <a:extLst>
              <a:ext uri="{FF2B5EF4-FFF2-40B4-BE49-F238E27FC236}">
                <a16:creationId xmlns:a16="http://schemas.microsoft.com/office/drawing/2014/main" id="{9FCE93CA-0ACE-4856-BD4D-407FD23F1F19}"/>
              </a:ext>
            </a:extLst>
          </p:cNvPr>
          <p:cNvSpPr>
            <a:spLocks noGrp="1"/>
          </p:cNvSpPr>
          <p:nvPr/>
        </p:nvSpPr>
        <p:spPr>
          <a:xfrm>
            <a:off x="666750" y="4762500"/>
            <a:ext cx="3143250" cy="11430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chart 0–40 N; source 40–40 N. Source: Displacement / m; Force in displacement direction / N. Chart: Displacement / m; Force in displacement direction / N.</a:t>
            </a:r>
          </a:p>
        </p:txBody>
      </p:sp>
      <p:sp>
        <p:nvSpPr>
          <p:cNvPr id="10" name="chart-frame">
            <a:extLst>
              <a:ext uri="{FF2B5EF4-FFF2-40B4-BE49-F238E27FC236}">
                <a16:creationId xmlns:a16="http://schemas.microsoft.com/office/drawing/2014/main" id="{7972E29E-34FB-4654-9EC0-B9054B1A8DC6}"/>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7376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B00E1C49-FC48-4742-997B-00350EEF505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2D2D7065-B9F1-4068-9AE8-1D13BB8A7057}"/>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80342B1-4924-4E85-A9FA-DDBECC2EB5B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61BB923-4DF5-487B-B367-E3BF28F5DC3C}"/>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543798A3-2F0C-4B75-84B3-7D82C11A89FF}"/>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warehouse push</a:t>
            </a:r>
          </a:p>
        </p:txBody>
      </p:sp>
      <p:sp>
        <p:nvSpPr>
          <p:cNvPr id="6" name="worked-label">
            <a:extLst>
              <a:ext uri="{FF2B5EF4-FFF2-40B4-BE49-F238E27FC236}">
                <a16:creationId xmlns:a16="http://schemas.microsoft.com/office/drawing/2014/main" id="{AFA3EABA-822B-4D78-A6B8-54BA1D9AD860}"/>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FULLY WORKED PROBLEM · SHOW THE METHOD</a:t>
            </a:r>
          </a:p>
        </p:txBody>
      </p:sp>
      <p:sp>
        <p:nvSpPr>
          <p:cNvPr id="7" name="problem-frame">
            <a:extLst>
              <a:ext uri="{FF2B5EF4-FFF2-40B4-BE49-F238E27FC236}">
                <a16:creationId xmlns:a16="http://schemas.microsoft.com/office/drawing/2014/main" id="{11B90764-04C0-49A7-88D0-21176DA57BE4}"/>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B322136C-6161-4D98-ABFA-801D66289B94}"/>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worker applies a constant horizontal force of 40 N while a crate moves 5.0 m horizontally. Find work done by that force.</a:t>
            </a:r>
          </a:p>
        </p:txBody>
      </p:sp>
      <p:sp>
        <p:nvSpPr>
          <p:cNvPr id="9" name="step-label-1">
            <a:extLst>
              <a:ext uri="{FF2B5EF4-FFF2-40B4-BE49-F238E27FC236}">
                <a16:creationId xmlns:a16="http://schemas.microsoft.com/office/drawing/2014/main" id="{43846EDD-E580-4CB6-B3AA-24B10D5BD9DF}"/>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568617C7-80C0-447B-B40F-C5AF3FB1FE99}"/>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D34419F4-9F50-4856-9FD2-46FD7E7F38BD}"/>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Force and displacement are in the same direction.</a:t>
            </a:r>
          </a:p>
        </p:txBody>
      </p:sp>
      <p:sp>
        <p:nvSpPr>
          <p:cNvPr id="12" name="step-label-2">
            <a:extLst>
              <a:ext uri="{FF2B5EF4-FFF2-40B4-BE49-F238E27FC236}">
                <a16:creationId xmlns:a16="http://schemas.microsoft.com/office/drawing/2014/main" id="{3880A05A-B688-46BB-A766-383C7DC6E490}"/>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B5EA2F2A-CF3C-44A3-A198-0343AA95F37B}"/>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6C8381EE-6903-4CAF-8CAE-564B05D1EF85}"/>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 = Fd.</a:t>
            </a:r>
          </a:p>
        </p:txBody>
      </p:sp>
      <p:sp>
        <p:nvSpPr>
          <p:cNvPr id="15" name="step-label-3">
            <a:extLst>
              <a:ext uri="{FF2B5EF4-FFF2-40B4-BE49-F238E27FC236}">
                <a16:creationId xmlns:a16="http://schemas.microsoft.com/office/drawing/2014/main" id="{8ACAC70E-E268-4E02-910A-CC114E30C3BA}"/>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9310EFFE-5ED6-4074-A4E4-9C994D5B06D5}"/>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50FB1577-2297-4379-A5AE-99EBAF518B93}"/>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W = 40×5.0.</a:t>
            </a:r>
          </a:p>
        </p:txBody>
      </p:sp>
      <p:sp>
        <p:nvSpPr>
          <p:cNvPr id="18" name="answer-frame">
            <a:extLst>
              <a:ext uri="{FF2B5EF4-FFF2-40B4-BE49-F238E27FC236}">
                <a16:creationId xmlns:a16="http://schemas.microsoft.com/office/drawing/2014/main" id="{A7979382-1595-4F7A-B3CB-80B0066EAE03}"/>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3DEE249C-3293-4CFD-BEB1-EB51428FDAEE}"/>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W = 200 J.</a:t>
            </a:r>
          </a:p>
        </p:txBody>
      </p:sp>
    </p:spTree>
    <p:extLst>
      <p:ext uri="{BB962C8B-B14F-4D97-AF65-F5344CB8AC3E}">
        <p14:creationId xmlns:p14="http://schemas.microsoft.com/office/powerpoint/2010/main" val="1174328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DC4CA809-F126-474C-B8AF-25809EBBDF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6445F590-BC41-49DB-948C-FC29335BBCD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E8F6E72E-0A51-4D01-B3CE-92391B66D26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A7F55283-4DA1-4593-B43B-86731436257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1.7.2</a:t>
            </a:r>
          </a:p>
        </p:txBody>
      </p:sp>
      <p:sp>
        <p:nvSpPr>
          <p:cNvPr id="5" name="slide-title">
            <a:extLst>
              <a:ext uri="{FF2B5EF4-FFF2-40B4-BE49-F238E27FC236}">
                <a16:creationId xmlns:a16="http://schemas.microsoft.com/office/drawing/2014/main" id="{8ACD94B9-86A8-4C30-8B53-1E865AF389E0}"/>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find the distance</a:t>
            </a:r>
          </a:p>
        </p:txBody>
      </p:sp>
      <p:sp>
        <p:nvSpPr>
          <p:cNvPr id="6" name="worked-label">
            <a:extLst>
              <a:ext uri="{FF2B5EF4-FFF2-40B4-BE49-F238E27FC236}">
                <a16:creationId xmlns:a16="http://schemas.microsoft.com/office/drawing/2014/main" id="{1F6EF380-723D-46E9-8D09-75D84138ACCE}"/>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CORE · GUIDED WORKED PROBLEM · TRY EACH STEP BEFORE READING ON</a:t>
            </a:r>
          </a:p>
        </p:txBody>
      </p:sp>
      <p:sp>
        <p:nvSpPr>
          <p:cNvPr id="7" name="problem-frame">
            <a:extLst>
              <a:ext uri="{FF2B5EF4-FFF2-40B4-BE49-F238E27FC236}">
                <a16:creationId xmlns:a16="http://schemas.microsoft.com/office/drawing/2014/main" id="{F3550947-A082-427C-8E58-09C9F0F23A11}"/>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D7E97D51-F0CA-4715-A4E6-65FD2FE0AFD6}"/>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motor transfers 1.8 kJ of energy while exerting 300 N in the motion direction. Find distance.</a:t>
            </a:r>
          </a:p>
        </p:txBody>
      </p:sp>
      <p:sp>
        <p:nvSpPr>
          <p:cNvPr id="9" name="step-label-1">
            <a:extLst>
              <a:ext uri="{FF2B5EF4-FFF2-40B4-BE49-F238E27FC236}">
                <a16:creationId xmlns:a16="http://schemas.microsoft.com/office/drawing/2014/main" id="{D9145E74-E7B7-473B-98E8-0FEEFC76401B}"/>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67FBFBEC-B462-4F2A-BE74-4A85DD27A066}"/>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B804CA38-B8F3-47D6-B851-990D2216DF83}"/>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1.8 kJ = 1800 J.</a:t>
            </a:r>
          </a:p>
        </p:txBody>
      </p:sp>
      <p:sp>
        <p:nvSpPr>
          <p:cNvPr id="12" name="step-label-2">
            <a:extLst>
              <a:ext uri="{FF2B5EF4-FFF2-40B4-BE49-F238E27FC236}">
                <a16:creationId xmlns:a16="http://schemas.microsoft.com/office/drawing/2014/main" id="{29A1EA6E-02CB-41A0-8454-F5E5569A8B17}"/>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FCA2E6F3-5EA3-4242-9BF9-73365700CA45}"/>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3E46F2C5-9D9E-4987-B183-12BD1E1E144F}"/>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d = 1800/300.</a:t>
            </a:r>
          </a:p>
        </p:txBody>
      </p:sp>
      <p:sp>
        <p:nvSpPr>
          <p:cNvPr id="15" name="step-label-3">
            <a:extLst>
              <a:ext uri="{FF2B5EF4-FFF2-40B4-BE49-F238E27FC236}">
                <a16:creationId xmlns:a16="http://schemas.microsoft.com/office/drawing/2014/main" id="{A6F08A27-0302-482A-A763-976A6F096CF9}"/>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E1AE0D6E-73CF-4C49-8479-ADA2E9AB6E95}"/>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3358E155-CA5B-4629-84E6-7241DA8336F5}"/>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BA4EE015-60FD-4E13-A94F-461A10841BDB}"/>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A45BDA12-E99A-4BC1-892C-78DF0F17BC0E}"/>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d = 6.0 m.</a:t>
            </a:r>
          </a:p>
        </p:txBody>
      </p:sp>
    </p:spTree>
    <p:extLst>
      <p:ext uri="{BB962C8B-B14F-4D97-AF65-F5344CB8AC3E}">
        <p14:creationId xmlns:p14="http://schemas.microsoft.com/office/powerpoint/2010/main" val="1855531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464E941-149E-4293-8382-A3EEB05FF3CA}"/>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CB90B8C2-57FF-4F0B-A771-D69D0D30BA5C}"/>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B74A5112-5432-4E97-A4AB-B3DE6F62FA72}"/>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1F406BF5-927E-44BE-8069-929D119052C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1.7.2</a:t>
            </a:r>
          </a:p>
        </p:txBody>
      </p:sp>
      <p:sp>
        <p:nvSpPr>
          <p:cNvPr id="5" name="slide-title">
            <a:extLst>
              <a:ext uri="{FF2B5EF4-FFF2-40B4-BE49-F238E27FC236}">
                <a16:creationId xmlns:a16="http://schemas.microsoft.com/office/drawing/2014/main" id="{9813E47E-9819-4E77-A90B-BF8E842F617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Work or no work?</a:t>
            </a:r>
          </a:p>
        </p:txBody>
      </p:sp>
      <p:sp>
        <p:nvSpPr>
          <p:cNvPr id="6" name="activity-format">
            <a:extLst>
              <a:ext uri="{FF2B5EF4-FFF2-40B4-BE49-F238E27FC236}">
                <a16:creationId xmlns:a16="http://schemas.microsoft.com/office/drawing/2014/main" id="{3E524597-6B05-485D-9128-EADF2D0AC707}"/>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FOUR-CORNERS-VOTE</a:t>
            </a:r>
          </a:p>
        </p:txBody>
      </p:sp>
      <p:sp>
        <p:nvSpPr>
          <p:cNvPr id="7" name="materials-label">
            <a:extLst>
              <a:ext uri="{FF2B5EF4-FFF2-40B4-BE49-F238E27FC236}">
                <a16:creationId xmlns:a16="http://schemas.microsoft.com/office/drawing/2014/main" id="{7800A708-801F-4930-BD8A-F473B28C02E9}"/>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EAFB5441-6101-4DF7-B1C4-0105B24152BF}"/>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scenario cards • W=Fd • energy transfer • not enough information • zero</a:t>
            </a:r>
          </a:p>
        </p:txBody>
      </p:sp>
      <p:sp>
        <p:nvSpPr>
          <p:cNvPr id="9" name="activity-step-1">
            <a:extLst>
              <a:ext uri="{FF2B5EF4-FFF2-40B4-BE49-F238E27FC236}">
                <a16:creationId xmlns:a16="http://schemas.microsoft.com/office/drawing/2014/main" id="{E6855E8D-CAE0-4025-9C17-00F7F142E2B8}"/>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713236E6-AB12-4869-9AF0-546DDBF4AD0F}"/>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AAD7C7C8-8B34-4B01-B389-63BFAF62C3BB}"/>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Choose a response for each scenario.</a:t>
            </a:r>
          </a:p>
        </p:txBody>
      </p:sp>
      <p:sp>
        <p:nvSpPr>
          <p:cNvPr id="12" name="activity-step-2">
            <a:extLst>
              <a:ext uri="{FF2B5EF4-FFF2-40B4-BE49-F238E27FC236}">
                <a16:creationId xmlns:a16="http://schemas.microsoft.com/office/drawing/2014/main" id="{3CC66790-5C76-468B-BDB7-1D3DAB01F901}"/>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74C14543-163F-4DD9-9D8B-B774664E1CE3}"/>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CDF1312C-A6AF-4B16-8405-3612D31CA649}"/>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Name the force and displacement.</a:t>
            </a:r>
          </a:p>
        </p:txBody>
      </p:sp>
      <p:sp>
        <p:nvSpPr>
          <p:cNvPr id="15" name="activity-step-3">
            <a:extLst>
              <a:ext uri="{FF2B5EF4-FFF2-40B4-BE49-F238E27FC236}">
                <a16:creationId xmlns:a16="http://schemas.microsoft.com/office/drawing/2014/main" id="{458A3DCE-C2D1-4F47-ADA4-E36EE2348652}"/>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8AF8D76A-B6E7-47AB-A96D-9CA0A6471C7C}"/>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F5A96CC8-B3E0-4250-977D-F4927CCB66EA}"/>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Revise if another group identifies a missing direction.</a:t>
            </a:r>
          </a:p>
        </p:txBody>
      </p:sp>
      <p:sp>
        <p:nvSpPr>
          <p:cNvPr id="18" name="rule-70-518">
            <a:extLst>
              <a:ext uri="{FF2B5EF4-FFF2-40B4-BE49-F238E27FC236}">
                <a16:creationId xmlns:a16="http://schemas.microsoft.com/office/drawing/2014/main" id="{E020C88F-DB49-4144-B10A-30593A875C68}"/>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13D1C7D3-8912-4DD2-B845-E3120611657B}"/>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Every verdict names force, displacement and direction.</a:t>
            </a:r>
          </a:p>
        </p:txBody>
      </p:sp>
    </p:spTree>
    <p:extLst>
      <p:ext uri="{BB962C8B-B14F-4D97-AF65-F5344CB8AC3E}">
        <p14:creationId xmlns:p14="http://schemas.microsoft.com/office/powerpoint/2010/main" val="414596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CA2E9C08-438F-408F-80B0-F2AA63B6FF8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37DD9881-75C5-4422-ADD3-09D9DA64CB62}"/>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A5897188-A425-4CA4-9435-E6FF01E9E3EC}"/>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B5746827-95AC-4764-BD11-1F31D351B8B9}"/>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1.7.2</a:t>
            </a:r>
          </a:p>
        </p:txBody>
      </p:sp>
      <p:sp>
        <p:nvSpPr>
          <p:cNvPr id="5" name="misconception-label">
            <a:extLst>
              <a:ext uri="{FF2B5EF4-FFF2-40B4-BE49-F238E27FC236}">
                <a16:creationId xmlns:a16="http://schemas.microsoft.com/office/drawing/2014/main" id="{36046947-8A05-4EB8-A635-261DD33F897D}"/>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46EFF443-474C-4DCA-AC4E-FD854C878CD5}"/>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“If a task feels tiring, physics says lots of work was done on the object.”</a:t>
            </a:r>
          </a:p>
        </p:txBody>
      </p:sp>
      <p:sp>
        <p:nvSpPr>
          <p:cNvPr id="7" name="correction-frame">
            <a:extLst>
              <a:ext uri="{FF2B5EF4-FFF2-40B4-BE49-F238E27FC236}">
                <a16:creationId xmlns:a16="http://schemas.microsoft.com/office/drawing/2014/main" id="{7D958D54-E870-4EEB-9A6C-F725BC98A394}"/>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1F804B68-F58F-4653-8240-B390F5400514}"/>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Mechanical work depends on force through displacement; biological energy use is a different system question.</a:t>
            </a:r>
          </a:p>
        </p:txBody>
      </p:sp>
      <p:sp>
        <p:nvSpPr>
          <p:cNvPr id="9" name="humor-line">
            <a:extLst>
              <a:ext uri="{FF2B5EF4-FFF2-40B4-BE49-F238E27FC236}">
                <a16:creationId xmlns:a16="http://schemas.microsoft.com/office/drawing/2014/main" id="{986ADF98-BA64-4800-8F75-EDE137FA8EF8}"/>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Physics is not judging your effort. It is checking whether the object moved.</a:t>
            </a:r>
          </a:p>
        </p:txBody>
      </p:sp>
      <p:sp>
        <p:nvSpPr>
          <p:cNvPr id="10" name="misconception-check">
            <a:extLst>
              <a:ext uri="{FF2B5EF4-FFF2-40B4-BE49-F238E27FC236}">
                <a16:creationId xmlns:a16="http://schemas.microsoft.com/office/drawing/2014/main" id="{5257A7A7-30C5-4FC4-817E-40F2C0C2DF4D}"/>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What is the work done on a stationary wall by your push?</a:t>
            </a:r>
          </a:p>
        </p:txBody>
      </p:sp>
    </p:spTree>
    <p:extLst>
      <p:ext uri="{BB962C8B-B14F-4D97-AF65-F5344CB8AC3E}">
        <p14:creationId xmlns:p14="http://schemas.microsoft.com/office/powerpoint/2010/main" val="2014013211"/>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4138</Words>
  <Application>Microsoft Office PowerPoint</Application>
  <DocSecurity>0</DocSecurity>
  <PresentationFormat>Widescreen</PresentationFormat>
  <Paragraphs>330</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2026-08-14T14:20:40Z</dcterms:created>
  <dcterms:modified xsi:type="dcterms:W3CDTF">2026-08-15T16:00:41Z</dcterms:modified>
</cp:coreProperties>
</file>