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Representative points</c:v>
          </c:tx>
          <c:spPr>
            <a:ln w="28575">
              <a:solidFill>
                <a:srgbClr val="52C3D3"/>
              </a:solidFill>
              <a:prstDash val="solid"/>
            </a:ln>
          </c:spPr>
          <c:marker>
            <c:symbol val="circle"/>
            <c:size val="7"/>
            <c:spPr>
              <a:solidFill>
                <a:srgbClr val="52C3D3"/>
              </a:solidFill>
            </c:spPr>
          </c:marker>
          <c:xVal>
            <c:numLit>
              <c:formatCode>General</c:formatCode>
              <c:ptCount val="7"/>
              <c:pt idx="0">
                <c:v>6</c:v>
              </c:pt>
              <c:pt idx="1">
                <c:v>10</c:v>
              </c:pt>
              <c:pt idx="2">
                <c:v>13.477121254719663</c:v>
              </c:pt>
              <c:pt idx="3">
                <c:v>14.698970004336019</c:v>
              </c:pt>
              <c:pt idx="4">
                <c:v>16</c:v>
              </c:pt>
              <c:pt idx="5">
                <c:v>18</c:v>
              </c:pt>
              <c:pt idx="6">
                <c:v>20</c:v>
              </c:pt>
            </c:numLit>
          </c:xVal>
          <c:yVal>
            <c:numLit>
              <c:formatCode>General</c:formatCode>
              <c:ptCount val="7"/>
              <c:pt idx="0">
                <c:v>2.4771212547196626</c:v>
              </c:pt>
              <c:pt idx="1">
                <c:v>-1.5228787452803376</c:v>
              </c:pt>
              <c:pt idx="2">
                <c:v>-5</c:v>
              </c:pt>
              <c:pt idx="3">
                <c:v>-6.2218487496163561</c:v>
              </c:pt>
              <c:pt idx="4">
                <c:v>-7.5228787452803374</c:v>
              </c:pt>
              <c:pt idx="5">
                <c:v>-9.5228787452803374</c:v>
              </c:pt>
              <c:pt idx="6">
                <c:v>-11.522878745280337</c:v>
              </c:pt>
            </c:numLit>
          </c:yVal>
          <c:smooth val="0"/>
          <c:extLst>
            <c:ext xmlns:c16="http://schemas.microsoft.com/office/drawing/2014/chart" uri="{C3380CC4-5D6E-409C-BE32-E72D297353CC}">
              <c16:uniqueId val="{00000000-35D3-4D24-8542-CF2B3A579258}"/>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log10 Wavelength / 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5"/>
      </c:valAx>
      <c:valAx>
        <c:axId val="48650112"/>
        <c:scaling>
          <c:orientation val="minMax"/>
        </c:scaling>
        <c:delete val="0"/>
        <c:axPos val="b"/>
        <c:title>
          <c:tx>
            <c:rich>
              <a:bodyPr/>
              <a:lstStyle/>
              <a:p>
                <a:r>
                  <a:t>log10 Frequency / Hz</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5"/>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A dark-green opening slide with the exact topic title “Electromagnetic spectrum”, an accent ring for group 3, and a single hook question.</a:t>
            </a:r>
          </a:p>
          <a:p>
            <a:r>
              <a:t>[Teacher cue]</a:t>
            </a:r>
          </a:p>
          <a:p>
            <a:r>
              <a:t>Ask the hook question before revealing any explanation. Listen for the vocabulary students already use, then connect their answers to syllabus section 3.3.</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An original 6-mark exam-style question occupies the main page, with a dark solve–pair–compare–justify sequence beside it.</a:t>
            </a:r>
          </a:p>
          <a:p>
            <a:r>
              <a:t>[Teacher cue]</a:t>
            </a:r>
          </a:p>
          <a:p>
            <a:r>
              <a:t>Give independent thinking time, then ask pairs to compare methods before answers. Listen for each command word: state, explain, calculate. Do not reveal the mark scheme until slide 11.</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a:p>
            <a:r>
              <a:t>[Quiz answers] 1. visible — Order: radio, microwave, infrared, visible... 2. gamma — Gamma is highest in the named spectrum. 3. speed — All travel at c. 4. lower — λ = v/f.</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DA402-D508-47A9-14F1-B95D0488F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342E73-B0F1-DB74-C196-557F798268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AE1A46-5E2C-7EF6-31AA-88FF612FE6D2}"/>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The simple definition is stated in one sentence across the top of the slide. Below it a drawn diagram is labelled frequency increases →, radio, microwave, infrared, visible, ultraviolet, X-ray, gamma. A caption reads: One family in one order: move right and the frequency climbs, the wavelength shrinks, and the effect on matter changes entirely.</a:t>
            </a:r>
          </a:p>
          <a:p>
            <a:r>
              <a:t>[Teacher cue]</a:t>
            </a:r>
          </a:p>
          <a:p>
            <a:r>
              <a:t>Explain one core idea at a time. Ask students to restate each idea using one vocabulary word, then reveal the relevant equation only after its variables are named.</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p:txBody>
      </p:sp>
      <p:sp>
        <p:nvSpPr>
          <p:cNvPr id="4" name="Slide Number Placeholder 3">
            <a:extLst>
              <a:ext uri="{FF2B5EF4-FFF2-40B4-BE49-F238E27FC236}">
                <a16:creationId xmlns:a16="http://schemas.microsoft.com/office/drawing/2014/main" id="{202B7065-1EAA-77C1-E2C3-8BD1BACB6ADA}"/>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928077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An editable scatter-log chart plots Wavelength in m (log scale) against Frequency in Hz (log scale); Frequency is plotted as log10 of its value in Hz; Wavelength is plotted as log10 of its value in m.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Representative points, not official band boundaries. Render both axes logarithmically and label regions in order.</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a:p>
            <a:r>
              <a:t>[Quantitative visual] Values: Representative points: (1000000, 300), (10000000000, 0.03), (30000000000000, 0.00001), (500000000000000, 6e-7), (10000000000000000, 3e-8), (1000000000000000000, 3e-10), (100000000000000000000, 3e-12). Data: illustrative lesson data. Scale: 3.00e-12 to 3.00e+02 m (log scale).</a:t>
            </a:r>
          </a:p>
          <a:p>
            <a:r>
              <a:t>Units: x uses hertz; y uses metres.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a:p>
            <a:r>
              <a:t>[Worked problem] Steps: 1) 100 MHz = 1.00×10⁸ Hz. 2) λ = c/f. 3) λ = 3.0×10⁸ / 1.00×10⁸. Answer: λ = 3.0 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a:p>
            <a:r>
              <a:t>[Worked problem] Steps: 1) Infrared: emitted by warm objects. 2) Gamma: penetrating/ionising for sterilisation. 3) Microwaves: satellite communication. Answer: Infrared, gamma and microwaves, with the stated reasons.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a:p>
            <a:r>
              <a:t>[Safety] 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https://giophysics.com/chapter-24/electromagnetic-waves</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Order radio, microwave, infrared, visible, ultraviolet, X-ray and gamma by frequency/wavelength.; State that all electromagnetic waves are transverse and share vacuum speed; use c = 3.0×10⁸ m/s (Supplement exact value).; Match communication, heating, imaging and treatment uses to appropriate regions with reasons.; Explain relevant thermal/ionising hazards and suitable exposure controls without implying all regions have equal risk.; Use v = fλ for spectrum calculations and distinguish representative values from band boundaries.</a:t>
            </a:r>
          </a:p>
          <a:p>
            <a:r>
              <a:t>[Safety]</a:t>
            </a:r>
          </a:p>
          <a:p>
            <a:r>
              <a:t>No special hazard: keep routes clear and use teacher-controlled classroom equipment.</a:t>
            </a:r>
          </a:p>
          <a:p>
            <a:r>
              <a:t>[Humor] The oven is noisy. The microwaves themselves are not auditioning for a band.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B4F173D0-327D-434E-A1EA-213B3CF2089C}"/>
              </a:ext>
            </a:extLst>
          </p:cNvPr>
          <p:cNvSpPr>
            <a:spLocks noGrp="1"/>
          </p:cNvSpPr>
          <p:nvPr/>
        </p:nvSpPr>
        <p:spPr>
          <a:xfrm>
            <a:off x="0" y="0"/>
            <a:ext cx="171450" cy="6858000"/>
          </a:xfrm>
          <a:prstGeom prst="rect">
            <a:avLst/>
          </a:prstGeom>
          <a:solidFill>
            <a:srgbClr val="52C3D3"/>
          </a:solidFill>
          <a:ln w="0">
            <a:noFill/>
            <a:prstDash val="solid"/>
          </a:ln>
        </p:spPr>
      </p:sp>
      <p:sp>
        <p:nvSpPr>
          <p:cNvPr id="2" name="title-eyebrow">
            <a:extLst>
              <a:ext uri="{FF2B5EF4-FFF2-40B4-BE49-F238E27FC236}">
                <a16:creationId xmlns:a16="http://schemas.microsoft.com/office/drawing/2014/main" id="{11EAAEEA-8E5D-4203-B421-78534CF10146}"/>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CAMBRIDGE IGCSE PHYSICS 0625 · SYLLABUS 3.3</a:t>
            </a:r>
          </a:p>
        </p:txBody>
      </p:sp>
      <p:sp>
        <p:nvSpPr>
          <p:cNvPr id="3" name="topic-title">
            <a:extLst>
              <a:ext uri="{FF2B5EF4-FFF2-40B4-BE49-F238E27FC236}">
                <a16:creationId xmlns:a16="http://schemas.microsoft.com/office/drawing/2014/main" id="{8639B47E-BA17-4CF7-8DA4-DDD058A985DF}"/>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Electromagnetic spectrum</a:t>
            </a:r>
          </a:p>
        </p:txBody>
      </p:sp>
      <p:sp>
        <p:nvSpPr>
          <p:cNvPr id="4" name="lesson-title">
            <a:extLst>
              <a:ext uri="{FF2B5EF4-FFF2-40B4-BE49-F238E27FC236}">
                <a16:creationId xmlns:a16="http://schemas.microsoft.com/office/drawing/2014/main" id="{F533E74A-3F25-4CF8-93AA-6D36C1196595}"/>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52C3D3"/>
                </a:solidFill>
              </a:defRPr>
            </a:pPr>
            <a:r>
              <a:rPr sz="2850" b="1" i="0">
                <a:solidFill>
                  <a:srgbClr val="52C3D3"/>
                </a:solidFill>
              </a:rPr>
              <a:t>Spectrum Case Files</a:t>
            </a:r>
          </a:p>
        </p:txBody>
      </p:sp>
      <p:sp>
        <p:nvSpPr>
          <p:cNvPr id="5" name="lesson-hook">
            <a:extLst>
              <a:ext uri="{FF2B5EF4-FFF2-40B4-BE49-F238E27FC236}">
                <a16:creationId xmlns:a16="http://schemas.microsoft.com/office/drawing/2014/main" id="{BC53B735-7AE3-4B53-8949-C402F21643D8}"/>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Which can cook food, carry Wi-Fi, image bones and trigger a camera—all without being sound?</a:t>
            </a:r>
          </a:p>
        </p:txBody>
      </p:sp>
      <p:sp>
        <p:nvSpPr>
          <p:cNvPr id="6" name="topic-ring">
            <a:extLst>
              <a:ext uri="{FF2B5EF4-FFF2-40B4-BE49-F238E27FC236}">
                <a16:creationId xmlns:a16="http://schemas.microsoft.com/office/drawing/2014/main" id="{2C81403B-27AB-444F-8592-3577D20B62D6}"/>
              </a:ext>
            </a:extLst>
          </p:cNvPr>
          <p:cNvSpPr>
            <a:spLocks noGrp="1"/>
          </p:cNvSpPr>
          <p:nvPr/>
        </p:nvSpPr>
        <p:spPr>
          <a:xfrm>
            <a:off x="9477375" y="1190625"/>
            <a:ext cx="1952625" cy="1952625"/>
          </a:xfrm>
          <a:prstGeom prst="ellipse">
            <a:avLst/>
          </a:prstGeom>
          <a:solidFill>
            <a:srgbClr val="52C3D3"/>
          </a:solidFill>
          <a:ln w="0">
            <a:noFill/>
            <a:prstDash val="solid"/>
          </a:ln>
        </p:spPr>
      </p:sp>
      <p:sp>
        <p:nvSpPr>
          <p:cNvPr id="7" name="topic-ring-center">
            <a:extLst>
              <a:ext uri="{FF2B5EF4-FFF2-40B4-BE49-F238E27FC236}">
                <a16:creationId xmlns:a16="http://schemas.microsoft.com/office/drawing/2014/main" id="{DC290AB1-3563-48F3-84E3-8C9D47A57264}"/>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B5262956-3313-4224-B6E4-4B90C2CA8A50}"/>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EDITABLE · 45-MINUTE CLASSROOM LESSON · CORE + SUPPLEMENT</a:t>
            </a:r>
          </a:p>
        </p:txBody>
      </p:sp>
      <p:sp>
        <p:nvSpPr>
          <p:cNvPr id="9" name="group-label">
            <a:extLst>
              <a:ext uri="{FF2B5EF4-FFF2-40B4-BE49-F238E27FC236}">
                <a16:creationId xmlns:a16="http://schemas.microsoft.com/office/drawing/2014/main" id="{279AF89F-E8E2-45B5-9427-D79DC833FB7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10" name="page-number">
            <a:extLst>
              <a:ext uri="{FF2B5EF4-FFF2-40B4-BE49-F238E27FC236}">
                <a16:creationId xmlns:a16="http://schemas.microsoft.com/office/drawing/2014/main" id="{4F9B0985-8D90-4F67-81B1-FA618645F10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42FA444D-76B2-4C42-810C-CB2D3D45A6BC}"/>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69354D03-BDAB-4114-AB21-B72B91E70C5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3.3</a:t>
            </a:r>
          </a:p>
        </p:txBody>
      </p:sp>
    </p:spTree>
    <p:extLst>
      <p:ext uri="{BB962C8B-B14F-4D97-AF65-F5344CB8AC3E}">
        <p14:creationId xmlns:p14="http://schemas.microsoft.com/office/powerpoint/2010/main" val="1827514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93D325B5-66B4-48CD-B457-67E754898D6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FBEA4FA9-0D34-4A99-B8E8-31378DF62B9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5BE18CF4-E05D-4330-8630-324A9ED06B5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31BD55C-B5EA-4F30-9809-06685B54DED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3.3</a:t>
            </a:r>
          </a:p>
        </p:txBody>
      </p:sp>
      <p:sp>
        <p:nvSpPr>
          <p:cNvPr id="5" name="slide-title">
            <a:extLst>
              <a:ext uri="{FF2B5EF4-FFF2-40B4-BE49-F238E27FC236}">
                <a16:creationId xmlns:a16="http://schemas.microsoft.com/office/drawing/2014/main" id="{9CC8DB51-30E3-46BE-80FA-DC881059286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medical scan choice</a:t>
            </a:r>
          </a:p>
        </p:txBody>
      </p:sp>
      <p:sp>
        <p:nvSpPr>
          <p:cNvPr id="6" name="exam-meta">
            <a:extLst>
              <a:ext uri="{FF2B5EF4-FFF2-40B4-BE49-F238E27FC236}">
                <a16:creationId xmlns:a16="http://schemas.microsoft.com/office/drawing/2014/main" id="{6BE660C4-65E1-4F8D-8F72-B2CDFCCCFACC}"/>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Core + Supplement · 6 MARKS · STATE · EXPLAIN · CALCULATE</a:t>
            </a:r>
          </a:p>
        </p:txBody>
      </p:sp>
      <p:sp>
        <p:nvSpPr>
          <p:cNvPr id="7" name="exam-question-frame">
            <a:extLst>
              <a:ext uri="{FF2B5EF4-FFF2-40B4-BE49-F238E27FC236}">
                <a16:creationId xmlns:a16="http://schemas.microsoft.com/office/drawing/2014/main" id="{680453A7-ED0C-4E5F-991E-28702DAEE4C8}"/>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9FAE5D7A-77A2-4509-A753-FD82F66FA839}"/>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State the electromagnetic-spectrum region used to image bone and one associated hazard. Calculate the wavelength of radiation with f = 6.0×10¹⁴ Hz using c = 3.0×10⁸ m/s and identify its likely region.</a:t>
            </a:r>
          </a:p>
        </p:txBody>
      </p:sp>
      <p:sp>
        <p:nvSpPr>
          <p:cNvPr id="9" name="exam-method-frame">
            <a:extLst>
              <a:ext uri="{FF2B5EF4-FFF2-40B4-BE49-F238E27FC236}">
                <a16:creationId xmlns:a16="http://schemas.microsoft.com/office/drawing/2014/main" id="{16AA8E16-6968-49A0-893F-AB51A96190EE}"/>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F73E1101-DB11-4BE6-99F5-9E043969C13D}"/>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9F36F757-7DA8-41F8-A46A-B32183753143}"/>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790214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105D2EED-2C37-416D-8569-5B67FF37D12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27801691-14E5-41D7-B0CA-F129522FC39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9D9768BA-D6B7-4CDB-8A47-204BF424753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0E8663D-D912-4722-97B5-700D5CFBBBD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3.3</a:t>
            </a:r>
          </a:p>
        </p:txBody>
      </p:sp>
      <p:sp>
        <p:nvSpPr>
          <p:cNvPr id="5" name="slide-title">
            <a:extLst>
              <a:ext uri="{FF2B5EF4-FFF2-40B4-BE49-F238E27FC236}">
                <a16:creationId xmlns:a16="http://schemas.microsoft.com/office/drawing/2014/main" id="{2149045B-6869-470A-99BE-8FE32E7FD15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422F0168-4682-487C-9FDB-080D6F07123C}"/>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A4574A7C-6AA5-4289-99CF-9F5A5A6342C2}"/>
              </a:ext>
            </a:extLst>
          </p:cNvPr>
          <p:cNvSpPr>
            <a:spLocks noGrp="1"/>
          </p:cNvSpPr>
          <p:nvPr/>
        </p:nvSpPr>
        <p:spPr>
          <a:xfrm>
            <a:off x="666750" y="2266950"/>
            <a:ext cx="457200" cy="457200"/>
          </a:xfrm>
          <a:prstGeom prst="ellipse">
            <a:avLst/>
          </a:prstGeom>
          <a:solidFill>
            <a:srgbClr val="52C3D3"/>
          </a:solidFill>
          <a:ln w="0">
            <a:noFill/>
            <a:prstDash val="solid"/>
          </a:ln>
        </p:spPr>
      </p:sp>
      <p:sp>
        <p:nvSpPr>
          <p:cNvPr id="8" name="mark-number-text-1">
            <a:extLst>
              <a:ext uri="{FF2B5EF4-FFF2-40B4-BE49-F238E27FC236}">
                <a16:creationId xmlns:a16="http://schemas.microsoft.com/office/drawing/2014/main" id="{F46FD8A9-9968-4C50-9CDD-C3A37D2FEDDD}"/>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CEF1151C-C668-4DDE-A922-3358E384A94B}"/>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X-rays.</a:t>
            </a:r>
          </a:p>
        </p:txBody>
      </p:sp>
      <p:sp>
        <p:nvSpPr>
          <p:cNvPr id="10" name="mark-number-2">
            <a:extLst>
              <a:ext uri="{FF2B5EF4-FFF2-40B4-BE49-F238E27FC236}">
                <a16:creationId xmlns:a16="http://schemas.microsoft.com/office/drawing/2014/main" id="{03A558F8-1C8F-4529-9D43-29904F5D17E2}"/>
              </a:ext>
            </a:extLst>
          </p:cNvPr>
          <p:cNvSpPr>
            <a:spLocks noGrp="1"/>
          </p:cNvSpPr>
          <p:nvPr/>
        </p:nvSpPr>
        <p:spPr>
          <a:xfrm>
            <a:off x="666750" y="3333750"/>
            <a:ext cx="457200" cy="457200"/>
          </a:xfrm>
          <a:prstGeom prst="ellipse">
            <a:avLst/>
          </a:prstGeom>
          <a:solidFill>
            <a:srgbClr val="52C3D3"/>
          </a:solidFill>
          <a:ln w="0">
            <a:noFill/>
            <a:prstDash val="solid"/>
          </a:ln>
        </p:spPr>
      </p:sp>
      <p:sp>
        <p:nvSpPr>
          <p:cNvPr id="11" name="mark-number-text-2">
            <a:extLst>
              <a:ext uri="{FF2B5EF4-FFF2-40B4-BE49-F238E27FC236}">
                <a16:creationId xmlns:a16="http://schemas.microsoft.com/office/drawing/2014/main" id="{D3D3994F-9A3C-420D-9674-AC8CBE174C71}"/>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4D3E9DB7-DF48-4C1E-A09E-9D95FB28604D}"/>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Ionising; can damage/mutate cells.</a:t>
            </a:r>
          </a:p>
        </p:txBody>
      </p:sp>
      <p:sp>
        <p:nvSpPr>
          <p:cNvPr id="13" name="mark-number-3">
            <a:extLst>
              <a:ext uri="{FF2B5EF4-FFF2-40B4-BE49-F238E27FC236}">
                <a16:creationId xmlns:a16="http://schemas.microsoft.com/office/drawing/2014/main" id="{217FDD5A-CB11-41AC-8C54-D7A50491095C}"/>
              </a:ext>
            </a:extLst>
          </p:cNvPr>
          <p:cNvSpPr>
            <a:spLocks noGrp="1"/>
          </p:cNvSpPr>
          <p:nvPr/>
        </p:nvSpPr>
        <p:spPr>
          <a:xfrm>
            <a:off x="666750" y="4400550"/>
            <a:ext cx="457200" cy="457200"/>
          </a:xfrm>
          <a:prstGeom prst="ellipse">
            <a:avLst/>
          </a:prstGeom>
          <a:solidFill>
            <a:srgbClr val="52C3D3"/>
          </a:solidFill>
          <a:ln w="0">
            <a:noFill/>
            <a:prstDash val="solid"/>
          </a:ln>
        </p:spPr>
      </p:sp>
      <p:sp>
        <p:nvSpPr>
          <p:cNvPr id="14" name="mark-number-text-3">
            <a:extLst>
              <a:ext uri="{FF2B5EF4-FFF2-40B4-BE49-F238E27FC236}">
                <a16:creationId xmlns:a16="http://schemas.microsoft.com/office/drawing/2014/main" id="{52E0DEFE-2D07-4AC6-9550-55ABB2B5F27F}"/>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4703D062-1C0D-48AD-BEA3-4487BA1BA344}"/>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λ = c/f.</a:t>
            </a:r>
          </a:p>
        </p:txBody>
      </p:sp>
      <p:sp>
        <p:nvSpPr>
          <p:cNvPr id="16" name="mark-number-4">
            <a:extLst>
              <a:ext uri="{FF2B5EF4-FFF2-40B4-BE49-F238E27FC236}">
                <a16:creationId xmlns:a16="http://schemas.microsoft.com/office/drawing/2014/main" id="{32FF9F98-D0DC-4851-927A-672336A8E096}"/>
              </a:ext>
            </a:extLst>
          </p:cNvPr>
          <p:cNvSpPr>
            <a:spLocks noGrp="1"/>
          </p:cNvSpPr>
          <p:nvPr/>
        </p:nvSpPr>
        <p:spPr>
          <a:xfrm>
            <a:off x="6191250" y="2266950"/>
            <a:ext cx="457200" cy="457200"/>
          </a:xfrm>
          <a:prstGeom prst="ellipse">
            <a:avLst/>
          </a:prstGeom>
          <a:solidFill>
            <a:srgbClr val="52C3D3"/>
          </a:solidFill>
          <a:ln w="0">
            <a:noFill/>
            <a:prstDash val="solid"/>
          </a:ln>
        </p:spPr>
      </p:sp>
      <p:sp>
        <p:nvSpPr>
          <p:cNvPr id="17" name="mark-number-text-4">
            <a:extLst>
              <a:ext uri="{FF2B5EF4-FFF2-40B4-BE49-F238E27FC236}">
                <a16:creationId xmlns:a16="http://schemas.microsoft.com/office/drawing/2014/main" id="{09CB486A-B650-4A19-B570-F231255F3AB3}"/>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E8C6DD69-43FC-44DD-B0ED-12DE320A3B8E}"/>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 3.0×10⁸ / 6.0×10¹⁴.</a:t>
            </a:r>
          </a:p>
        </p:txBody>
      </p:sp>
      <p:sp>
        <p:nvSpPr>
          <p:cNvPr id="19" name="mark-number-5">
            <a:extLst>
              <a:ext uri="{FF2B5EF4-FFF2-40B4-BE49-F238E27FC236}">
                <a16:creationId xmlns:a16="http://schemas.microsoft.com/office/drawing/2014/main" id="{10DBBA16-C956-4B15-A6EE-016AE8C3F331}"/>
              </a:ext>
            </a:extLst>
          </p:cNvPr>
          <p:cNvSpPr>
            <a:spLocks noGrp="1"/>
          </p:cNvSpPr>
          <p:nvPr/>
        </p:nvSpPr>
        <p:spPr>
          <a:xfrm>
            <a:off x="6191250" y="3333750"/>
            <a:ext cx="457200" cy="457200"/>
          </a:xfrm>
          <a:prstGeom prst="ellipse">
            <a:avLst/>
          </a:prstGeom>
          <a:solidFill>
            <a:srgbClr val="52C3D3"/>
          </a:solidFill>
          <a:ln w="0">
            <a:noFill/>
            <a:prstDash val="solid"/>
          </a:ln>
        </p:spPr>
      </p:sp>
      <p:sp>
        <p:nvSpPr>
          <p:cNvPr id="20" name="mark-number-text-5">
            <a:extLst>
              <a:ext uri="{FF2B5EF4-FFF2-40B4-BE49-F238E27FC236}">
                <a16:creationId xmlns:a16="http://schemas.microsoft.com/office/drawing/2014/main" id="{D2931B53-A9E2-4AE5-976E-CD51CAE1C311}"/>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8CDE22E7-8A16-42F2-BA26-E972CBBDA42E}"/>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λ = 5.0×10⁻⁷ m.</a:t>
            </a:r>
          </a:p>
        </p:txBody>
      </p:sp>
      <p:sp>
        <p:nvSpPr>
          <p:cNvPr id="22" name="mark-number-6">
            <a:extLst>
              <a:ext uri="{FF2B5EF4-FFF2-40B4-BE49-F238E27FC236}">
                <a16:creationId xmlns:a16="http://schemas.microsoft.com/office/drawing/2014/main" id="{B75B6E49-F901-477B-9C4C-B93049F55C18}"/>
              </a:ext>
            </a:extLst>
          </p:cNvPr>
          <p:cNvSpPr>
            <a:spLocks noGrp="1"/>
          </p:cNvSpPr>
          <p:nvPr/>
        </p:nvSpPr>
        <p:spPr>
          <a:xfrm>
            <a:off x="6191250" y="4400550"/>
            <a:ext cx="457200" cy="457200"/>
          </a:xfrm>
          <a:prstGeom prst="ellipse">
            <a:avLst/>
          </a:prstGeom>
          <a:solidFill>
            <a:srgbClr val="52C3D3"/>
          </a:solidFill>
          <a:ln w="0">
            <a:noFill/>
            <a:prstDash val="solid"/>
          </a:ln>
        </p:spPr>
      </p:sp>
      <p:sp>
        <p:nvSpPr>
          <p:cNvPr id="23" name="mark-number-text-6">
            <a:extLst>
              <a:ext uri="{FF2B5EF4-FFF2-40B4-BE49-F238E27FC236}">
                <a16:creationId xmlns:a16="http://schemas.microsoft.com/office/drawing/2014/main" id="{F8E9262B-DCA4-4A37-B4E7-FC66C80DEC17}"/>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0CAD87FC-DF4C-47D4-9696-4344BCDA7FB0}"/>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Visible light.</a:t>
            </a:r>
          </a:p>
        </p:txBody>
      </p:sp>
      <p:sp>
        <p:nvSpPr>
          <p:cNvPr id="25" name="improvement-band">
            <a:extLst>
              <a:ext uri="{FF2B5EF4-FFF2-40B4-BE49-F238E27FC236}">
                <a16:creationId xmlns:a16="http://schemas.microsoft.com/office/drawing/2014/main" id="{70F7BF33-F17D-4478-975F-D28785D62C3E}"/>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60D5A189-EA1A-45F9-803B-88AF182C52F6}"/>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997586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979A8A23-719A-4492-9887-4C8672D00E1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A3462023-5617-4715-9F24-7F65847DDE9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421068B7-77F9-45D7-890C-FA3DED97417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9F50110-5CD2-4F02-AEAE-98FE0036BAAE}"/>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3.3</a:t>
            </a:r>
          </a:p>
        </p:txBody>
      </p:sp>
      <p:sp>
        <p:nvSpPr>
          <p:cNvPr id="5" name="slide-title">
            <a:extLst>
              <a:ext uri="{FF2B5EF4-FFF2-40B4-BE49-F238E27FC236}">
                <a16:creationId xmlns:a16="http://schemas.microsoft.com/office/drawing/2014/main" id="{7B08B7B0-1D4F-499D-A2F4-87C687197CD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03C31302-DF53-4D31-910D-7B690C22187D}"/>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BC7A6BC0-0C1B-48FF-827E-5EBE076281DC}"/>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Q1</a:t>
            </a:r>
          </a:p>
        </p:txBody>
      </p:sp>
      <p:sp>
        <p:nvSpPr>
          <p:cNvPr id="8" name="quiz-question-1">
            <a:extLst>
              <a:ext uri="{FF2B5EF4-FFF2-40B4-BE49-F238E27FC236}">
                <a16:creationId xmlns:a16="http://schemas.microsoft.com/office/drawing/2014/main" id="{22EE0F1C-A213-4932-B679-D06F3F7493A9}"/>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After infrared comes?</a:t>
            </a:r>
          </a:p>
        </p:txBody>
      </p:sp>
      <p:sp>
        <p:nvSpPr>
          <p:cNvPr id="9" name="quiz-choices-1">
            <a:extLst>
              <a:ext uri="{FF2B5EF4-FFF2-40B4-BE49-F238E27FC236}">
                <a16:creationId xmlns:a16="http://schemas.microsoft.com/office/drawing/2014/main" id="{9AB9B117-20EF-45CD-AE22-5D3B22A51872}"/>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radio · B visible · C gamma · D microwave</a:t>
            </a:r>
          </a:p>
        </p:txBody>
      </p:sp>
      <p:sp>
        <p:nvSpPr>
          <p:cNvPr id="10" name="rule-70-401">
            <a:extLst>
              <a:ext uri="{FF2B5EF4-FFF2-40B4-BE49-F238E27FC236}">
                <a16:creationId xmlns:a16="http://schemas.microsoft.com/office/drawing/2014/main" id="{65CB203E-D7C6-4ACB-99DC-255DC714B3EC}"/>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BEA3E3E3-6338-4B57-B9E7-EA84C93B640E}"/>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Q2</a:t>
            </a:r>
          </a:p>
        </p:txBody>
      </p:sp>
      <p:sp>
        <p:nvSpPr>
          <p:cNvPr id="12" name="quiz-question-2">
            <a:extLst>
              <a:ext uri="{FF2B5EF4-FFF2-40B4-BE49-F238E27FC236}">
                <a16:creationId xmlns:a16="http://schemas.microsoft.com/office/drawing/2014/main" id="{5F33CC10-C2B4-4510-B6ED-213241679947}"/>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Highest frequency?</a:t>
            </a:r>
          </a:p>
        </p:txBody>
      </p:sp>
      <p:sp>
        <p:nvSpPr>
          <p:cNvPr id="13" name="quiz-choices-2">
            <a:extLst>
              <a:ext uri="{FF2B5EF4-FFF2-40B4-BE49-F238E27FC236}">
                <a16:creationId xmlns:a16="http://schemas.microsoft.com/office/drawing/2014/main" id="{A6595B0F-73E5-4D21-A244-A899E98B0257}"/>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radio · B infrared · C X-ray · D gamma</a:t>
            </a:r>
          </a:p>
        </p:txBody>
      </p:sp>
      <p:sp>
        <p:nvSpPr>
          <p:cNvPr id="14" name="rule-650-401">
            <a:extLst>
              <a:ext uri="{FF2B5EF4-FFF2-40B4-BE49-F238E27FC236}">
                <a16:creationId xmlns:a16="http://schemas.microsoft.com/office/drawing/2014/main" id="{EF3F87B3-D937-44D2-878C-21C3289C0CC3}"/>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0CF0EDB1-69CD-4EEA-9698-DC795A5FF395}"/>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Q3</a:t>
            </a:r>
          </a:p>
        </p:txBody>
      </p:sp>
      <p:sp>
        <p:nvSpPr>
          <p:cNvPr id="16" name="quiz-question-3">
            <a:extLst>
              <a:ext uri="{FF2B5EF4-FFF2-40B4-BE49-F238E27FC236}">
                <a16:creationId xmlns:a16="http://schemas.microsoft.com/office/drawing/2014/main" id="{E1A6168D-07BB-4BA4-AB5F-93D2325A45D3}"/>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All EM waves in vacuum have same?</a:t>
            </a:r>
          </a:p>
        </p:txBody>
      </p:sp>
      <p:sp>
        <p:nvSpPr>
          <p:cNvPr id="17" name="quiz-choices-3">
            <a:extLst>
              <a:ext uri="{FF2B5EF4-FFF2-40B4-BE49-F238E27FC236}">
                <a16:creationId xmlns:a16="http://schemas.microsoft.com/office/drawing/2014/main" id="{7A5AA955-20B1-4050-8722-39578B9C7A42}"/>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frequency · B wavelength · C speed · D hazard</a:t>
            </a:r>
          </a:p>
        </p:txBody>
      </p:sp>
      <p:sp>
        <p:nvSpPr>
          <p:cNvPr id="18" name="rule-70-601">
            <a:extLst>
              <a:ext uri="{FF2B5EF4-FFF2-40B4-BE49-F238E27FC236}">
                <a16:creationId xmlns:a16="http://schemas.microsoft.com/office/drawing/2014/main" id="{F9F5F240-6A09-48AC-ACCB-AEEC437EA120}"/>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E106E607-0C8C-4CE9-9143-0A24D4EBFD3D}"/>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Q4</a:t>
            </a:r>
          </a:p>
        </p:txBody>
      </p:sp>
      <p:sp>
        <p:nvSpPr>
          <p:cNvPr id="20" name="quiz-question-4">
            <a:extLst>
              <a:ext uri="{FF2B5EF4-FFF2-40B4-BE49-F238E27FC236}">
                <a16:creationId xmlns:a16="http://schemas.microsoft.com/office/drawing/2014/main" id="{D70F7A38-A8C2-4D44-9A73-B5FEFBE722DF}"/>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Higher f at same v means λ?</a:t>
            </a:r>
          </a:p>
        </p:txBody>
      </p:sp>
      <p:sp>
        <p:nvSpPr>
          <p:cNvPr id="21" name="quiz-choices-4">
            <a:extLst>
              <a:ext uri="{FF2B5EF4-FFF2-40B4-BE49-F238E27FC236}">
                <a16:creationId xmlns:a16="http://schemas.microsoft.com/office/drawing/2014/main" id="{53E11AC9-564A-4DAE-8696-51A0B5B58926}"/>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higher · B lower · C same · D zero</a:t>
            </a:r>
          </a:p>
        </p:txBody>
      </p:sp>
      <p:sp>
        <p:nvSpPr>
          <p:cNvPr id="22" name="rule-650-601">
            <a:extLst>
              <a:ext uri="{FF2B5EF4-FFF2-40B4-BE49-F238E27FC236}">
                <a16:creationId xmlns:a16="http://schemas.microsoft.com/office/drawing/2014/main" id="{39312D6D-B6C6-444D-A746-CCC11C959945}"/>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601708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E74A1F0A-2417-4FDF-9C68-4851C63F699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61C3D0B2-4D65-4307-A202-1367B0BFE3F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DEE74223-6A88-43DA-A750-801D2E148E8A}"/>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C0C2E50A-015D-4AAA-A00B-F8D4595127F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3.3</a:t>
            </a:r>
          </a:p>
        </p:txBody>
      </p:sp>
      <p:sp>
        <p:nvSpPr>
          <p:cNvPr id="5" name="slide-title">
            <a:extLst>
              <a:ext uri="{FF2B5EF4-FFF2-40B4-BE49-F238E27FC236}">
                <a16:creationId xmlns:a16="http://schemas.microsoft.com/office/drawing/2014/main" id="{9D92D43B-0324-4378-BE97-ECC3838D238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C0F68FB3-19D6-48D3-B421-58484CCB1B1F}"/>
              </a:ext>
            </a:extLst>
          </p:cNvPr>
          <p:cNvSpPr>
            <a:spLocks noGrp="1"/>
          </p:cNvSpPr>
          <p:nvPr/>
        </p:nvSpPr>
        <p:spPr>
          <a:xfrm>
            <a:off x="714375" y="1714500"/>
            <a:ext cx="476250" cy="476250"/>
          </a:xfrm>
          <a:prstGeom prst="ellipse">
            <a:avLst/>
          </a:prstGeom>
          <a:solidFill>
            <a:srgbClr val="52C3D3"/>
          </a:solidFill>
          <a:ln w="0">
            <a:noFill/>
            <a:prstDash val="solid"/>
          </a:ln>
        </p:spPr>
      </p:sp>
      <p:sp>
        <p:nvSpPr>
          <p:cNvPr id="7" name="answer-number-text-1">
            <a:extLst>
              <a:ext uri="{FF2B5EF4-FFF2-40B4-BE49-F238E27FC236}">
                <a16:creationId xmlns:a16="http://schemas.microsoft.com/office/drawing/2014/main" id="{AA2C4FB5-5472-4635-877E-6A7593539E13}"/>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7A894508-92E4-4E74-90DC-3784C99439B3}"/>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visible</a:t>
            </a:r>
          </a:p>
        </p:txBody>
      </p:sp>
      <p:sp>
        <p:nvSpPr>
          <p:cNvPr id="9" name="answer-reason-1">
            <a:extLst>
              <a:ext uri="{FF2B5EF4-FFF2-40B4-BE49-F238E27FC236}">
                <a16:creationId xmlns:a16="http://schemas.microsoft.com/office/drawing/2014/main" id="{3D71FF55-E924-4B55-ACA7-B645F26F8BA1}"/>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Order: radio, microwave, infrared, visible...</a:t>
            </a:r>
          </a:p>
        </p:txBody>
      </p:sp>
      <p:sp>
        <p:nvSpPr>
          <p:cNvPr id="10" name="rule-155-262">
            <a:extLst>
              <a:ext uri="{FF2B5EF4-FFF2-40B4-BE49-F238E27FC236}">
                <a16:creationId xmlns:a16="http://schemas.microsoft.com/office/drawing/2014/main" id="{2A9E94C8-B2ED-4E00-A69F-2F3018B8B43B}"/>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D8975D8C-929E-4F1F-B479-5C5AE7565450}"/>
              </a:ext>
            </a:extLst>
          </p:cNvPr>
          <p:cNvSpPr>
            <a:spLocks noGrp="1"/>
          </p:cNvSpPr>
          <p:nvPr/>
        </p:nvSpPr>
        <p:spPr>
          <a:xfrm>
            <a:off x="714375" y="2695575"/>
            <a:ext cx="476250" cy="476250"/>
          </a:xfrm>
          <a:prstGeom prst="ellipse">
            <a:avLst/>
          </a:prstGeom>
          <a:solidFill>
            <a:srgbClr val="52C3D3"/>
          </a:solidFill>
          <a:ln w="0">
            <a:noFill/>
            <a:prstDash val="solid"/>
          </a:ln>
        </p:spPr>
      </p:sp>
      <p:sp>
        <p:nvSpPr>
          <p:cNvPr id="12" name="answer-number-text-2">
            <a:extLst>
              <a:ext uri="{FF2B5EF4-FFF2-40B4-BE49-F238E27FC236}">
                <a16:creationId xmlns:a16="http://schemas.microsoft.com/office/drawing/2014/main" id="{1CB0A14D-2EA3-48AC-A9A7-1E8C97C9485C}"/>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CDD117FE-9754-4AEE-ABDB-BA44AA540B56}"/>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gamma</a:t>
            </a:r>
          </a:p>
        </p:txBody>
      </p:sp>
      <p:sp>
        <p:nvSpPr>
          <p:cNvPr id="14" name="answer-reason-2">
            <a:extLst>
              <a:ext uri="{FF2B5EF4-FFF2-40B4-BE49-F238E27FC236}">
                <a16:creationId xmlns:a16="http://schemas.microsoft.com/office/drawing/2014/main" id="{6A3F3B71-ED41-40B1-8504-8D7E4739B170}"/>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Gamma is highest in the named spectrum.</a:t>
            </a:r>
          </a:p>
        </p:txBody>
      </p:sp>
      <p:sp>
        <p:nvSpPr>
          <p:cNvPr id="15" name="rule-155-365">
            <a:extLst>
              <a:ext uri="{FF2B5EF4-FFF2-40B4-BE49-F238E27FC236}">
                <a16:creationId xmlns:a16="http://schemas.microsoft.com/office/drawing/2014/main" id="{9C079BCB-8741-41F1-918B-D8EBE9943C1E}"/>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6CC3BF55-357C-4A81-9381-972339977AE3}"/>
              </a:ext>
            </a:extLst>
          </p:cNvPr>
          <p:cNvSpPr>
            <a:spLocks noGrp="1"/>
          </p:cNvSpPr>
          <p:nvPr/>
        </p:nvSpPr>
        <p:spPr>
          <a:xfrm>
            <a:off x="714375" y="3676650"/>
            <a:ext cx="476250" cy="476250"/>
          </a:xfrm>
          <a:prstGeom prst="ellipse">
            <a:avLst/>
          </a:prstGeom>
          <a:solidFill>
            <a:srgbClr val="52C3D3"/>
          </a:solidFill>
          <a:ln w="0">
            <a:noFill/>
            <a:prstDash val="solid"/>
          </a:ln>
        </p:spPr>
      </p:sp>
      <p:sp>
        <p:nvSpPr>
          <p:cNvPr id="17" name="answer-number-text-3">
            <a:extLst>
              <a:ext uri="{FF2B5EF4-FFF2-40B4-BE49-F238E27FC236}">
                <a16:creationId xmlns:a16="http://schemas.microsoft.com/office/drawing/2014/main" id="{00A083AA-B7DD-4FE8-8AB7-C1778AF9F191}"/>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158A8C29-E2B8-4686-8F89-450FBDA14EE8}"/>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speed</a:t>
            </a:r>
          </a:p>
        </p:txBody>
      </p:sp>
      <p:sp>
        <p:nvSpPr>
          <p:cNvPr id="19" name="answer-reason-3">
            <a:extLst>
              <a:ext uri="{FF2B5EF4-FFF2-40B4-BE49-F238E27FC236}">
                <a16:creationId xmlns:a16="http://schemas.microsoft.com/office/drawing/2014/main" id="{B0C660AB-2C05-47A4-8649-156EF5E3671C}"/>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All travel at c.</a:t>
            </a:r>
          </a:p>
        </p:txBody>
      </p:sp>
      <p:sp>
        <p:nvSpPr>
          <p:cNvPr id="20" name="rule-155-468">
            <a:extLst>
              <a:ext uri="{FF2B5EF4-FFF2-40B4-BE49-F238E27FC236}">
                <a16:creationId xmlns:a16="http://schemas.microsoft.com/office/drawing/2014/main" id="{A1B27F7E-1785-4FB4-83CE-481F3CA1D730}"/>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67B17F79-9722-4F64-942E-52F4A3FE5080}"/>
              </a:ext>
            </a:extLst>
          </p:cNvPr>
          <p:cNvSpPr>
            <a:spLocks noGrp="1"/>
          </p:cNvSpPr>
          <p:nvPr/>
        </p:nvSpPr>
        <p:spPr>
          <a:xfrm>
            <a:off x="714375" y="4657725"/>
            <a:ext cx="476250" cy="476250"/>
          </a:xfrm>
          <a:prstGeom prst="ellipse">
            <a:avLst/>
          </a:prstGeom>
          <a:solidFill>
            <a:srgbClr val="52C3D3"/>
          </a:solidFill>
          <a:ln w="0">
            <a:noFill/>
            <a:prstDash val="solid"/>
          </a:ln>
        </p:spPr>
      </p:sp>
      <p:sp>
        <p:nvSpPr>
          <p:cNvPr id="22" name="answer-number-text-4">
            <a:extLst>
              <a:ext uri="{FF2B5EF4-FFF2-40B4-BE49-F238E27FC236}">
                <a16:creationId xmlns:a16="http://schemas.microsoft.com/office/drawing/2014/main" id="{8014842B-5B20-43D4-A4FD-04437FF08150}"/>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F938B62C-2186-4D60-B1C0-6704B3543A97}"/>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lower</a:t>
            </a:r>
          </a:p>
        </p:txBody>
      </p:sp>
      <p:sp>
        <p:nvSpPr>
          <p:cNvPr id="24" name="answer-reason-4">
            <a:extLst>
              <a:ext uri="{FF2B5EF4-FFF2-40B4-BE49-F238E27FC236}">
                <a16:creationId xmlns:a16="http://schemas.microsoft.com/office/drawing/2014/main" id="{6049B380-D7C1-4ED0-9A8A-5BA313284479}"/>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λ = v/f.</a:t>
            </a:r>
          </a:p>
        </p:txBody>
      </p:sp>
      <p:sp>
        <p:nvSpPr>
          <p:cNvPr id="25" name="exit-ticket">
            <a:extLst>
              <a:ext uri="{FF2B5EF4-FFF2-40B4-BE49-F238E27FC236}">
                <a16:creationId xmlns:a16="http://schemas.microsoft.com/office/drawing/2014/main" id="{29E36AFE-0E3D-4C4B-900F-6CC7332E3BAC}"/>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52C3D3"/>
                </a:solidFill>
              </a:defRPr>
            </a:pPr>
            <a:r>
              <a:rPr sz="1875" b="1" i="0">
                <a:solidFill>
                  <a:srgbClr val="52C3D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728955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DF816A03-E071-4F39-B799-6A46CD0A59E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E40C5E90-73AA-4B14-958F-A70830E86006}"/>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7C5F566A-5203-4FA7-B6CD-802EDAAF2B7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57DF0A5-81BF-4D68-AD7E-A20D9AB5752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3.3</a:t>
            </a:r>
          </a:p>
        </p:txBody>
      </p:sp>
      <p:sp>
        <p:nvSpPr>
          <p:cNvPr id="5" name="slide-title">
            <a:extLst>
              <a:ext uri="{FF2B5EF4-FFF2-40B4-BE49-F238E27FC236}">
                <a16:creationId xmlns:a16="http://schemas.microsoft.com/office/drawing/2014/main" id="{BE6BC755-E9F0-4F12-8A8D-30F427FE0DD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32613868-E002-4B3F-9F25-9BBE68AAFB7A}"/>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40A16875-025B-4A97-BEA6-88953654F5BC}"/>
              </a:ext>
            </a:extLst>
          </p:cNvPr>
          <p:cNvSpPr>
            <a:spLocks noGrp="1"/>
          </p:cNvSpPr>
          <p:nvPr/>
        </p:nvSpPr>
        <p:spPr>
          <a:xfrm>
            <a:off x="723900" y="2209800"/>
            <a:ext cx="495300" cy="495300"/>
          </a:xfrm>
          <a:prstGeom prst="ellipse">
            <a:avLst/>
          </a:prstGeom>
          <a:solidFill>
            <a:srgbClr val="52C3D3"/>
          </a:solidFill>
          <a:ln w="0">
            <a:noFill/>
            <a:prstDash val="solid"/>
          </a:ln>
        </p:spPr>
      </p:sp>
      <p:sp>
        <p:nvSpPr>
          <p:cNvPr id="8" name="retrieval-number-text-1">
            <a:extLst>
              <a:ext uri="{FF2B5EF4-FFF2-40B4-BE49-F238E27FC236}">
                <a16:creationId xmlns:a16="http://schemas.microsoft.com/office/drawing/2014/main" id="{019C0CC4-62F8-4A17-95D3-473492B435D6}"/>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1AD87B9E-BEE5-4854-961B-84451705AAA1}"/>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Order starts with radio; what comes next?</a:t>
            </a:r>
          </a:p>
        </p:txBody>
      </p:sp>
      <p:sp>
        <p:nvSpPr>
          <p:cNvPr id="10" name="retrieval-number-2">
            <a:extLst>
              <a:ext uri="{FF2B5EF4-FFF2-40B4-BE49-F238E27FC236}">
                <a16:creationId xmlns:a16="http://schemas.microsoft.com/office/drawing/2014/main" id="{51AA0838-5793-4EA9-8ADF-A756E817201B}"/>
              </a:ext>
            </a:extLst>
          </p:cNvPr>
          <p:cNvSpPr>
            <a:spLocks noGrp="1"/>
          </p:cNvSpPr>
          <p:nvPr/>
        </p:nvSpPr>
        <p:spPr>
          <a:xfrm>
            <a:off x="723900" y="3276600"/>
            <a:ext cx="495300" cy="495300"/>
          </a:xfrm>
          <a:prstGeom prst="ellipse">
            <a:avLst/>
          </a:prstGeom>
          <a:solidFill>
            <a:srgbClr val="52C3D3"/>
          </a:solidFill>
          <a:ln w="0">
            <a:noFill/>
            <a:prstDash val="solid"/>
          </a:ln>
        </p:spPr>
      </p:sp>
      <p:sp>
        <p:nvSpPr>
          <p:cNvPr id="11" name="retrieval-number-text-2">
            <a:extLst>
              <a:ext uri="{FF2B5EF4-FFF2-40B4-BE49-F238E27FC236}">
                <a16:creationId xmlns:a16="http://schemas.microsoft.com/office/drawing/2014/main" id="{7E8D96FC-A52C-48A8-A59E-D21A25E68068}"/>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B199777F-4B21-4DD2-B078-6C69EAEFBD7F}"/>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Which region has the shortest wavelength?</a:t>
            </a:r>
          </a:p>
        </p:txBody>
      </p:sp>
      <p:sp>
        <p:nvSpPr>
          <p:cNvPr id="13" name="retrieval-number-3">
            <a:extLst>
              <a:ext uri="{FF2B5EF4-FFF2-40B4-BE49-F238E27FC236}">
                <a16:creationId xmlns:a16="http://schemas.microsoft.com/office/drawing/2014/main" id="{54316C1E-1432-4242-BE90-FEF2D6F1C142}"/>
              </a:ext>
            </a:extLst>
          </p:cNvPr>
          <p:cNvSpPr>
            <a:spLocks noGrp="1"/>
          </p:cNvSpPr>
          <p:nvPr/>
        </p:nvSpPr>
        <p:spPr>
          <a:xfrm>
            <a:off x="723900" y="4343400"/>
            <a:ext cx="495300" cy="495300"/>
          </a:xfrm>
          <a:prstGeom prst="ellipse">
            <a:avLst/>
          </a:prstGeom>
          <a:solidFill>
            <a:srgbClr val="52C3D3"/>
          </a:solidFill>
          <a:ln w="0">
            <a:noFill/>
            <a:prstDash val="solid"/>
          </a:ln>
        </p:spPr>
      </p:sp>
      <p:sp>
        <p:nvSpPr>
          <p:cNvPr id="14" name="retrieval-number-text-3">
            <a:extLst>
              <a:ext uri="{FF2B5EF4-FFF2-40B4-BE49-F238E27FC236}">
                <a16:creationId xmlns:a16="http://schemas.microsoft.com/office/drawing/2014/main" id="{4B99DF6D-EB4D-426F-A9CB-54B1910B7F3D}"/>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2BAD98C5-E2D6-4655-8106-C1971ABB2E84}"/>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Do electromagnetic waves require matter to travel?</a:t>
            </a:r>
          </a:p>
        </p:txBody>
      </p:sp>
      <p:sp>
        <p:nvSpPr>
          <p:cNvPr id="16" name="retrieval-close">
            <a:extLst>
              <a:ext uri="{FF2B5EF4-FFF2-40B4-BE49-F238E27FC236}">
                <a16:creationId xmlns:a16="http://schemas.microsoft.com/office/drawing/2014/main" id="{C9144390-202F-4BD2-B5B8-D5DCA60193AC}"/>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Mini-whiteboard challenge: sketch or calculate one idea you expect to use today.</a:t>
            </a:r>
          </a:p>
        </p:txBody>
      </p:sp>
    </p:spTree>
    <p:extLst>
      <p:ext uri="{BB962C8B-B14F-4D97-AF65-F5344CB8AC3E}">
        <p14:creationId xmlns:p14="http://schemas.microsoft.com/office/powerpoint/2010/main" val="2109437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09E8F371-51BB-4E2B-8BF6-5BD32AC9B0C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6C30E9F8-F776-47B8-B261-502CDAF8AB5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A7EAE58A-3E6B-4326-A974-3203DA789B6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89BD92A-8841-413F-A767-998BBD97617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3.3</a:t>
            </a:r>
          </a:p>
        </p:txBody>
      </p:sp>
      <p:sp>
        <p:nvSpPr>
          <p:cNvPr id="5" name="slide-title">
            <a:extLst>
              <a:ext uri="{FF2B5EF4-FFF2-40B4-BE49-F238E27FC236}">
                <a16:creationId xmlns:a16="http://schemas.microsoft.com/office/drawing/2014/main" id="{62AC63A3-F85A-4180-9766-45A900FDD37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Frequency changes interaction; wave nature stays shared</a:t>
            </a:r>
          </a:p>
        </p:txBody>
      </p:sp>
      <p:sp>
        <p:nvSpPr>
          <p:cNvPr id="6" name="core-index-1">
            <a:extLst>
              <a:ext uri="{FF2B5EF4-FFF2-40B4-BE49-F238E27FC236}">
                <a16:creationId xmlns:a16="http://schemas.microsoft.com/office/drawing/2014/main" id="{70657CE3-60AF-4AEA-969D-5ABF2327CE12}"/>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01</a:t>
            </a:r>
          </a:p>
        </p:txBody>
      </p:sp>
      <p:sp>
        <p:nvSpPr>
          <p:cNvPr id="7" name="core-point-1">
            <a:extLst>
              <a:ext uri="{FF2B5EF4-FFF2-40B4-BE49-F238E27FC236}">
                <a16:creationId xmlns:a16="http://schemas.microsoft.com/office/drawing/2014/main" id="{2043A3EF-7205-4DA6-8C81-B0D701B71601}"/>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All regions are transverse electromagnetic waves and travel at the same speed in vacuum.</a:t>
            </a:r>
          </a:p>
        </p:txBody>
      </p:sp>
      <p:sp>
        <p:nvSpPr>
          <p:cNvPr id="8" name="core-index-2">
            <a:extLst>
              <a:ext uri="{FF2B5EF4-FFF2-40B4-BE49-F238E27FC236}">
                <a16:creationId xmlns:a16="http://schemas.microsoft.com/office/drawing/2014/main" id="{4759A035-586C-4467-A4BD-2B8B938E7544}"/>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02</a:t>
            </a:r>
          </a:p>
        </p:txBody>
      </p:sp>
      <p:sp>
        <p:nvSpPr>
          <p:cNvPr id="9" name="core-point-2">
            <a:extLst>
              <a:ext uri="{FF2B5EF4-FFF2-40B4-BE49-F238E27FC236}">
                <a16:creationId xmlns:a16="http://schemas.microsoft.com/office/drawing/2014/main" id="{A0BAB86B-ABEE-4B54-8C0F-A9071189A6EF}"/>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Increasing frequency means decreasing wavelength.</a:t>
            </a:r>
          </a:p>
        </p:txBody>
      </p:sp>
      <p:sp>
        <p:nvSpPr>
          <p:cNvPr id="10" name="core-index-3">
            <a:extLst>
              <a:ext uri="{FF2B5EF4-FFF2-40B4-BE49-F238E27FC236}">
                <a16:creationId xmlns:a16="http://schemas.microsoft.com/office/drawing/2014/main" id="{367BB097-DE3C-495E-92C2-FD3BFDB21BED}"/>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03</a:t>
            </a:r>
          </a:p>
        </p:txBody>
      </p:sp>
      <p:sp>
        <p:nvSpPr>
          <p:cNvPr id="11" name="core-point-3">
            <a:extLst>
              <a:ext uri="{FF2B5EF4-FFF2-40B4-BE49-F238E27FC236}">
                <a16:creationId xmlns:a16="http://schemas.microsoft.com/office/drawing/2014/main" id="{DE1DDCB2-308E-4C8C-8F26-ACC0AB93B8D1}"/>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Uses and hazards depend on frequency and how radiation interacts with matter.</a:t>
            </a:r>
          </a:p>
        </p:txBody>
      </p:sp>
      <p:sp>
        <p:nvSpPr>
          <p:cNvPr id="12" name="core-index-4">
            <a:extLst>
              <a:ext uri="{FF2B5EF4-FFF2-40B4-BE49-F238E27FC236}">
                <a16:creationId xmlns:a16="http://schemas.microsoft.com/office/drawing/2014/main" id="{6A355A9F-3A4E-433D-A1D9-2AEFC208A24C}"/>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04</a:t>
            </a:r>
          </a:p>
        </p:txBody>
      </p:sp>
      <p:sp>
        <p:nvSpPr>
          <p:cNvPr id="13" name="core-point-4">
            <a:extLst>
              <a:ext uri="{FF2B5EF4-FFF2-40B4-BE49-F238E27FC236}">
                <a16:creationId xmlns:a16="http://schemas.microsoft.com/office/drawing/2014/main" id="{92B19CB1-3A47-47AD-A6B9-420CF4B05D37}"/>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Microwave satellites: low orbit gives shorter delay and moving coverage; geostationary stays above one equatorial point.</a:t>
            </a:r>
          </a:p>
        </p:txBody>
      </p:sp>
      <p:sp>
        <p:nvSpPr>
          <p:cNvPr id="14" name="core-index-5">
            <a:extLst>
              <a:ext uri="{FF2B5EF4-FFF2-40B4-BE49-F238E27FC236}">
                <a16:creationId xmlns:a16="http://schemas.microsoft.com/office/drawing/2014/main" id="{2EE3CA54-A79A-4235-BF22-7A3F3C709282}"/>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05</a:t>
            </a:r>
          </a:p>
        </p:txBody>
      </p:sp>
      <p:sp>
        <p:nvSpPr>
          <p:cNvPr id="15" name="core-point-5">
            <a:extLst>
              <a:ext uri="{FF2B5EF4-FFF2-40B4-BE49-F238E27FC236}">
                <a16:creationId xmlns:a16="http://schemas.microsoft.com/office/drawing/2014/main" id="{FD75754C-5878-49DF-B720-A8F5BDECE024}"/>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Use c = 3.0×10⁸ m/s with v = fλ. Analogue signals vary continuously; digital pulses can be regenerated over range to reduce noise.</a:t>
            </a:r>
          </a:p>
        </p:txBody>
      </p:sp>
      <p:sp>
        <p:nvSpPr>
          <p:cNvPr id="16" name="equation-panel">
            <a:extLst>
              <a:ext uri="{FF2B5EF4-FFF2-40B4-BE49-F238E27FC236}">
                <a16:creationId xmlns:a16="http://schemas.microsoft.com/office/drawing/2014/main" id="{42F646E6-D642-4EAD-A799-EA2669AD7D5F}"/>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E9F79A2C-468A-4791-8D43-8F22E60C2537}"/>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EQUATIONS TO OWN</a:t>
            </a:r>
          </a:p>
        </p:txBody>
      </p:sp>
      <p:sp>
        <p:nvSpPr>
          <p:cNvPr id="18" name="equation-expression-1">
            <a:extLst>
              <a:ext uri="{FF2B5EF4-FFF2-40B4-BE49-F238E27FC236}">
                <a16:creationId xmlns:a16="http://schemas.microsoft.com/office/drawing/2014/main" id="{62B692A2-0B39-491B-B039-8ABD64EB2D81}"/>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v = fλ</a:t>
            </a:r>
          </a:p>
        </p:txBody>
      </p:sp>
      <p:sp>
        <p:nvSpPr>
          <p:cNvPr id="19" name="equation-units-1">
            <a:extLst>
              <a:ext uri="{FF2B5EF4-FFF2-40B4-BE49-F238E27FC236}">
                <a16:creationId xmlns:a16="http://schemas.microsoft.com/office/drawing/2014/main" id="{F9827116-55AC-4DB4-9BA7-600B485A3B7A}"/>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m/s = Hz × m</a:t>
            </a:r>
          </a:p>
        </p:txBody>
      </p:sp>
      <p:sp>
        <p:nvSpPr>
          <p:cNvPr id="20" name="equation-expression-2">
            <a:extLst>
              <a:ext uri="{FF2B5EF4-FFF2-40B4-BE49-F238E27FC236}">
                <a16:creationId xmlns:a16="http://schemas.microsoft.com/office/drawing/2014/main" id="{47117A67-BD46-4CAC-8457-E501DBB387C8}"/>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c = 3.0 × 10⁸ m/s</a:t>
            </a:r>
          </a:p>
        </p:txBody>
      </p:sp>
      <p:sp>
        <p:nvSpPr>
          <p:cNvPr id="21" name="equation-units-2">
            <a:extLst>
              <a:ext uri="{FF2B5EF4-FFF2-40B4-BE49-F238E27FC236}">
                <a16:creationId xmlns:a16="http://schemas.microsoft.com/office/drawing/2014/main" id="{3DEAD6B8-7031-44C9-ACB6-FF70225E7B07}"/>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vacuum speed</a:t>
            </a:r>
          </a:p>
        </p:txBody>
      </p:sp>
      <p:sp>
        <p:nvSpPr>
          <p:cNvPr id="22" name="vocabulary-label">
            <a:extLst>
              <a:ext uri="{FF2B5EF4-FFF2-40B4-BE49-F238E27FC236}">
                <a16:creationId xmlns:a16="http://schemas.microsoft.com/office/drawing/2014/main" id="{B0063042-154A-4BD6-BB9F-5474B6764102}"/>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SAY IT PRECISELY</a:t>
            </a:r>
          </a:p>
        </p:txBody>
      </p:sp>
      <p:sp>
        <p:nvSpPr>
          <p:cNvPr id="23" name="vocabulary">
            <a:extLst>
              <a:ext uri="{FF2B5EF4-FFF2-40B4-BE49-F238E27FC236}">
                <a16:creationId xmlns:a16="http://schemas.microsoft.com/office/drawing/2014/main" id="{53F056CA-8882-4A95-BA75-22D00E3B14D7}"/>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radio · microwave · infrared · visible · ultraviolet · X-ray · gamma</a:t>
            </a:r>
          </a:p>
        </p:txBody>
      </p:sp>
    </p:spTree>
    <p:extLst>
      <p:ext uri="{BB962C8B-B14F-4D97-AF65-F5344CB8AC3E}">
        <p14:creationId xmlns:p14="http://schemas.microsoft.com/office/powerpoint/2010/main" val="349036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4D181-FC21-307A-FBDD-D9629DC5BA92}"/>
            </a:ext>
          </a:extLst>
        </p:cNvPr>
        <p:cNvGrpSpPr/>
        <p:nvPr/>
      </p:nvGrpSpPr>
      <p:grpSpPr>
        <a:xfrm>
          <a:off x="0" y="0"/>
          <a:ext cx="0" cy="0"/>
          <a:chOff x="0" y="0"/>
          <a:chExt cx="0" cy="0"/>
        </a:xfrm>
      </p:grpSpPr>
      <p:sp>
        <p:nvSpPr>
          <p:cNvPr id="24" name="group-label">
            <a:extLst>
              <a:ext uri="{FF2B5EF4-FFF2-40B4-BE49-F238E27FC236}">
                <a16:creationId xmlns:a16="http://schemas.microsoft.com/office/drawing/2014/main" id="{9665C68D-3B9D-832B-CB7E-6283775B6CE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8FBD6471-FB67-813E-3B8F-4DA8D32C2B8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D2767C47-5A83-1892-604E-ECD99C52524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70F59B8-5EBE-50D3-C9FB-62DE054C4F9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3.3</a:t>
            </a:r>
          </a:p>
        </p:txBody>
      </p:sp>
      <p:sp>
        <p:nvSpPr>
          <p:cNvPr id="5" name="slide-title">
            <a:extLst>
              <a:ext uri="{FF2B5EF4-FFF2-40B4-BE49-F238E27FC236}">
                <a16:creationId xmlns:a16="http://schemas.microsoft.com/office/drawing/2014/main" id="{EA5534D7-887C-2684-1987-D2BC52A9FBB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the EM spectrum</a:t>
            </a:r>
            <a:endParaRPr sz="3600" b="1" i="0">
              <a:solidFill>
                <a:srgbClr val="0A332E"/>
              </a:solidFill>
            </a:endParaRPr>
          </a:p>
        </p:txBody>
      </p:sp>
      <p:sp>
        <p:nvSpPr>
          <p:cNvPr id="25" name="simple-definition-label">
            <a:extLst>
              <a:ext uri="{FF2B5EF4-FFF2-40B4-BE49-F238E27FC236}">
                <a16:creationId xmlns:a16="http://schemas.microsoft.com/office/drawing/2014/main" id="{73FD9D94-490F-87F2-7146-3829E335BBB7}"/>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6" name="simple-definition">
            <a:extLst>
              <a:ext uri="{FF2B5EF4-FFF2-40B4-BE49-F238E27FC236}">
                <a16:creationId xmlns:a16="http://schemas.microsoft.com/office/drawing/2014/main" id="{0E7013F1-D214-DEC7-27EB-D91BE357DC43}"/>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The electromagnetic spectrum is one family of transverse waves that all travel at 3.0 × 10⁸ m/s through a vacuum, laid out in order of frequency. Nothing but the frequency differs, and that alone decides what each region does.</a:t>
            </a:r>
          </a:p>
        </p:txBody>
      </p:sp>
      <p:sp>
        <p:nvSpPr>
          <p:cNvPr id="27" name="TextBox 26">
            <a:extLst>
              <a:ext uri="{FF2B5EF4-FFF2-40B4-BE49-F238E27FC236}">
                <a16:creationId xmlns:a16="http://schemas.microsoft.com/office/drawing/2014/main" id="{1125407D-1F68-C3AB-7019-EC1677F8D866}"/>
              </a:ext>
            </a:extLst>
          </p:cNvPr>
          <p:cNvSpPr txBox="1"/>
          <p:nvPr/>
        </p:nvSpPr>
        <p:spPr>
          <a:xfrm>
            <a:off x="660400" y="3657600"/>
            <a:ext cx="10858500" cy="276999"/>
          </a:xfrm>
          <a:prstGeom prst="rect">
            <a:avLst/>
          </a:prstGeom>
          <a:noFill/>
        </p:spPr>
        <p:txBody>
          <a:bodyPr vert="horz" wrap="square" lIns="0" tIns="0" bIns="0" rtlCol="0">
            <a:noAutofit/>
          </a:bodyPr>
          <a:lstStyle/>
          <a:p>
            <a:pPr algn="ctr"/>
            <a:r>
              <a:rPr lang="en-US" sz="1600">
                <a:solidFill>
                  <a:srgbClr val="102E29"/>
                </a:solidFill>
              </a:rPr>
              <a:t>all seven are transverse and travel at 3.0 × 10⁸ m/s in a vacuum</a:t>
            </a:r>
          </a:p>
        </p:txBody>
      </p:sp>
      <p:cxnSp>
        <p:nvCxnSpPr>
          <p:cNvPr id="28" name="Straight Connector 27">
            <a:extLst>
              <a:ext uri="{FF2B5EF4-FFF2-40B4-BE49-F238E27FC236}">
                <a16:creationId xmlns:a16="http://schemas.microsoft.com/office/drawing/2014/main" id="{0D7E4874-6DC7-282A-5DEF-F9BBEA8A1290}"/>
              </a:ext>
            </a:extLst>
          </p:cNvPr>
          <p:cNvCxnSpPr/>
          <p:nvPr/>
        </p:nvCxnSpPr>
        <p:spPr>
          <a:xfrm>
            <a:off x="889000" y="4240859"/>
            <a:ext cx="104140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3DB42F66-7F57-09E9-FCAF-210834ED4FFB}"/>
              </a:ext>
            </a:extLst>
          </p:cNvPr>
          <p:cNvSpPr txBox="1"/>
          <p:nvPr/>
        </p:nvSpPr>
        <p:spPr>
          <a:xfrm>
            <a:off x="7620000" y="3949229"/>
            <a:ext cx="3683000" cy="276999"/>
          </a:xfrm>
          <a:prstGeom prst="rect">
            <a:avLst/>
          </a:prstGeom>
          <a:noFill/>
        </p:spPr>
        <p:txBody>
          <a:bodyPr vert="horz" wrap="square" lIns="0" tIns="0" bIns="0" rtlCol="0">
            <a:noAutofit/>
          </a:bodyPr>
          <a:lstStyle/>
          <a:p>
            <a:pPr algn="r"/>
            <a:r>
              <a:rPr lang="en-US" sz="1600">
                <a:solidFill>
                  <a:srgbClr val="102E29"/>
                </a:solidFill>
              </a:rPr>
              <a:t>frequency increases →</a:t>
            </a:r>
          </a:p>
        </p:txBody>
      </p:sp>
      <p:sp>
        <p:nvSpPr>
          <p:cNvPr id="30" name="Rectangle 29">
            <a:extLst>
              <a:ext uri="{FF2B5EF4-FFF2-40B4-BE49-F238E27FC236}">
                <a16:creationId xmlns:a16="http://schemas.microsoft.com/office/drawing/2014/main" id="{D72855D4-3D9B-2115-F008-D4CE8E9A9C09}"/>
              </a:ext>
            </a:extLst>
          </p:cNvPr>
          <p:cNvSpPr/>
          <p:nvPr/>
        </p:nvSpPr>
        <p:spPr>
          <a:xfrm>
            <a:off x="812800" y="4357511"/>
            <a:ext cx="1460500" cy="787400"/>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radio</a:t>
            </a:r>
          </a:p>
        </p:txBody>
      </p:sp>
      <p:sp>
        <p:nvSpPr>
          <p:cNvPr id="31" name="Rectangle 30">
            <a:extLst>
              <a:ext uri="{FF2B5EF4-FFF2-40B4-BE49-F238E27FC236}">
                <a16:creationId xmlns:a16="http://schemas.microsoft.com/office/drawing/2014/main" id="{78301659-4841-6568-FDA3-F14A269E075B}"/>
              </a:ext>
            </a:extLst>
          </p:cNvPr>
          <p:cNvSpPr/>
          <p:nvPr/>
        </p:nvSpPr>
        <p:spPr>
          <a:xfrm>
            <a:off x="2336800" y="4357511"/>
            <a:ext cx="1460500" cy="787400"/>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microwave</a:t>
            </a:r>
          </a:p>
        </p:txBody>
      </p:sp>
      <p:sp>
        <p:nvSpPr>
          <p:cNvPr id="32" name="Rectangle 31">
            <a:extLst>
              <a:ext uri="{FF2B5EF4-FFF2-40B4-BE49-F238E27FC236}">
                <a16:creationId xmlns:a16="http://schemas.microsoft.com/office/drawing/2014/main" id="{527AE6D2-2FCC-76E6-9294-A7EE16195CAE}"/>
              </a:ext>
            </a:extLst>
          </p:cNvPr>
          <p:cNvSpPr/>
          <p:nvPr/>
        </p:nvSpPr>
        <p:spPr>
          <a:xfrm>
            <a:off x="3860800" y="4357511"/>
            <a:ext cx="1460500" cy="787400"/>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infrared</a:t>
            </a:r>
          </a:p>
        </p:txBody>
      </p:sp>
      <p:sp>
        <p:nvSpPr>
          <p:cNvPr id="33" name="Rectangle 32">
            <a:extLst>
              <a:ext uri="{FF2B5EF4-FFF2-40B4-BE49-F238E27FC236}">
                <a16:creationId xmlns:a16="http://schemas.microsoft.com/office/drawing/2014/main" id="{2F775795-9805-FEA0-2013-70EFAA052039}"/>
              </a:ext>
            </a:extLst>
          </p:cNvPr>
          <p:cNvSpPr/>
          <p:nvPr/>
        </p:nvSpPr>
        <p:spPr>
          <a:xfrm>
            <a:off x="5384800" y="4357511"/>
            <a:ext cx="1460500" cy="787400"/>
          </a:xfrm>
          <a:prstGeom prst="rect">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b="1">
                <a:solidFill>
                  <a:srgbClr val="F3EFDF"/>
                </a:solidFill>
              </a:rPr>
              <a:t>visible</a:t>
            </a:r>
          </a:p>
        </p:txBody>
      </p:sp>
      <p:sp>
        <p:nvSpPr>
          <p:cNvPr id="34" name="Rectangle 33">
            <a:extLst>
              <a:ext uri="{FF2B5EF4-FFF2-40B4-BE49-F238E27FC236}">
                <a16:creationId xmlns:a16="http://schemas.microsoft.com/office/drawing/2014/main" id="{1CBBFCD7-9547-6C49-27E8-AFF19A23154B}"/>
              </a:ext>
            </a:extLst>
          </p:cNvPr>
          <p:cNvSpPr/>
          <p:nvPr/>
        </p:nvSpPr>
        <p:spPr>
          <a:xfrm>
            <a:off x="6908800" y="4357511"/>
            <a:ext cx="1460500" cy="787400"/>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ultraviolet</a:t>
            </a:r>
          </a:p>
        </p:txBody>
      </p:sp>
      <p:sp>
        <p:nvSpPr>
          <p:cNvPr id="35" name="Rectangle 34">
            <a:extLst>
              <a:ext uri="{FF2B5EF4-FFF2-40B4-BE49-F238E27FC236}">
                <a16:creationId xmlns:a16="http://schemas.microsoft.com/office/drawing/2014/main" id="{702B3FA0-4B44-F524-4D6F-5262F2DBD81F}"/>
              </a:ext>
            </a:extLst>
          </p:cNvPr>
          <p:cNvSpPr/>
          <p:nvPr/>
        </p:nvSpPr>
        <p:spPr>
          <a:xfrm>
            <a:off x="8432800" y="4357511"/>
            <a:ext cx="1460500" cy="787400"/>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X-ray</a:t>
            </a:r>
          </a:p>
        </p:txBody>
      </p:sp>
      <p:sp>
        <p:nvSpPr>
          <p:cNvPr id="36" name="Rectangle 35">
            <a:extLst>
              <a:ext uri="{FF2B5EF4-FFF2-40B4-BE49-F238E27FC236}">
                <a16:creationId xmlns:a16="http://schemas.microsoft.com/office/drawing/2014/main" id="{5D059398-DB62-6B4A-9940-3CD1F23258CD}"/>
              </a:ext>
            </a:extLst>
          </p:cNvPr>
          <p:cNvSpPr/>
          <p:nvPr/>
        </p:nvSpPr>
        <p:spPr>
          <a:xfrm>
            <a:off x="9956800" y="4357511"/>
            <a:ext cx="1460500" cy="787400"/>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gamma</a:t>
            </a:r>
          </a:p>
        </p:txBody>
      </p:sp>
      <p:cxnSp>
        <p:nvCxnSpPr>
          <p:cNvPr id="37" name="Straight Connector 36">
            <a:extLst>
              <a:ext uri="{FF2B5EF4-FFF2-40B4-BE49-F238E27FC236}">
                <a16:creationId xmlns:a16="http://schemas.microsoft.com/office/drawing/2014/main" id="{6243FB64-0E99-61C7-E955-633680EC514F}"/>
              </a:ext>
            </a:extLst>
          </p:cNvPr>
          <p:cNvCxnSpPr/>
          <p:nvPr/>
        </p:nvCxnSpPr>
        <p:spPr>
          <a:xfrm flipH="1">
            <a:off x="889000" y="5349052"/>
            <a:ext cx="10414000" cy="0"/>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6BF6CA0C-DF0E-536A-BBCE-0F0CECE5A58A}"/>
              </a:ext>
            </a:extLst>
          </p:cNvPr>
          <p:cNvSpPr txBox="1"/>
          <p:nvPr/>
        </p:nvSpPr>
        <p:spPr>
          <a:xfrm>
            <a:off x="7620000" y="5407378"/>
            <a:ext cx="3683000" cy="276999"/>
          </a:xfrm>
          <a:prstGeom prst="rect">
            <a:avLst/>
          </a:prstGeom>
          <a:noFill/>
        </p:spPr>
        <p:txBody>
          <a:bodyPr vert="horz" wrap="square" lIns="0" tIns="0" bIns="0" rtlCol="0">
            <a:noAutofit/>
          </a:bodyPr>
          <a:lstStyle/>
          <a:p>
            <a:pPr algn="r"/>
            <a:r>
              <a:rPr lang="en-US" sz="1600">
                <a:solidFill>
                  <a:srgbClr val="6B7F79"/>
                </a:solidFill>
              </a:rPr>
              <a:t>← wavelength increases</a:t>
            </a:r>
          </a:p>
        </p:txBody>
      </p:sp>
      <p:sp>
        <p:nvSpPr>
          <p:cNvPr id="39" name="TextBox 38">
            <a:extLst>
              <a:ext uri="{FF2B5EF4-FFF2-40B4-BE49-F238E27FC236}">
                <a16:creationId xmlns:a16="http://schemas.microsoft.com/office/drawing/2014/main" id="{2BC1CDCB-7E1C-D51D-D7DC-AA2CCFBD6F97}"/>
              </a:ext>
            </a:extLst>
          </p:cNvPr>
          <p:cNvSpPr txBox="1"/>
          <p:nvPr/>
        </p:nvSpPr>
        <p:spPr>
          <a:xfrm>
            <a:off x="660400" y="5728171"/>
            <a:ext cx="10858500" cy="276999"/>
          </a:xfrm>
          <a:prstGeom prst="rect">
            <a:avLst/>
          </a:prstGeom>
          <a:noFill/>
        </p:spPr>
        <p:txBody>
          <a:bodyPr vert="horz" wrap="square" lIns="0" tIns="0" bIns="0" rtlCol="0">
            <a:noAutofit/>
          </a:bodyPr>
          <a:lstStyle/>
          <a:p>
            <a:pPr algn="ctr"/>
            <a:r>
              <a:rPr lang="en-US" sz="1600">
                <a:solidFill>
                  <a:srgbClr val="6B7F79"/>
                </a:solidFill>
              </a:rPr>
              <a:t>the eye reads one narrow band; the last two ionise</a:t>
            </a:r>
          </a:p>
        </p:txBody>
      </p:sp>
      <p:sp>
        <p:nvSpPr>
          <p:cNvPr id="40" name="diagram-caption">
            <a:extLst>
              <a:ext uri="{FF2B5EF4-FFF2-40B4-BE49-F238E27FC236}">
                <a16:creationId xmlns:a16="http://schemas.microsoft.com/office/drawing/2014/main" id="{5F9AE22A-AAB8-3F9E-6374-F043F1C44CCD}"/>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One family in one order: move right and the frequency climbs, the wavelength shrinks, and the effect on matter changes entirely.</a:t>
            </a:r>
          </a:p>
        </p:txBody>
      </p:sp>
    </p:spTree>
    <p:extLst>
      <p:ext uri="{BB962C8B-B14F-4D97-AF65-F5344CB8AC3E}">
        <p14:creationId xmlns:p14="http://schemas.microsoft.com/office/powerpoint/2010/main" val="2399690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7563E24C-24D9-4B8A-AE66-1177AB2FE92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0FFA024D-BE3F-4072-A5DA-A0CC8230A46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8D3EF9C6-4EF2-4D0C-81BE-AC798C06705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BAB962D-D715-4497-9A94-11D1D981235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3.3</a:t>
            </a:r>
          </a:p>
        </p:txBody>
      </p:sp>
      <p:sp>
        <p:nvSpPr>
          <p:cNvPr id="5" name="slide-title">
            <a:extLst>
              <a:ext uri="{FF2B5EF4-FFF2-40B4-BE49-F238E27FC236}">
                <a16:creationId xmlns:a16="http://schemas.microsoft.com/office/drawing/2014/main" id="{784FA699-EBAE-41A6-B1BC-ACD49E4B180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Representative frequency–wavelength pairs</a:t>
            </a:r>
          </a:p>
        </p:txBody>
      </p:sp>
      <p:sp>
        <p:nvSpPr>
          <p:cNvPr id="6" name="graph-mode">
            <a:extLst>
              <a:ext uri="{FF2B5EF4-FFF2-40B4-BE49-F238E27FC236}">
                <a16:creationId xmlns:a16="http://schemas.microsoft.com/office/drawing/2014/main" id="{CFDEDED6-FD07-4A11-B826-94FD5DC879ED}"/>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INTERACTIVE GRAPH · PREDICT → EDIT → EXPLAIN</a:t>
            </a:r>
          </a:p>
        </p:txBody>
      </p:sp>
      <p:sp>
        <p:nvSpPr>
          <p:cNvPr id="7" name="graph-prompt">
            <a:extLst>
              <a:ext uri="{FF2B5EF4-FFF2-40B4-BE49-F238E27FC236}">
                <a16:creationId xmlns:a16="http://schemas.microsoft.com/office/drawing/2014/main" id="{C3DE4D2C-EA86-464B-90DC-BA331C244F8C}"/>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94EE8CD3-F99E-4DBA-9AF5-51C764D4C989}"/>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Representative points: (1.00e+6, 300), (1.00e+10, 0.03), …, (1.00e+18, 3.00e-10), (1.00e+20, 3.00e-12).</a:t>
            </a:r>
          </a:p>
        </p:txBody>
      </p:sp>
      <p:sp>
        <p:nvSpPr>
          <p:cNvPr id="9" name="graph-scale">
            <a:extLst>
              <a:ext uri="{FF2B5EF4-FFF2-40B4-BE49-F238E27FC236}">
                <a16:creationId xmlns:a16="http://schemas.microsoft.com/office/drawing/2014/main" id="{0385FEE5-775B-41E6-B626-2751A1EC1B69}"/>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y: source 3.00e-12–300 m; chart log10(y / m) -11.52–2.477. Axes: source Frequency / Hz; Wavelength / m. Chart shows log10 of both.</a:t>
            </a:r>
          </a:p>
        </p:txBody>
      </p:sp>
      <p:sp>
        <p:nvSpPr>
          <p:cNvPr id="10" name="chart-frame">
            <a:extLst>
              <a:ext uri="{FF2B5EF4-FFF2-40B4-BE49-F238E27FC236}">
                <a16:creationId xmlns:a16="http://schemas.microsoft.com/office/drawing/2014/main" id="{8CEFE90D-B88A-488B-B6B1-A78D1DB89D28}"/>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55911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1FB6B408-CB0B-4E78-9BF6-4108A875958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0022FEE1-A5BA-4141-8CE3-0688938C88A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94DACFD5-E338-46B5-812B-D8B34EEFFCB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9ABB230-7252-4F4E-B52B-CF763E6A704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3.3</a:t>
            </a:r>
          </a:p>
        </p:txBody>
      </p:sp>
      <p:sp>
        <p:nvSpPr>
          <p:cNvPr id="5" name="slide-title">
            <a:extLst>
              <a:ext uri="{FF2B5EF4-FFF2-40B4-BE49-F238E27FC236}">
                <a16:creationId xmlns:a16="http://schemas.microsoft.com/office/drawing/2014/main" id="{A2F9B8AF-1AC1-4F34-98C2-A4B6DD3EEF5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radio wavelength</a:t>
            </a:r>
          </a:p>
        </p:txBody>
      </p:sp>
      <p:sp>
        <p:nvSpPr>
          <p:cNvPr id="6" name="worked-label">
            <a:extLst>
              <a:ext uri="{FF2B5EF4-FFF2-40B4-BE49-F238E27FC236}">
                <a16:creationId xmlns:a16="http://schemas.microsoft.com/office/drawing/2014/main" id="{0582A5DE-4110-4D26-9AFF-9473FD05F01D}"/>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52C3D3"/>
                </a:solidFill>
              </a:defRPr>
            </a:pPr>
            <a:r>
              <a:rPr sz="1650" b="1" i="0">
                <a:solidFill>
                  <a:srgbClr val="52C3D3"/>
                </a:solidFill>
              </a:rPr>
              <a:t>SUPPLEMENT / EXTENDED · FULLY WORKED PROBLEM · SHOW THE METHOD</a:t>
            </a:r>
          </a:p>
        </p:txBody>
      </p:sp>
      <p:sp>
        <p:nvSpPr>
          <p:cNvPr id="7" name="problem-frame">
            <a:extLst>
              <a:ext uri="{FF2B5EF4-FFF2-40B4-BE49-F238E27FC236}">
                <a16:creationId xmlns:a16="http://schemas.microsoft.com/office/drawing/2014/main" id="{DE84A857-E7B6-49DA-B995-8BC06BABB36A}"/>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3BDA2567-6FD0-4107-9B98-1D7E6A634E24}"/>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radio signal has frequency 100 MHz in vacuum. Find wavelength.</a:t>
            </a:r>
          </a:p>
        </p:txBody>
      </p:sp>
      <p:sp>
        <p:nvSpPr>
          <p:cNvPr id="9" name="step-label-1">
            <a:extLst>
              <a:ext uri="{FF2B5EF4-FFF2-40B4-BE49-F238E27FC236}">
                <a16:creationId xmlns:a16="http://schemas.microsoft.com/office/drawing/2014/main" id="{F62A84FF-EA14-49AD-BC48-B3A7C9C3032F}"/>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1</a:t>
            </a:r>
          </a:p>
        </p:txBody>
      </p:sp>
      <p:sp>
        <p:nvSpPr>
          <p:cNvPr id="10" name="rule-190-358">
            <a:extLst>
              <a:ext uri="{FF2B5EF4-FFF2-40B4-BE49-F238E27FC236}">
                <a16:creationId xmlns:a16="http://schemas.microsoft.com/office/drawing/2014/main" id="{3700404D-5989-4305-9A94-980020153049}"/>
              </a:ext>
            </a:extLst>
          </p:cNvPr>
          <p:cNvSpPr>
            <a:spLocks noGrp="1"/>
          </p:cNvSpPr>
          <p:nvPr/>
        </p:nvSpPr>
        <p:spPr>
          <a:xfrm>
            <a:off x="1809750" y="3409950"/>
            <a:ext cx="381000" cy="19050"/>
          </a:xfrm>
          <a:prstGeom prst="rect">
            <a:avLst/>
          </a:prstGeom>
          <a:solidFill>
            <a:srgbClr val="52C3D3"/>
          </a:solidFill>
          <a:ln w="0">
            <a:noFill/>
            <a:prstDash val="solid"/>
          </a:ln>
        </p:spPr>
      </p:sp>
      <p:sp>
        <p:nvSpPr>
          <p:cNvPr id="11" name="step-text-1">
            <a:extLst>
              <a:ext uri="{FF2B5EF4-FFF2-40B4-BE49-F238E27FC236}">
                <a16:creationId xmlns:a16="http://schemas.microsoft.com/office/drawing/2014/main" id="{7AE04FF7-5BD2-4B4F-919E-73A0A13FAAEA}"/>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100 MHz = 1.00×10⁸ Hz.</a:t>
            </a:r>
          </a:p>
        </p:txBody>
      </p:sp>
      <p:sp>
        <p:nvSpPr>
          <p:cNvPr id="12" name="step-label-2">
            <a:extLst>
              <a:ext uri="{FF2B5EF4-FFF2-40B4-BE49-F238E27FC236}">
                <a16:creationId xmlns:a16="http://schemas.microsoft.com/office/drawing/2014/main" id="{C5947F9B-F84D-4422-8D03-A7D1A4DF61B9}"/>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2</a:t>
            </a:r>
          </a:p>
        </p:txBody>
      </p:sp>
      <p:sp>
        <p:nvSpPr>
          <p:cNvPr id="13" name="rule-190-430">
            <a:extLst>
              <a:ext uri="{FF2B5EF4-FFF2-40B4-BE49-F238E27FC236}">
                <a16:creationId xmlns:a16="http://schemas.microsoft.com/office/drawing/2014/main" id="{EBCF95BC-2C48-4769-8916-6FD8CB2918A8}"/>
              </a:ext>
            </a:extLst>
          </p:cNvPr>
          <p:cNvSpPr>
            <a:spLocks noGrp="1"/>
          </p:cNvSpPr>
          <p:nvPr/>
        </p:nvSpPr>
        <p:spPr>
          <a:xfrm>
            <a:off x="1809750" y="4095750"/>
            <a:ext cx="381000" cy="19050"/>
          </a:xfrm>
          <a:prstGeom prst="rect">
            <a:avLst/>
          </a:prstGeom>
          <a:solidFill>
            <a:srgbClr val="52C3D3"/>
          </a:solidFill>
          <a:ln w="0">
            <a:noFill/>
            <a:prstDash val="solid"/>
          </a:ln>
        </p:spPr>
      </p:sp>
      <p:sp>
        <p:nvSpPr>
          <p:cNvPr id="14" name="step-text-2">
            <a:extLst>
              <a:ext uri="{FF2B5EF4-FFF2-40B4-BE49-F238E27FC236}">
                <a16:creationId xmlns:a16="http://schemas.microsoft.com/office/drawing/2014/main" id="{45EDAC96-2991-41C0-9CA5-9D29DF8D3C9F}"/>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λ = c/f.</a:t>
            </a:r>
          </a:p>
        </p:txBody>
      </p:sp>
      <p:sp>
        <p:nvSpPr>
          <p:cNvPr id="15" name="step-label-3">
            <a:extLst>
              <a:ext uri="{FF2B5EF4-FFF2-40B4-BE49-F238E27FC236}">
                <a16:creationId xmlns:a16="http://schemas.microsoft.com/office/drawing/2014/main" id="{210E66ED-3470-4D1A-A613-8D4631032599}"/>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3</a:t>
            </a:r>
          </a:p>
        </p:txBody>
      </p:sp>
      <p:sp>
        <p:nvSpPr>
          <p:cNvPr id="16" name="rule-190-502">
            <a:extLst>
              <a:ext uri="{FF2B5EF4-FFF2-40B4-BE49-F238E27FC236}">
                <a16:creationId xmlns:a16="http://schemas.microsoft.com/office/drawing/2014/main" id="{893E70A2-44E5-4876-B9B9-062DBAF5A081}"/>
              </a:ext>
            </a:extLst>
          </p:cNvPr>
          <p:cNvSpPr>
            <a:spLocks noGrp="1"/>
          </p:cNvSpPr>
          <p:nvPr/>
        </p:nvSpPr>
        <p:spPr>
          <a:xfrm>
            <a:off x="1809750" y="4781550"/>
            <a:ext cx="381000" cy="19050"/>
          </a:xfrm>
          <a:prstGeom prst="rect">
            <a:avLst/>
          </a:prstGeom>
          <a:solidFill>
            <a:srgbClr val="52C3D3"/>
          </a:solidFill>
          <a:ln w="0">
            <a:noFill/>
            <a:prstDash val="solid"/>
          </a:ln>
        </p:spPr>
      </p:sp>
      <p:sp>
        <p:nvSpPr>
          <p:cNvPr id="17" name="step-text-3">
            <a:extLst>
              <a:ext uri="{FF2B5EF4-FFF2-40B4-BE49-F238E27FC236}">
                <a16:creationId xmlns:a16="http://schemas.microsoft.com/office/drawing/2014/main" id="{5B831145-3C51-41D6-87DE-5DB6BBC8D8A4}"/>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λ = 3.0×10⁸ / 1.00×10⁸.</a:t>
            </a:r>
          </a:p>
        </p:txBody>
      </p:sp>
      <p:sp>
        <p:nvSpPr>
          <p:cNvPr id="18" name="answer-frame">
            <a:extLst>
              <a:ext uri="{FF2B5EF4-FFF2-40B4-BE49-F238E27FC236}">
                <a16:creationId xmlns:a16="http://schemas.microsoft.com/office/drawing/2014/main" id="{9E225E61-CA78-4F0A-9A78-B70C8D616D38}"/>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566E4DC4-1E7D-4844-B38F-A2C703901AF6}"/>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λ = 3.0 m.</a:t>
            </a:r>
          </a:p>
        </p:txBody>
      </p:sp>
    </p:spTree>
    <p:extLst>
      <p:ext uri="{BB962C8B-B14F-4D97-AF65-F5344CB8AC3E}">
        <p14:creationId xmlns:p14="http://schemas.microsoft.com/office/powerpoint/2010/main" val="213086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B3E1287-2DFF-42D5-8956-FD30C760270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E2F485EF-0773-4B6B-BB2A-F7CF00386D6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924CC14D-7A54-42A3-8014-B6ED04E1D94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0BB162D-B98A-4F10-8654-89ACC64BD4A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3.3</a:t>
            </a:r>
          </a:p>
        </p:txBody>
      </p:sp>
      <p:sp>
        <p:nvSpPr>
          <p:cNvPr id="5" name="slide-title">
            <a:extLst>
              <a:ext uri="{FF2B5EF4-FFF2-40B4-BE49-F238E27FC236}">
                <a16:creationId xmlns:a16="http://schemas.microsoft.com/office/drawing/2014/main" id="{567A5A05-D480-44C0-99CE-F2C5470F6DA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identify the region</a:t>
            </a:r>
          </a:p>
        </p:txBody>
      </p:sp>
      <p:sp>
        <p:nvSpPr>
          <p:cNvPr id="6" name="worked-label">
            <a:extLst>
              <a:ext uri="{FF2B5EF4-FFF2-40B4-BE49-F238E27FC236}">
                <a16:creationId xmlns:a16="http://schemas.microsoft.com/office/drawing/2014/main" id="{1B3C5DC0-D452-40FC-9DCA-640085A57E61}"/>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CORE · GUIDED WORKED PROBLEM · TRY EACH STEP BEFORE READING ON</a:t>
            </a:r>
          </a:p>
        </p:txBody>
      </p:sp>
      <p:sp>
        <p:nvSpPr>
          <p:cNvPr id="7" name="problem-frame">
            <a:extLst>
              <a:ext uri="{FF2B5EF4-FFF2-40B4-BE49-F238E27FC236}">
                <a16:creationId xmlns:a16="http://schemas.microsoft.com/office/drawing/2014/main" id="{2448D573-EF9F-4A96-A64F-D156000F409C}"/>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C3802947-E57F-436D-B73D-B0BAB1A151B5}"/>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Choose the most suitable region for thermal imaging, sterilising equipment and satellite communication; give one reason for each.</a:t>
            </a:r>
          </a:p>
        </p:txBody>
      </p:sp>
      <p:sp>
        <p:nvSpPr>
          <p:cNvPr id="9" name="step-label-1">
            <a:extLst>
              <a:ext uri="{FF2B5EF4-FFF2-40B4-BE49-F238E27FC236}">
                <a16:creationId xmlns:a16="http://schemas.microsoft.com/office/drawing/2014/main" id="{2062C5D3-7F68-409D-A5D7-85875779C092}"/>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1</a:t>
            </a:r>
          </a:p>
        </p:txBody>
      </p:sp>
      <p:sp>
        <p:nvSpPr>
          <p:cNvPr id="10" name="rule-190-358">
            <a:extLst>
              <a:ext uri="{FF2B5EF4-FFF2-40B4-BE49-F238E27FC236}">
                <a16:creationId xmlns:a16="http://schemas.microsoft.com/office/drawing/2014/main" id="{D62E4CA6-956C-4433-BD2D-F43CC1DF97E4}"/>
              </a:ext>
            </a:extLst>
          </p:cNvPr>
          <p:cNvSpPr>
            <a:spLocks noGrp="1"/>
          </p:cNvSpPr>
          <p:nvPr/>
        </p:nvSpPr>
        <p:spPr>
          <a:xfrm>
            <a:off x="1809750" y="3409950"/>
            <a:ext cx="381000" cy="19050"/>
          </a:xfrm>
          <a:prstGeom prst="rect">
            <a:avLst/>
          </a:prstGeom>
          <a:solidFill>
            <a:srgbClr val="52C3D3"/>
          </a:solidFill>
          <a:ln w="0">
            <a:noFill/>
            <a:prstDash val="solid"/>
          </a:ln>
        </p:spPr>
      </p:sp>
      <p:sp>
        <p:nvSpPr>
          <p:cNvPr id="11" name="step-text-1">
            <a:extLst>
              <a:ext uri="{FF2B5EF4-FFF2-40B4-BE49-F238E27FC236}">
                <a16:creationId xmlns:a16="http://schemas.microsoft.com/office/drawing/2014/main" id="{590E2155-8C69-4477-A3A1-6E28FB46E988}"/>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Infrared: emitted by warm objects.</a:t>
            </a:r>
          </a:p>
        </p:txBody>
      </p:sp>
      <p:sp>
        <p:nvSpPr>
          <p:cNvPr id="12" name="step-label-2">
            <a:extLst>
              <a:ext uri="{FF2B5EF4-FFF2-40B4-BE49-F238E27FC236}">
                <a16:creationId xmlns:a16="http://schemas.microsoft.com/office/drawing/2014/main" id="{364E016C-6813-4630-8AB7-DD6240C6FF88}"/>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2</a:t>
            </a:r>
          </a:p>
        </p:txBody>
      </p:sp>
      <p:sp>
        <p:nvSpPr>
          <p:cNvPr id="13" name="rule-190-430">
            <a:extLst>
              <a:ext uri="{FF2B5EF4-FFF2-40B4-BE49-F238E27FC236}">
                <a16:creationId xmlns:a16="http://schemas.microsoft.com/office/drawing/2014/main" id="{5FDE8FF7-0A44-48A9-A2E3-7CF0FEE23E27}"/>
              </a:ext>
            </a:extLst>
          </p:cNvPr>
          <p:cNvSpPr>
            <a:spLocks noGrp="1"/>
          </p:cNvSpPr>
          <p:nvPr/>
        </p:nvSpPr>
        <p:spPr>
          <a:xfrm>
            <a:off x="1809750" y="4095750"/>
            <a:ext cx="381000" cy="19050"/>
          </a:xfrm>
          <a:prstGeom prst="rect">
            <a:avLst/>
          </a:prstGeom>
          <a:solidFill>
            <a:srgbClr val="52C3D3"/>
          </a:solidFill>
          <a:ln w="0">
            <a:noFill/>
            <a:prstDash val="solid"/>
          </a:ln>
        </p:spPr>
      </p:sp>
      <p:sp>
        <p:nvSpPr>
          <p:cNvPr id="14" name="step-text-2">
            <a:extLst>
              <a:ext uri="{FF2B5EF4-FFF2-40B4-BE49-F238E27FC236}">
                <a16:creationId xmlns:a16="http://schemas.microsoft.com/office/drawing/2014/main" id="{03996B3E-37B3-40ED-A653-547E6C2A6C91}"/>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Gamma: penetrating/ionising for sterilisation.</a:t>
            </a:r>
          </a:p>
        </p:txBody>
      </p:sp>
      <p:sp>
        <p:nvSpPr>
          <p:cNvPr id="15" name="step-label-3">
            <a:extLst>
              <a:ext uri="{FF2B5EF4-FFF2-40B4-BE49-F238E27FC236}">
                <a16:creationId xmlns:a16="http://schemas.microsoft.com/office/drawing/2014/main" id="{7B1975BA-D120-456B-8CFF-D5F31795C964}"/>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3</a:t>
            </a:r>
          </a:p>
        </p:txBody>
      </p:sp>
      <p:sp>
        <p:nvSpPr>
          <p:cNvPr id="16" name="rule-190-502">
            <a:extLst>
              <a:ext uri="{FF2B5EF4-FFF2-40B4-BE49-F238E27FC236}">
                <a16:creationId xmlns:a16="http://schemas.microsoft.com/office/drawing/2014/main" id="{AF314331-8148-4425-BFCF-8DD70CD66F99}"/>
              </a:ext>
            </a:extLst>
          </p:cNvPr>
          <p:cNvSpPr>
            <a:spLocks noGrp="1"/>
          </p:cNvSpPr>
          <p:nvPr/>
        </p:nvSpPr>
        <p:spPr>
          <a:xfrm>
            <a:off x="1809750" y="4781550"/>
            <a:ext cx="381000" cy="19050"/>
          </a:xfrm>
          <a:prstGeom prst="rect">
            <a:avLst/>
          </a:prstGeom>
          <a:solidFill>
            <a:srgbClr val="52C3D3"/>
          </a:solidFill>
          <a:ln w="0">
            <a:noFill/>
            <a:prstDash val="solid"/>
          </a:ln>
        </p:spPr>
      </p:sp>
      <p:sp>
        <p:nvSpPr>
          <p:cNvPr id="17" name="step-text-3">
            <a:extLst>
              <a:ext uri="{FF2B5EF4-FFF2-40B4-BE49-F238E27FC236}">
                <a16:creationId xmlns:a16="http://schemas.microsoft.com/office/drawing/2014/main" id="{705D2446-89D0-45D0-B685-0D6F3D99AE6E}"/>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Microwaves: satellite communication.</a:t>
            </a:r>
          </a:p>
        </p:txBody>
      </p:sp>
      <p:sp>
        <p:nvSpPr>
          <p:cNvPr id="18" name="answer-frame">
            <a:extLst>
              <a:ext uri="{FF2B5EF4-FFF2-40B4-BE49-F238E27FC236}">
                <a16:creationId xmlns:a16="http://schemas.microsoft.com/office/drawing/2014/main" id="{8F4CE500-CE99-40C8-A8BA-DFA2C1BCED19}"/>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E28886D-7D28-426B-B01C-543CDB299114}"/>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Infrared, gamma and microwaves, with the stated reasons.</a:t>
            </a:r>
          </a:p>
        </p:txBody>
      </p:sp>
    </p:spTree>
    <p:extLst>
      <p:ext uri="{BB962C8B-B14F-4D97-AF65-F5344CB8AC3E}">
        <p14:creationId xmlns:p14="http://schemas.microsoft.com/office/powerpoint/2010/main" val="1356701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24F907E6-BD6C-4E0A-8487-139C652429E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2DC32D8B-AFDF-4D6E-A6E3-B0370918FF2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3A53FD48-F20D-4568-96F6-F318D28D0209}"/>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53BFD8A4-C464-464E-9948-AA1D7225F01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3.3</a:t>
            </a:r>
          </a:p>
        </p:txBody>
      </p:sp>
      <p:sp>
        <p:nvSpPr>
          <p:cNvPr id="5" name="slide-title">
            <a:extLst>
              <a:ext uri="{FF2B5EF4-FFF2-40B4-BE49-F238E27FC236}">
                <a16:creationId xmlns:a16="http://schemas.microsoft.com/office/drawing/2014/main" id="{07D55192-5DB2-40EA-98A6-94D444E3528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Spectrum evidence line-up</a:t>
            </a:r>
          </a:p>
        </p:txBody>
      </p:sp>
      <p:sp>
        <p:nvSpPr>
          <p:cNvPr id="6" name="activity-format">
            <a:extLst>
              <a:ext uri="{FF2B5EF4-FFF2-40B4-BE49-F238E27FC236}">
                <a16:creationId xmlns:a16="http://schemas.microsoft.com/office/drawing/2014/main" id="{C5C0DAC7-E9AD-471E-A0C4-5629FD8D2E95}"/>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CLASS ACTIVITY · ORDERED-CARD-SORT</a:t>
            </a:r>
          </a:p>
        </p:txBody>
      </p:sp>
      <p:sp>
        <p:nvSpPr>
          <p:cNvPr id="7" name="materials-label">
            <a:extLst>
              <a:ext uri="{FF2B5EF4-FFF2-40B4-BE49-F238E27FC236}">
                <a16:creationId xmlns:a16="http://schemas.microsoft.com/office/drawing/2014/main" id="{065157A6-EAB3-4266-819F-CD42C2B2480C}"/>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YOU NEED</a:t>
            </a:r>
          </a:p>
        </p:txBody>
      </p:sp>
      <p:sp>
        <p:nvSpPr>
          <p:cNvPr id="8" name="materials">
            <a:extLst>
              <a:ext uri="{FF2B5EF4-FFF2-40B4-BE49-F238E27FC236}">
                <a16:creationId xmlns:a16="http://schemas.microsoft.com/office/drawing/2014/main" id="{33BF0B06-2DB7-44CA-B733-753C7E8B2DF1}"/>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region cards • use cards • hazard cards</a:t>
            </a:r>
          </a:p>
        </p:txBody>
      </p:sp>
      <p:sp>
        <p:nvSpPr>
          <p:cNvPr id="9" name="activity-step-1">
            <a:extLst>
              <a:ext uri="{FF2B5EF4-FFF2-40B4-BE49-F238E27FC236}">
                <a16:creationId xmlns:a16="http://schemas.microsoft.com/office/drawing/2014/main" id="{959BDB6A-F52B-4ABA-9F77-D67D50CF94D4}"/>
              </a:ext>
            </a:extLst>
          </p:cNvPr>
          <p:cNvSpPr>
            <a:spLocks noGrp="1"/>
          </p:cNvSpPr>
          <p:nvPr/>
        </p:nvSpPr>
        <p:spPr>
          <a:xfrm>
            <a:off x="4905375" y="2143125"/>
            <a:ext cx="514350" cy="514350"/>
          </a:xfrm>
          <a:prstGeom prst="ellipse">
            <a:avLst/>
          </a:prstGeom>
          <a:solidFill>
            <a:srgbClr val="52C3D3"/>
          </a:solidFill>
          <a:ln w="0">
            <a:noFill/>
            <a:prstDash val="solid"/>
          </a:ln>
        </p:spPr>
      </p:sp>
      <p:sp>
        <p:nvSpPr>
          <p:cNvPr id="10" name="activity-step-number-1">
            <a:extLst>
              <a:ext uri="{FF2B5EF4-FFF2-40B4-BE49-F238E27FC236}">
                <a16:creationId xmlns:a16="http://schemas.microsoft.com/office/drawing/2014/main" id="{649C2343-9960-4ADB-BF30-2ABF6E3CFB96}"/>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D93B883A-13F4-4564-9767-2DCFD575E5BF}"/>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Order regions by increasing frequency.</a:t>
            </a:r>
          </a:p>
        </p:txBody>
      </p:sp>
      <p:sp>
        <p:nvSpPr>
          <p:cNvPr id="12" name="activity-step-2">
            <a:extLst>
              <a:ext uri="{FF2B5EF4-FFF2-40B4-BE49-F238E27FC236}">
                <a16:creationId xmlns:a16="http://schemas.microsoft.com/office/drawing/2014/main" id="{451AD037-207E-4808-917B-00CFD952F14E}"/>
              </a:ext>
            </a:extLst>
          </p:cNvPr>
          <p:cNvSpPr>
            <a:spLocks noGrp="1"/>
          </p:cNvSpPr>
          <p:nvPr/>
        </p:nvSpPr>
        <p:spPr>
          <a:xfrm>
            <a:off x="4905375" y="3209925"/>
            <a:ext cx="514350" cy="514350"/>
          </a:xfrm>
          <a:prstGeom prst="ellipse">
            <a:avLst/>
          </a:prstGeom>
          <a:solidFill>
            <a:srgbClr val="52C3D3"/>
          </a:solidFill>
          <a:ln w="0">
            <a:noFill/>
            <a:prstDash val="solid"/>
          </a:ln>
        </p:spPr>
      </p:sp>
      <p:sp>
        <p:nvSpPr>
          <p:cNvPr id="13" name="activity-step-number-2">
            <a:extLst>
              <a:ext uri="{FF2B5EF4-FFF2-40B4-BE49-F238E27FC236}">
                <a16:creationId xmlns:a16="http://schemas.microsoft.com/office/drawing/2014/main" id="{6CB15999-C69F-4906-95D8-9463134D4208}"/>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7E940C49-F836-4A91-8CB5-6ACF0C7FEB3D}"/>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Attach one use and one relevant hazard where applicable.</a:t>
            </a:r>
          </a:p>
        </p:txBody>
      </p:sp>
      <p:sp>
        <p:nvSpPr>
          <p:cNvPr id="15" name="activity-step-3">
            <a:extLst>
              <a:ext uri="{FF2B5EF4-FFF2-40B4-BE49-F238E27FC236}">
                <a16:creationId xmlns:a16="http://schemas.microsoft.com/office/drawing/2014/main" id="{60CDCCFC-57F0-495F-BF76-D12D584A6B9A}"/>
              </a:ext>
            </a:extLst>
          </p:cNvPr>
          <p:cNvSpPr>
            <a:spLocks noGrp="1"/>
          </p:cNvSpPr>
          <p:nvPr/>
        </p:nvSpPr>
        <p:spPr>
          <a:xfrm>
            <a:off x="4905375" y="4276725"/>
            <a:ext cx="514350" cy="514350"/>
          </a:xfrm>
          <a:prstGeom prst="ellipse">
            <a:avLst/>
          </a:prstGeom>
          <a:solidFill>
            <a:srgbClr val="52C3D3"/>
          </a:solidFill>
          <a:ln w="0">
            <a:noFill/>
            <a:prstDash val="solid"/>
          </a:ln>
        </p:spPr>
      </p:sp>
      <p:sp>
        <p:nvSpPr>
          <p:cNvPr id="16" name="activity-step-number-3">
            <a:extLst>
              <a:ext uri="{FF2B5EF4-FFF2-40B4-BE49-F238E27FC236}">
                <a16:creationId xmlns:a16="http://schemas.microsoft.com/office/drawing/2014/main" id="{9A846D08-A717-4248-AC0A-C0666FFA932D}"/>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99882218-C8FC-4906-A2ED-246AE20A0911}"/>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Reverse the line and verify wavelength order.</a:t>
            </a:r>
          </a:p>
        </p:txBody>
      </p:sp>
      <p:sp>
        <p:nvSpPr>
          <p:cNvPr id="18" name="rule-70-518">
            <a:extLst>
              <a:ext uri="{FF2B5EF4-FFF2-40B4-BE49-F238E27FC236}">
                <a16:creationId xmlns:a16="http://schemas.microsoft.com/office/drawing/2014/main" id="{95989E2B-95CF-4AF5-9877-C6764515BA11}"/>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C39E153B-D46D-4DDB-BF23-F821C124DF9D}"/>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52C3D3"/>
                </a:solidFill>
              </a:defRPr>
            </a:pPr>
            <a:r>
              <a:rPr sz="1875" b="1" i="0">
                <a:solidFill>
                  <a:srgbClr val="52C3D3"/>
                </a:solidFill>
              </a:rPr>
              <a:t>Success check: Frequency and wavelength orders run oppositely.</a:t>
            </a:r>
          </a:p>
        </p:txBody>
      </p:sp>
    </p:spTree>
    <p:extLst>
      <p:ext uri="{BB962C8B-B14F-4D97-AF65-F5344CB8AC3E}">
        <p14:creationId xmlns:p14="http://schemas.microsoft.com/office/powerpoint/2010/main" val="242436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2C3D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0F7C1361-DF74-498D-A2CD-D3ACFA5A868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3 · WAVES</a:t>
            </a:r>
          </a:p>
        </p:txBody>
      </p:sp>
      <p:sp>
        <p:nvSpPr>
          <p:cNvPr id="2" name="page-number">
            <a:extLst>
              <a:ext uri="{FF2B5EF4-FFF2-40B4-BE49-F238E27FC236}">
                <a16:creationId xmlns:a16="http://schemas.microsoft.com/office/drawing/2014/main" id="{32055A12-872E-4503-9F8B-A76CE16151F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B1C39CFF-7852-4C19-A5DB-35220B4BD98E}"/>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1597C0F6-090A-432C-B2FD-FE363C1B253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3.3</a:t>
            </a:r>
          </a:p>
        </p:txBody>
      </p:sp>
      <p:sp>
        <p:nvSpPr>
          <p:cNvPr id="5" name="misconception-label">
            <a:extLst>
              <a:ext uri="{FF2B5EF4-FFF2-40B4-BE49-F238E27FC236}">
                <a16:creationId xmlns:a16="http://schemas.microsoft.com/office/drawing/2014/main" id="{C90D9034-D2F7-4F0B-8297-4F1F4EA7A927}"/>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45242A1C-862A-4561-89A8-B45962EB40D6}"/>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“Microwaves are sound waves because microwave ovens hum.”</a:t>
            </a:r>
          </a:p>
        </p:txBody>
      </p:sp>
      <p:sp>
        <p:nvSpPr>
          <p:cNvPr id="7" name="correction-frame">
            <a:extLst>
              <a:ext uri="{FF2B5EF4-FFF2-40B4-BE49-F238E27FC236}">
                <a16:creationId xmlns:a16="http://schemas.microsoft.com/office/drawing/2014/main" id="{9BCEDFFE-F511-4FA6-A5D7-F8BB889B1EF4}"/>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8768B3F3-472C-4F4D-879A-BF8220E5D157}"/>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Microwaves are electromagnetic; the hum is produced by the appliance, not the radiation type.</a:t>
            </a:r>
          </a:p>
        </p:txBody>
      </p:sp>
      <p:sp>
        <p:nvSpPr>
          <p:cNvPr id="9" name="humor-line">
            <a:extLst>
              <a:ext uri="{FF2B5EF4-FFF2-40B4-BE49-F238E27FC236}">
                <a16:creationId xmlns:a16="http://schemas.microsoft.com/office/drawing/2014/main" id="{20978061-0675-496D-BF38-F592D4DAADD7}"/>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oven is noisy. The microwaves themselves are not auditioning for a band.</a:t>
            </a:r>
          </a:p>
        </p:txBody>
      </p:sp>
      <p:sp>
        <p:nvSpPr>
          <p:cNvPr id="10" name="misconception-check">
            <a:extLst>
              <a:ext uri="{FF2B5EF4-FFF2-40B4-BE49-F238E27FC236}">
                <a16:creationId xmlns:a16="http://schemas.microsoft.com/office/drawing/2014/main" id="{331C232F-1C75-42A6-9F7B-FD990771702C}"/>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State one property microwaves share with visible light.</a:t>
            </a:r>
          </a:p>
        </p:txBody>
      </p:sp>
    </p:spTree>
    <p:extLst>
      <p:ext uri="{BB962C8B-B14F-4D97-AF65-F5344CB8AC3E}">
        <p14:creationId xmlns:p14="http://schemas.microsoft.com/office/powerpoint/2010/main" val="1469787153"/>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4566</Words>
  <Application>Microsoft Office PowerPoint</Application>
  <DocSecurity>0</DocSecurity>
  <PresentationFormat>Widescreen</PresentationFormat>
  <Paragraphs>341</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2026-08-14T17:58:35Z</dcterms:created>
  <dcterms:modified xsi:type="dcterms:W3CDTF">2026-08-15T16:00:47Z</dcterms:modified>
</cp:coreProperties>
</file>