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Wave snapshot</c:v>
          </c:tx>
          <c:spPr>
            <a:ln w="28575">
              <a:solidFill>
                <a:srgbClr val="52C3D3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52C3D3"/>
              </a:solidFill>
            </c:spPr>
          </c:marker>
          <c:xVal>
            <c:numLit>
              <c:formatCode>General</c:formatCode>
              <c:ptCount val="9"/>
              <c:pt idx="0">
                <c:v>0</c:v>
              </c:pt>
              <c:pt idx="1">
                <c:v>0.5</c:v>
              </c:pt>
              <c:pt idx="2">
                <c:v>1</c:v>
              </c:pt>
              <c:pt idx="3">
                <c:v>1.5</c:v>
              </c:pt>
              <c:pt idx="4">
                <c:v>2</c:v>
              </c:pt>
              <c:pt idx="5">
                <c:v>2.5</c:v>
              </c:pt>
              <c:pt idx="6">
                <c:v>3</c:v>
              </c:pt>
              <c:pt idx="7">
                <c:v>3.5</c:v>
              </c:pt>
              <c:pt idx="8">
                <c:v>4</c:v>
              </c:pt>
            </c:numLit>
          </c:xVal>
          <c:yVal>
            <c:numLit>
              <c:formatCode>General</c:formatCode>
              <c:ptCount val="9"/>
              <c:pt idx="0">
                <c:v>0</c:v>
              </c:pt>
              <c:pt idx="1">
                <c:v>2</c:v>
              </c:pt>
              <c:pt idx="2">
                <c:v>0</c:v>
              </c:pt>
              <c:pt idx="3">
                <c:v>-2</c:v>
              </c:pt>
              <c:pt idx="4">
                <c:v>0</c:v>
              </c:pt>
              <c:pt idx="5">
                <c:v>2</c:v>
              </c:pt>
              <c:pt idx="6">
                <c:v>0</c:v>
              </c:pt>
              <c:pt idx="7">
                <c:v>-2</c:v>
              </c:pt>
              <c:pt idx="8">
                <c:v>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8461-47F4-82F4-C5ACDC8B22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Displacement / cm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1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Distance / 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1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“General properties of waves”, an accent ring for group 3,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3.1.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5-mark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calculate, describe. Do not reveal the mark scheme until slide 11.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Five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[Quiz answers] 1. waves per second — Frequency counts cycles per second. 2. perpendicular — Vibration is at right angles to propagation. 3. 10 m/s — v = fλ. 4. frequency — The source fixes frequency.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Five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D50C74-71B1-AC3D-8A69-676DC7B07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400872-81FE-405C-6F6E-C226EDBA20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B77643-CA2E-E55B-1C61-F0AFB814EF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vibration, compression, rarefaction, both waves travel this way. A caption reads: Both waves move energy left to right; only the direction in which the particles jiggle separates the two families.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DB3181-CFBD-2539-DC44-246B7FEFF902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4775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line chart plots Displacement in cm against Distance in m; Distance remains in m; Displacement remains in cm.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Polyline sample of a sinusoid; generator may smooth the curve but must preserve axes and extrema.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[Quantitative visual] Values: Wave snapshot: (0, 0), (0.5, 2), (1, 0), (1.5, -2), (2, 0), (2.5, 2), (3, 0), (3.5, -2), (4, 0). Data: illustrative lesson data. Scale: -2 to 2 cm.</a:t>
            </a:r>
          </a:p>
          <a:p>
            <a:r>
              <a:t>Units: x uses metres; y uses cm.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[Worked problem] Steps: 1) Use v = fλ. 2) v = 680×0.50. 3) Hz×m gives m/s. Answer: v = 340 m/s.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[Worked problem] Steps: 1) λ = 1.2/4.0. 2) Substitute carefully, include the unit and check that the result answers the question. 3) Check the direction, significant figures and physical meaning of the result. Answer: λ = 0.30 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[Safety] No special hazard: keep routes clear and use teacher-controlled classroom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https://giophysics.com/chapter-24/describing-waves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Describe transverse and longitudinal waves, wavefronts and energy transfer without net matter transfer.; Define amplitude, wavelength, frequency and period from diagrams/graphs.; Use v = fλ with consistent units and connect frequency to source and speed to medium.; Describe reflection, refraction and diffraction qualitatively, including changes at boundaries.</a:t>
            </a:r>
          </a:p>
          <a:p>
            <a:r>
              <a:t>[Safety]</a:t>
            </a:r>
          </a:p>
          <a:p>
            <a:r>
              <a:t>No special hazard: keep routes clear and use teacher-controlled classroom equipment.</a:t>
            </a:r>
          </a:p>
          <a:p>
            <a:r>
              <a:t>[Humor] The stadium wave moves around; the spectators keep their seats.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67EACF75-9CE1-433C-92AB-5DC98476D6DC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74921F06-42F0-402E-B31E-D1EA5AFD53D1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52C3D3"/>
                </a:solidFill>
              </a:defRPr>
            </a:pPr>
            <a:r>
              <a:rPr sz="1800" b="1" i="0">
                <a:solidFill>
                  <a:srgbClr val="52C3D3"/>
                </a:solidFill>
              </a:rPr>
              <a:t>CAMBRIDGE IGCSE PHYSICS 0625 · SYLLABUS 3.1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CC6A9027-FA7F-4758-BAEE-3A362B926255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General properties of waves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A6FDAF08-4DCB-4EC5-81E7-BE07DF6467C0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52C3D3"/>
                </a:solidFill>
              </a:defRPr>
            </a:pPr>
            <a:r>
              <a:rPr sz="2850" b="1" i="0">
                <a:solidFill>
                  <a:srgbClr val="52C3D3"/>
                </a:solidFill>
              </a:rPr>
              <a:t>Alien Signal Lab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C044356D-735E-49F1-A704-012CB5245696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A signal has frequency 680 Hz and wavelength 0.50 m. What speed gives away its likely medium?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85FCE071-3929-422B-BD34-81B4267F5AB0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EB831418-90B1-4B91-B8C7-142AE063949C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D5B97456-60BC-4F79-B0A5-09120439E207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EDITABLE · 45-MINUTE CLASSROOM LESSON · CORE + SUPPLEMENT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36892E27-F8D9-4215-A9BF-9A0D948A3F3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25CD68C1-69C6-4715-B214-E3937B7543E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A85FE5FA-F6C3-4F7A-B5F2-674FEF7919A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C433D759-C88D-45E5-AFF4-E9F2624B4EF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3.1</a:t>
            </a:r>
          </a:p>
        </p:txBody>
      </p:sp>
    </p:spTree>
    <p:extLst>
      <p:ext uri="{BB962C8B-B14F-4D97-AF65-F5344CB8AC3E}">
        <p14:creationId xmlns:p14="http://schemas.microsoft.com/office/powerpoint/2010/main" val="672034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17FCDAFA-4B6C-4070-94EE-A18C7B9C759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86C2BB1-C275-42E6-9C64-13198674058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74EA021-C9A5-419D-9639-E8F9C1C322C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189B82B-1447-42F4-99FF-E6CB2622F8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3.1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6B370EA-5DD4-45B4-AFF4-1DB3F1D1697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ripple tank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07BFC278-A3F0-44E8-B0AD-47D959777E6F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Core · 5 MARKS · CALCULATE · DESCRIBE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3A30CD5F-9198-41CD-85AF-3AF84DE90812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EF7C97CC-8239-4883-A37C-8B88DE79CDEE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Twelve crests pass a point in 6.0 s. Adjacent crests are 0.15 m apart. Calculate frequency and speed. Describe what happens to wavelength if speed halves but source frequency stays constant.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C1F6C27B-679E-4F39-AF18-D72DDA35B9E3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A7F944EB-3AAE-471F-8D23-D4317B1E9BE2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60A58395-5464-4F48-98BC-5C71F898707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506389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FF2B5EF4-FFF2-40B4-BE49-F238E27FC236}">
                <a16:creationId xmlns:a16="http://schemas.microsoft.com/office/drawing/2014/main" id="{6D923E10-CEA3-4FBC-A106-C3B5AE1567F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ECCCED7-B586-467C-AAB7-8799C9A22BC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598A184-1AE5-4A2A-BBC6-F55A860D72F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F2BBCE3-9C54-49BB-B13E-244BFC6DE2B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3.1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8351006-642D-4857-8EE9-75F93A34D59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00D5AD1A-10EA-48CB-A1BB-AB99BDB11917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92E4E5BA-FC9B-48B8-9A63-3D6082B03B84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22D75F90-300F-41B4-8396-8EE5C45C9AF2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C72B8B87-DBE0-4913-9466-C379FD8273B7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 = 12/6.0 = 2.0 Hz.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0A1BDBBD-B59D-42FD-9631-7A35D4386FED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A6AFBEB4-153C-48FB-ACCD-C227452FFEE7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7743E04B-B028-4D67-8A9B-EFFF51396398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λ = 0.15 m.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62979DF2-23B5-4E4D-A2DC-193E2BA4FABA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79FE74A0-D19F-4199-992B-0CBA97F6E9C1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58E62B94-19F4-4795-8DBF-098A282D6D35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fλ = 0.30 m/s.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5C383755-3706-4CEF-B9CE-6083016E5B8B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0100D879-B924-48AE-A93C-2746195EA8DC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4F49817B-5628-4334-8680-2CD63151AA21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Frequency remains 2.0 Hz.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2D74B85D-3A00-42E9-9D30-F3EAEA91EDA2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7F3A9581-BC7E-4F83-9CC2-92E6A8778CA0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67653149-828C-42F8-8A9C-69E3DA2AA9F8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Wavelength halves to 0.075 m.</a:t>
            </a:r>
          </a:p>
        </p:txBody>
      </p:sp>
      <p:sp>
        <p:nvSpPr>
          <p:cNvPr id="22" name="improvement-band">
            <a:extLst>
              <a:ext uri="{FF2B5EF4-FFF2-40B4-BE49-F238E27FC236}">
                <a16:creationId xmlns:a16="http://schemas.microsoft.com/office/drawing/2014/main" id="{A9513122-CC4E-4A48-AD83-9DC8E4BB9997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3" name="improvement-prompt">
            <a:extLst>
              <a:ext uri="{FF2B5EF4-FFF2-40B4-BE49-F238E27FC236}">
                <a16:creationId xmlns:a16="http://schemas.microsoft.com/office/drawing/2014/main" id="{3DAA9A4E-C699-4681-BDED-8E95A70D35BA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1353845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0834B669-C9F1-41D0-AEBE-B3E64CF57B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AB397DA-7EBD-4F44-ADAC-5B4E25DEE37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AB0F3F4-7ED9-4DC7-86A3-5A2CE1228F4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E21AAE5-89A8-4388-A1C2-9CEDF2E37C4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3.1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4860CC8C-8C04-4FE3-B1B8-50D0F022B4C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D093F21E-E697-4A5F-A02D-2452BB0EF5D8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D35DAAF9-E743-4EB2-9190-016356E0B1F9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D66986D5-0670-491E-B20D-11D7B53FA2C1}"/>
              </a:ext>
            </a:extLst>
          </p:cNvPr>
          <p:cNvSpPr>
            <a:spLocks noGrp="1"/>
          </p:cNvSpPr>
          <p:nvPr/>
        </p:nvSpPr>
        <p:spPr>
          <a:xfrm>
            <a:off x="12573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Hz means?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92F7347B-3ED9-4838-BF6D-4B9E9EB32056}"/>
              </a:ext>
            </a:extLst>
          </p:cNvPr>
          <p:cNvSpPr>
            <a:spLocks noGrp="1"/>
          </p:cNvSpPr>
          <p:nvPr/>
        </p:nvSpPr>
        <p:spPr>
          <a:xfrm>
            <a:off x="12573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metres per wave · B waves per second · C seconds per metre · D joules per wave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74E572BF-BBA9-409D-ADFE-0BD850E67827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2CADA983-3F0E-4154-9124-D406F0CBB97D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87E49543-C2B3-47F7-9174-08DC41724870}"/>
              </a:ext>
            </a:extLst>
          </p:cNvPr>
          <p:cNvSpPr>
            <a:spLocks noGrp="1"/>
          </p:cNvSpPr>
          <p:nvPr/>
        </p:nvSpPr>
        <p:spPr>
          <a:xfrm>
            <a:off x="67818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Transverse vibration is?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4FCF74E7-18BF-44A9-8598-D70867448FB7}"/>
              </a:ext>
            </a:extLst>
          </p:cNvPr>
          <p:cNvSpPr>
            <a:spLocks noGrp="1"/>
          </p:cNvSpPr>
          <p:nvPr/>
        </p:nvSpPr>
        <p:spPr>
          <a:xfrm>
            <a:off x="67818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parallel · B perpendicular · C stationary only · D random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D36DA532-5ABF-478F-AFF6-C1D758ACB4C5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99AE270D-A591-42E7-B335-A5C674EDECD4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A4729E3E-B521-4EAA-99B5-0936B72B8C0F}"/>
              </a:ext>
            </a:extLst>
          </p:cNvPr>
          <p:cNvSpPr>
            <a:spLocks noGrp="1"/>
          </p:cNvSpPr>
          <p:nvPr/>
        </p:nvSpPr>
        <p:spPr>
          <a:xfrm>
            <a:off x="12573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5 Hz × 2 m gives?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EF82F72A-0632-4F42-AFCC-4614308E515E}"/>
              </a:ext>
            </a:extLst>
          </p:cNvPr>
          <p:cNvSpPr>
            <a:spLocks noGrp="1"/>
          </p:cNvSpPr>
          <p:nvPr/>
        </p:nvSpPr>
        <p:spPr>
          <a:xfrm>
            <a:off x="12573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2.5 m/s · B 7 m/s · C 10 m/s · D 25 m/s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23912055-C579-48EE-A5C9-56BE70C4F12F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2BC11580-DBF2-4893-B03A-E7B36964CD87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EFE6839C-1954-4901-A0C2-A3F312D2AEA4}"/>
              </a:ext>
            </a:extLst>
          </p:cNvPr>
          <p:cNvSpPr>
            <a:spLocks noGrp="1"/>
          </p:cNvSpPr>
          <p:nvPr/>
        </p:nvSpPr>
        <p:spPr>
          <a:xfrm>
            <a:off x="67818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At a boundary, unchanged quantity?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35A54260-EA8C-465E-9E94-EDBA4AE001F8}"/>
              </a:ext>
            </a:extLst>
          </p:cNvPr>
          <p:cNvSpPr>
            <a:spLocks noGrp="1"/>
          </p:cNvSpPr>
          <p:nvPr/>
        </p:nvSpPr>
        <p:spPr>
          <a:xfrm>
            <a:off x="67818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speed · B wavelength · C frequency · D direction always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7537D3F2-EC6A-4826-A242-21F340D90AF7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710169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BFF6CC2C-1E8B-4EB5-A7F6-4A7F8811774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9DFCB50-5DA2-4DD6-953E-162EBFFB69D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57800F8-60F8-4A8B-A45F-4F4DB59E919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B72DA09-E662-44A4-936C-07710B00A1D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3.1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4FE5004A-DD22-4EA9-AB51-934716F3F08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F059BC76-A377-48E2-B838-4F67921EE685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7962C610-F455-4F21-A6B4-B865A1503FC9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5125DC93-0A27-48E8-8F1E-B9DFAC3A143F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52C3D3"/>
                </a:solidFill>
              </a:defRPr>
            </a:pPr>
            <a:r>
              <a:rPr sz="1950" b="1" i="0">
                <a:solidFill>
                  <a:srgbClr val="52C3D3"/>
                </a:solidFill>
              </a:rPr>
              <a:t>Answer: waves per second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BE8C6CE1-198A-4F8B-8195-3749C1ECED49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Frequency counts cycles per second.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69CC4F41-E902-4BA2-948D-FE2FB697AE2C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127E1D36-16DD-47AC-AEB6-943D374F851B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4A23FB2D-3C2D-49EF-B713-F0E06CC878CC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FA0777CB-93BD-49B0-8F4A-3B33B8381726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52C3D3"/>
                </a:solidFill>
              </a:defRPr>
            </a:pPr>
            <a:r>
              <a:rPr sz="1950" b="1" i="0">
                <a:solidFill>
                  <a:srgbClr val="52C3D3"/>
                </a:solidFill>
              </a:rPr>
              <a:t>Answer: perpendicular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599D7A36-C128-48AD-B0B3-CCA283CF9B7C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Vibration is at right angles to propagation.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EFE8F666-047D-4B79-94E1-4E02B969E6D3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3BEB37A9-C2AA-4E68-B196-CCC4065196CA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85B0836F-EAEB-41C9-B1DA-5FF2D6898940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F5AA932B-7FC2-4981-941F-2066CF1E5F18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52C3D3"/>
                </a:solidFill>
              </a:defRPr>
            </a:pPr>
            <a:r>
              <a:rPr sz="1950" b="1" i="0">
                <a:solidFill>
                  <a:srgbClr val="52C3D3"/>
                </a:solidFill>
              </a:rPr>
              <a:t>Answer: 10 m/s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A569E3A1-26C2-4503-9335-5189BB7BBB08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v = fλ.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16AFC70F-2A47-46B0-9F91-1ED1FB1BBCE3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7AE429D7-B25A-411D-9D32-D10D30F6BE5E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4C6622CC-F0D7-4BB8-BE5B-E1829B2C7869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EB36AEA6-153D-4CD1-8EE8-F026B244EC4B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52C3D3"/>
                </a:solidFill>
              </a:defRPr>
            </a:pPr>
            <a:r>
              <a:rPr sz="1950" b="1" i="0">
                <a:solidFill>
                  <a:srgbClr val="52C3D3"/>
                </a:solidFill>
              </a:rPr>
              <a:t>Answer: frequency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A4967D08-238B-41AE-9526-994B8D3555FE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The source fixes frequency.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5741F7AA-425A-4E9F-B9E7-6686520AD3D7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52C3D3"/>
                </a:solidFill>
              </a:defRPr>
            </a:pPr>
            <a:r>
              <a:rPr sz="1875" b="1" i="0">
                <a:solidFill>
                  <a:srgbClr val="52C3D3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1173535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C67134EF-3A1F-4323-9F3F-C5771CFF191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D4A231D-C7AA-4FC5-8E30-AE1E13BD6F8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843073D-4F0F-4D3C-877A-3291632BA55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6B7D75B-FD1B-48EE-A1FC-30B1B57B700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3.1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A1F0ECD-DFC7-4D29-BDF9-857112FD27D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16841212-3E0D-4501-9FDE-9FD403F95638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C146B428-3FE6-4FB7-9BAC-DB67FC0DA3A1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7C2F26DD-4248-4BFA-8968-7EF51CB78F94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BB42F2BF-6FFC-44FC-801B-FB02946A01C9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Define wavelength.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BE4BF930-FB12-4E5C-B854-853EF6D3DC23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5E8CA858-BAE9-4515-84A6-ECBFFB012493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9B3D0EE1-EDF5-4467-841E-4214D6642AC2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Define frequency.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3C936336-1101-4066-9526-B4FB02DF3896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99F28B59-42B9-4726-957A-F02C87A723A2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A0F4FFF2-4200-465D-82E1-2818A09203A4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do waves transfer without net transfer of matter?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687BD4B8-2011-4345-AD5A-98E5FCBB902F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52C3D3"/>
                </a:solidFill>
              </a:defRPr>
            </a:pPr>
            <a:r>
              <a:rPr sz="1800" b="1" i="0">
                <a:solidFill>
                  <a:srgbClr val="52C3D3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15774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CBA45752-1C6C-4598-94E1-4D5D8AAFB8F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485CB2E-EDBE-4E71-902E-9039F165D21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3E29F18-4FE5-4149-A38A-5065C7D3100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F5EF78E-A6D5-499B-8720-095A220339E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3.1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4AFE225-E457-4B8F-9CAD-16B5587E22F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One equation connects the wave's pace and spacing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69CF0E6F-921D-4763-914A-F91EEED8ECAE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3AB32366-B4E3-42C6-82F1-41BC1264CC00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Transverse vibration is perpendicular to travel; longitudinal vibration is parallel.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20655F30-42B4-4D49-AC59-49B5A8C31C1D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834D493B-EF90-41EA-AF71-479EC85AE5EE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Frequency is set by the source; speed depends on the medium.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963A66C5-4639-4F70-96F7-6FC15D8FE534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61DB9363-7DD2-499C-9181-7FB43D49DFDB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At a boundary, a speed change changes wavelength while frequency stays constant.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315B92E8-4647-4C7E-811C-5F579D187CCC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71EFE0D6-85F5-41E2-BAD2-C101F36D4913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A ripple tank demonstrates reflection, refraction and diffraction; a strobe and ruler make the wave pattern measurable.</a:t>
            </a:r>
          </a:p>
        </p:txBody>
      </p:sp>
      <p:sp>
        <p:nvSpPr>
          <p:cNvPr id="14" name="core-index-5">
            <a:extLst>
              <a:ext uri="{FF2B5EF4-FFF2-40B4-BE49-F238E27FC236}">
                <a16:creationId xmlns:a16="http://schemas.microsoft.com/office/drawing/2014/main" id="{2AADF295-D12D-4A0E-8F95-B12A0BC67F83}"/>
              </a:ext>
            </a:extLst>
          </p:cNvPr>
          <p:cNvSpPr>
            <a:spLocks noGrp="1"/>
          </p:cNvSpPr>
          <p:nvPr/>
        </p:nvSpPr>
        <p:spPr>
          <a:xfrm>
            <a:off x="685800" y="49339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05</a:t>
            </a:r>
          </a:p>
        </p:txBody>
      </p:sp>
      <p:sp>
        <p:nvSpPr>
          <p:cNvPr id="15" name="core-point-5">
            <a:extLst>
              <a:ext uri="{FF2B5EF4-FFF2-40B4-BE49-F238E27FC236}">
                <a16:creationId xmlns:a16="http://schemas.microsoft.com/office/drawing/2014/main" id="{0785866E-8D8E-4A81-B2EF-6B9E0795B7C9}"/>
              </a:ext>
            </a:extLst>
          </p:cNvPr>
          <p:cNvSpPr>
            <a:spLocks noGrp="1"/>
          </p:cNvSpPr>
          <p:nvPr/>
        </p:nvSpPr>
        <p:spPr>
          <a:xfrm>
            <a:off x="1257300" y="49053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Diffraction increases when gap width is similar to wavelength; waves also spread around an edge.</a:t>
            </a:r>
          </a:p>
        </p:txBody>
      </p:sp>
      <p:sp>
        <p:nvSpPr>
          <p:cNvPr id="16" name="equation-panel">
            <a:extLst>
              <a:ext uri="{FF2B5EF4-FFF2-40B4-BE49-F238E27FC236}">
                <a16:creationId xmlns:a16="http://schemas.microsoft.com/office/drawing/2014/main" id="{358281A1-823F-4F66-A8B4-C4707D1B66D7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equation-label">
            <a:extLst>
              <a:ext uri="{FF2B5EF4-FFF2-40B4-BE49-F238E27FC236}">
                <a16:creationId xmlns:a16="http://schemas.microsoft.com/office/drawing/2014/main" id="{FA404363-92B8-479D-9152-CC34B82EAF12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EQUATIONS TO OWN</a:t>
            </a:r>
          </a:p>
        </p:txBody>
      </p:sp>
      <p:sp>
        <p:nvSpPr>
          <p:cNvPr id="18" name="equation-expression-1">
            <a:extLst>
              <a:ext uri="{FF2B5EF4-FFF2-40B4-BE49-F238E27FC236}">
                <a16:creationId xmlns:a16="http://schemas.microsoft.com/office/drawing/2014/main" id="{2513A375-9AAC-4976-8C91-74654E955899}"/>
              </a:ext>
            </a:extLst>
          </p:cNvPr>
          <p:cNvSpPr>
            <a:spLocks noGrp="1"/>
          </p:cNvSpPr>
          <p:nvPr/>
        </p:nvSpPr>
        <p:spPr>
          <a:xfrm>
            <a:off x="8143875" y="2686050"/>
            <a:ext cx="3095625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· v = fλ</a:t>
            </a:r>
          </a:p>
        </p:txBody>
      </p:sp>
      <p:sp>
        <p:nvSpPr>
          <p:cNvPr id="19" name="equation-units-1">
            <a:extLst>
              <a:ext uri="{FF2B5EF4-FFF2-40B4-BE49-F238E27FC236}">
                <a16:creationId xmlns:a16="http://schemas.microsoft.com/office/drawing/2014/main" id="{21DDD28B-C704-42FE-B955-88F1C0E27D1A}"/>
              </a:ext>
            </a:extLst>
          </p:cNvPr>
          <p:cNvSpPr>
            <a:spLocks noGrp="1"/>
          </p:cNvSpPr>
          <p:nvPr/>
        </p:nvSpPr>
        <p:spPr>
          <a:xfrm>
            <a:off x="8143875" y="3543300"/>
            <a:ext cx="3095625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v in m/s, f in Hz, λ in m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D7A8480A-560C-4C87-BA22-6768E349C5C6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536B907E-6F15-40B6-A399-B17D6B416925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amplitude · wavelength · frequency · period · transverse · longitudinal</a:t>
            </a:r>
          </a:p>
        </p:txBody>
      </p:sp>
    </p:spTree>
    <p:extLst>
      <p:ext uri="{BB962C8B-B14F-4D97-AF65-F5344CB8AC3E}">
        <p14:creationId xmlns:p14="http://schemas.microsoft.com/office/powerpoint/2010/main" val="953418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AC1A9-88C3-E422-109C-2BA28DC61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128759FB-A8C7-0B67-DCC6-74E6464758E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035605D-A3DC-DDCA-174B-1A1D7B084CB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77D74FE-E9D3-61AE-8CAF-4AFF383BA72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4268F17-632C-8866-2676-F6BC02A7E0E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3.1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1834441-8B53-D47C-F630-DBD7DB1ED76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waves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A365AA0F-4628-F79D-D3F2-7B8E17E92AEE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1842C293-B647-4BF7-D095-A284AE2266EB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A wave is a repeating disturbance that travels, carrying energy from one place to another without carrying matter with it — and its speed, frequency and wavelength are locked together by v = fλ.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93C835-F80B-E157-1E9F-CC222A3A2FCA}"/>
              </a:ext>
            </a:extLst>
          </p:cNvPr>
          <p:cNvSpPr txBox="1"/>
          <p:nvPr/>
        </p:nvSpPr>
        <p:spPr>
          <a:xfrm>
            <a:off x="660400" y="3657600"/>
            <a:ext cx="762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TRANSVERSE — vibration across the direction of travel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1A66208-9CFD-CB71-1B68-2D8FF1FD26A5}"/>
              </a:ext>
            </a:extLst>
          </p:cNvPr>
          <p:cNvCxnSpPr/>
          <p:nvPr/>
        </p:nvCxnSpPr>
        <p:spPr>
          <a:xfrm>
            <a:off x="1143000" y="4357511"/>
            <a:ext cx="6477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46166F4-34AB-C11F-3E21-C0E942C71B42}"/>
              </a:ext>
            </a:extLst>
          </p:cNvPr>
          <p:cNvCxnSpPr/>
          <p:nvPr/>
        </p:nvCxnSpPr>
        <p:spPr>
          <a:xfrm flipV="1">
            <a:off x="1524000" y="4036718"/>
            <a:ext cx="0" cy="670749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9D798FE-049F-7900-4E00-C8770824500A}"/>
              </a:ext>
            </a:extLst>
          </p:cNvPr>
          <p:cNvSpPr txBox="1"/>
          <p:nvPr/>
        </p:nvSpPr>
        <p:spPr>
          <a:xfrm>
            <a:off x="1651000" y="3978392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vibration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8A5BF73-2BC3-E63A-BBEA-7DEB922BFA06}"/>
              </a:ext>
            </a:extLst>
          </p:cNvPr>
          <p:cNvSpPr txBox="1"/>
          <p:nvPr/>
        </p:nvSpPr>
        <p:spPr>
          <a:xfrm>
            <a:off x="660400" y="4882445"/>
            <a:ext cx="762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LONGITUDINAL — vibration along the direction of travel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0115452-C231-4E6D-6B95-150ABCA4CFA4}"/>
              </a:ext>
            </a:extLst>
          </p:cNvPr>
          <p:cNvSpPr/>
          <p:nvPr/>
        </p:nvSpPr>
        <p:spPr>
          <a:xfrm>
            <a:off x="1143000" y="5290726"/>
            <a:ext cx="330200" cy="612422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0F91258-9339-0D38-A7A9-3163F82BA421}"/>
              </a:ext>
            </a:extLst>
          </p:cNvPr>
          <p:cNvSpPr/>
          <p:nvPr/>
        </p:nvSpPr>
        <p:spPr>
          <a:xfrm>
            <a:off x="2667000" y="5290726"/>
            <a:ext cx="330200" cy="612422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6A07735-9B69-4FC9-F9CD-8A43335604E8}"/>
              </a:ext>
            </a:extLst>
          </p:cNvPr>
          <p:cNvSpPr/>
          <p:nvPr/>
        </p:nvSpPr>
        <p:spPr>
          <a:xfrm>
            <a:off x="4191000" y="5290726"/>
            <a:ext cx="330200" cy="612422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B226B0-5734-742B-0C44-B1AA822A0B51}"/>
              </a:ext>
            </a:extLst>
          </p:cNvPr>
          <p:cNvSpPr txBox="1"/>
          <p:nvPr/>
        </p:nvSpPr>
        <p:spPr>
          <a:xfrm>
            <a:off x="4622800" y="5349052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compression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A9A959E-2DB2-9F65-E9A4-8FEFE6B5BADF}"/>
              </a:ext>
            </a:extLst>
          </p:cNvPr>
          <p:cNvSpPr txBox="1"/>
          <p:nvPr/>
        </p:nvSpPr>
        <p:spPr>
          <a:xfrm>
            <a:off x="1549400" y="5640682"/>
            <a:ext cx="11176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rarefaction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69C5855-A59F-A57C-00CB-62A15230879E}"/>
              </a:ext>
            </a:extLst>
          </p:cNvPr>
          <p:cNvCxnSpPr/>
          <p:nvPr/>
        </p:nvCxnSpPr>
        <p:spPr>
          <a:xfrm>
            <a:off x="7112000" y="5640682"/>
            <a:ext cx="889000" cy="0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9008150-6710-43F4-DF7B-432DD665AF62}"/>
              </a:ext>
            </a:extLst>
          </p:cNvPr>
          <p:cNvSpPr txBox="1"/>
          <p:nvPr/>
        </p:nvSpPr>
        <p:spPr>
          <a:xfrm>
            <a:off x="7112000" y="5290726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vibration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AF05C1-25A2-398E-C966-37481917AE0F}"/>
              </a:ext>
            </a:extLst>
          </p:cNvPr>
          <p:cNvCxnSpPr/>
          <p:nvPr/>
        </p:nvCxnSpPr>
        <p:spPr>
          <a:xfrm>
            <a:off x="8890000" y="4794955"/>
            <a:ext cx="2286000" cy="0"/>
          </a:xfrm>
          <a:prstGeom prst="line">
            <a:avLst/>
          </a:prstGeom>
          <a:ln w="381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03175C2-4BC6-74C1-6872-3923A27D3499}"/>
              </a:ext>
            </a:extLst>
          </p:cNvPr>
          <p:cNvSpPr txBox="1"/>
          <p:nvPr/>
        </p:nvSpPr>
        <p:spPr>
          <a:xfrm>
            <a:off x="8763000" y="4240859"/>
            <a:ext cx="266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both waves travel this way</a:t>
            </a:r>
          </a:p>
        </p:txBody>
      </p:sp>
      <p:sp>
        <p:nvSpPr>
          <p:cNvPr id="39" name="diagram-caption">
            <a:extLst>
              <a:ext uri="{FF2B5EF4-FFF2-40B4-BE49-F238E27FC236}">
                <a16:creationId xmlns:a16="http://schemas.microsoft.com/office/drawing/2014/main" id="{BEEA8371-85F0-B6EC-CAC4-F6BEF3055026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Both waves move energy left to right; only the direction in which the particles jiggle separates the two families.</a:t>
            </a:r>
          </a:p>
        </p:txBody>
      </p:sp>
    </p:spTree>
    <p:extLst>
      <p:ext uri="{BB962C8B-B14F-4D97-AF65-F5344CB8AC3E}">
        <p14:creationId xmlns:p14="http://schemas.microsoft.com/office/powerpoint/2010/main" val="1260490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FD168471-DAE2-4F34-A2E7-BC4B0F84A89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849A4D2-C9F3-4347-A0EC-948794DF4F4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FBF5F75-F8C3-4224-9FAD-57EC0928779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DDAEE21-B849-4D55-8D60-1656993B57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3.1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17D882A-7CEC-4E70-B639-FD5F8674759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Read amplitude and wavelength from one snapshot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9C01CEBE-6949-49E3-BDF2-FCAC67AB0DB6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F3A78AE4-6DD4-41CE-9C19-C55CFC93EF06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128F35DA-4F18-4220-BCE4-774746D74111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Wave snapshot: (0, 0), (0.5, 2), …, (3.5, -2), (4, 0).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969C0A8D-E581-4C69-BD23-8BC532184CCE}"/>
              </a:ext>
            </a:extLst>
          </p:cNvPr>
          <p:cNvSpPr>
            <a:spLocks noGrp="1"/>
          </p:cNvSpPr>
          <p:nvPr/>
        </p:nvSpPr>
        <p:spPr>
          <a:xfrm>
            <a:off x="666750" y="4762500"/>
            <a:ext cx="3143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chart -2–2 cm; source -2–2 cm. Source: Distance / m; Displacement / cm. Chart: Distance / m; Displacement / cm.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D3F93A67-5543-4879-848D-496EF6F2D311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18633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CBA79E5C-2C17-4899-BD05-77DFEC8A7B4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4E04F2C-CDCF-43D1-A7A8-B2F384EFBA6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93EA789-B1EE-4F41-B553-A210715675A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2A92804-1877-4315-B0BE-8FA0AF9B74D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3.1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81D8597-490D-4042-AE08-B5BF54F3240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example: decode the signal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2EE8AD85-D6B5-49D6-8710-25F9D241A58D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CORE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43D86555-177A-4B28-A6BB-BEB43EC90C09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35911B59-52F4-40D3-BDC6-BC31ED868EE0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wave has frequency 680 Hz and wavelength 0.50 m. Find its speed.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34C3738B-2661-4D54-BD57-CFC5A40B0601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52C3D3"/>
                </a:solidFill>
              </a:defRPr>
            </a:pPr>
            <a:r>
              <a:rPr sz="1800" b="1" i="0">
                <a:solidFill>
                  <a:srgbClr val="52C3D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7DB2C3D1-56E4-4D70-BA28-D59F2488A57B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76EF9138-1AD0-439C-8DF8-AD8A62BF9317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Use v = fλ.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1F819ECC-637F-45D1-8466-FF7948C95CE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52C3D3"/>
                </a:solidFill>
              </a:defRPr>
            </a:pPr>
            <a:r>
              <a:rPr sz="1800" b="1" i="0">
                <a:solidFill>
                  <a:srgbClr val="52C3D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B99EA6E3-4783-4900-8EE9-94F2C83B8C77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80A9134A-CB08-4373-B3F1-6C5121C3BA3C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v = 680×0.50.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EBE4F6FA-3E92-4BEC-ACAF-4F0D0D2EB759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52C3D3"/>
                </a:solidFill>
              </a:defRPr>
            </a:pPr>
            <a:r>
              <a:rPr sz="1800" b="1" i="0">
                <a:solidFill>
                  <a:srgbClr val="52C3D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BA3773AE-74B6-41CB-BCAB-6CC659DC7C5E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05876923-A908-4FC8-BFB3-ADC691C27674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Hz×m gives m/s.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70D5D077-D841-43D2-9F39-46512CAA4F32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F0DF6AC9-4A36-4DFF-8E2B-4A4CE1897009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 = 340 m/s.</a:t>
            </a:r>
          </a:p>
        </p:txBody>
      </p:sp>
    </p:spTree>
    <p:extLst>
      <p:ext uri="{BB962C8B-B14F-4D97-AF65-F5344CB8AC3E}">
        <p14:creationId xmlns:p14="http://schemas.microsoft.com/office/powerpoint/2010/main" val="2099444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76E24D3A-7A2D-4C60-B1EF-4A414B4363B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F03AAFD-9D86-48EE-B3D3-009A338AB1E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41CD503-1BF5-44E5-A5FF-D3E39DB2080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AC555E9-AA38-4528-ACC5-5CDF053B8CD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3.1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FBCBC29-03CC-42D5-95F1-6420D37DF2A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find wavelength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9E91D80C-1150-4CDA-9E58-972425D18733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CORE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FFBB52E5-ECD3-4334-82A4-176081F63584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A53C78AB-6A62-4148-B0CF-48CA5BF85F8D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Water waves travel at 1.2 m/s with frequency 4.0 Hz. Find wavelength.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A59B50D2-C9AA-4147-BAE1-9A99A812DA62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52C3D3"/>
                </a:solidFill>
              </a:defRPr>
            </a:pPr>
            <a:r>
              <a:rPr sz="1800" b="1" i="0">
                <a:solidFill>
                  <a:srgbClr val="52C3D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A9FABBC8-E101-4E24-828A-609AC6519991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249271A8-711C-4746-97B2-C6A48E1FA84F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λ = 1.2/4.0.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7E5FD0A3-B746-4616-BDF2-A699569AA71D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52C3D3"/>
                </a:solidFill>
              </a:defRPr>
            </a:pPr>
            <a:r>
              <a:rPr sz="1800" b="1" i="0">
                <a:solidFill>
                  <a:srgbClr val="52C3D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46B2C1B5-3D8F-4A35-8944-6B0B3638CEBC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04BE2E90-2FC1-4F43-8C2C-BD5A5ECAF896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Substitute carefully, include the unit and check that the result answers the question.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017D878B-FDFD-4054-8F24-30B5870B324C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52C3D3"/>
                </a:solidFill>
              </a:defRPr>
            </a:pPr>
            <a:r>
              <a:rPr sz="1800" b="1" i="0">
                <a:solidFill>
                  <a:srgbClr val="52C3D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A973FF48-5435-4E60-8EDE-68783A16BD7D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E21785B9-D5EE-4746-838C-166C26762A20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1C68A6E9-DC2F-4BEA-92FF-CFA13403192E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1770F980-7495-4ACB-868D-A421E3469055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λ = 0.30 m.</a:t>
            </a:r>
          </a:p>
        </p:txBody>
      </p:sp>
    </p:spTree>
    <p:extLst>
      <p:ext uri="{BB962C8B-B14F-4D97-AF65-F5344CB8AC3E}">
        <p14:creationId xmlns:p14="http://schemas.microsoft.com/office/powerpoint/2010/main" val="833248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3B7A0641-63D8-4390-A843-3D120662CEA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B78BAA3-D7EF-4068-86F5-FD6DD7B2CD8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551677E-5807-481C-BB66-4E8D3F45BE0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497AAFC-DE85-4B16-998C-B69E8930228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3.1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B7E44D82-FFC0-4BA7-96D4-2989408A15D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Wave representation relay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9C1848E7-D687-4CC9-86D9-1FA516B20938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CLASS ACTIVITY · SEATED-MODEL-AND-SKETCH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6CA7D229-6A33-40FB-BBE1-013732DA46E7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52C3D3"/>
                </a:solidFill>
              </a:defRPr>
            </a:pPr>
            <a:r>
              <a:rPr sz="1650" b="1" i="0">
                <a:solidFill>
                  <a:srgbClr val="52C3D3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45A99767-B975-40AE-82A0-C97A93BAD10A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wave cards • mini-whiteboards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F5FA8928-F1B0-4D77-B6D7-999CE0880246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8EB94A58-A80F-426C-B956-87338DEDF9B3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AB9DD765-618D-46BB-9515-9644AD5EA402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Model transverse or longitudinal vibration with hands.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0514F42F-2DC8-4C63-A7E2-8FB8BF1CDC09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2A1C1654-E5F2-44BA-AD3B-7478128C97DA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232ACDD2-BC2E-4917-A8AA-728F84E46F3F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Partner identifies type and direction.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E6AF7D88-B7B1-4208-A84B-C235AC42AED5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52C3D3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DC75D7CF-B614-4E36-8DAE-7AF143C16E6E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A194E5E0-178A-4ECE-8C0A-538909F41950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Sketch one wavelength and label amplitude.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1C561D19-8454-4211-98FB-D1C1607617E0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DE6FE7DF-A4FD-4BA5-B1CE-084B1D072234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52C3D3"/>
                </a:solidFill>
              </a:defRPr>
            </a:pPr>
            <a:r>
              <a:rPr sz="1875" b="1" i="0">
                <a:solidFill>
                  <a:srgbClr val="52C3D3"/>
                </a:solidFill>
              </a:rPr>
              <a:t>Success check: Vibration and propagation directions are both shown.</a:t>
            </a:r>
          </a:p>
        </p:txBody>
      </p:sp>
    </p:spTree>
    <p:extLst>
      <p:ext uri="{BB962C8B-B14F-4D97-AF65-F5344CB8AC3E}">
        <p14:creationId xmlns:p14="http://schemas.microsoft.com/office/powerpoint/2010/main" val="1693745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3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E4A3C4BD-1838-4522-835D-1BA08B132AC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GROUP 3 · WAVES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28A813F-7754-4B61-9C56-B6EDC7E1AB5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2FC51F0-C37D-4357-8B17-B4AE00E8F6C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2BAADD2-7D5A-4D2E-AD6D-6AE1FDDAEA4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CAMBRIDGE IGCSE PHYSICS 0625 · 3.1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48E2BCBC-3F93-4D9E-9028-0FE054878234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CC08E243-DC5A-470A-AC36-6CDBE7B29B63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“Waves carry the particles from source to receiver.”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8C29EEE4-A1F4-4AC8-8C63-2E3D9F6AEBBD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7C6CBEEA-3E0A-4AE9-81D7-8B850EBD2577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Particles oscillate around equilibrium while energy/information propagates.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E627A01D-E444-4E5D-94A3-341E2308EA68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The stadium wave moves around; the spectators keep their seats.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8B3AE3C9-12EB-452F-A4FA-C4ACA7AF1EDD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What moves across the room in a sound wave, and what only oscillates?</a:t>
            </a:r>
          </a:p>
        </p:txBody>
      </p:sp>
    </p:spTree>
    <p:extLst>
      <p:ext uri="{BB962C8B-B14F-4D97-AF65-F5344CB8AC3E}">
        <p14:creationId xmlns:p14="http://schemas.microsoft.com/office/powerpoint/2010/main" val="13330202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4043</Words>
  <Application>Microsoft Office PowerPoint</Application>
  <DocSecurity>0</DocSecurity>
  <PresentationFormat>Widescreen</PresentationFormat>
  <Paragraphs>333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2026-08-14T15:20:20Z</dcterms:created>
  <dcterms:modified xsi:type="dcterms:W3CDTF">2026-08-15T16:00:45Z</dcterms:modified>
</cp:coreProperties>
</file>