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Solar</c:v>
          </c:tx>
          <c:spPr>
            <a:ln w="28575">
              <a:solidFill>
                <a:srgbClr val="F45B43"/>
              </a:solidFill>
              <a:prstDash val="solid"/>
            </a:ln>
          </c:spPr>
          <c:marker>
            <c:symbol val="circle"/>
            <c:size val="7"/>
            <c:spPr>
              <a:solidFill>
                <a:srgbClr val="F45B43"/>
              </a:solidFill>
            </c:spPr>
          </c:marker>
          <c:xVal>
            <c:numLit>
              <c:formatCode>General</c:formatCode>
              <c:ptCount val="7"/>
              <c:pt idx="0">
                <c:v>0</c:v>
              </c:pt>
              <c:pt idx="1">
                <c:v>6</c:v>
              </c:pt>
              <c:pt idx="2">
                <c:v>9</c:v>
              </c:pt>
              <c:pt idx="3">
                <c:v>12</c:v>
              </c:pt>
              <c:pt idx="4">
                <c:v>15</c:v>
              </c:pt>
              <c:pt idx="5">
                <c:v>18</c:v>
              </c:pt>
              <c:pt idx="6">
                <c:v>24</c:v>
              </c:pt>
            </c:numLit>
          </c:xVal>
          <c:yVal>
            <c:numLit>
              <c:formatCode>General</c:formatCode>
              <c:ptCount val="7"/>
              <c:pt idx="0">
                <c:v>0</c:v>
              </c:pt>
              <c:pt idx="1">
                <c:v>0</c:v>
              </c:pt>
              <c:pt idx="2">
                <c:v>35</c:v>
              </c:pt>
              <c:pt idx="3">
                <c:v>70</c:v>
              </c:pt>
              <c:pt idx="4">
                <c:v>30</c:v>
              </c:pt>
              <c:pt idx="5">
                <c:v>0</c:v>
              </c:pt>
              <c:pt idx="6">
                <c:v>0</c:v>
              </c:pt>
            </c:numLit>
          </c:yVal>
          <c:smooth val="0"/>
          <c:extLst>
            <c:ext xmlns:c16="http://schemas.microsoft.com/office/drawing/2014/chart" uri="{C3380CC4-5D6E-409C-BE32-E72D297353CC}">
              <c16:uniqueId val="{00000000-14DC-4716-BF18-393B43B0F86B}"/>
            </c:ext>
          </c:extLst>
        </c:ser>
        <c:ser>
          <c:idx val="1"/>
          <c:order val="1"/>
          <c:tx>
            <c:v>Wind</c:v>
          </c:tx>
          <c:spPr>
            <a:ln w="28575">
              <a:solidFill>
                <a:srgbClr val="0B342E"/>
              </a:solidFill>
              <a:prstDash val="solid"/>
            </a:ln>
          </c:spPr>
          <c:marker>
            <c:symbol val="circle"/>
            <c:size val="7"/>
            <c:spPr>
              <a:solidFill>
                <a:srgbClr val="0B342E"/>
              </a:solidFill>
            </c:spPr>
          </c:marker>
          <c:xVal>
            <c:numLit>
              <c:formatCode>General</c:formatCode>
              <c:ptCount val="7"/>
              <c:pt idx="0">
                <c:v>0</c:v>
              </c:pt>
              <c:pt idx="1">
                <c:v>6</c:v>
              </c:pt>
              <c:pt idx="2">
                <c:v>9</c:v>
              </c:pt>
              <c:pt idx="3">
                <c:v>12</c:v>
              </c:pt>
              <c:pt idx="4">
                <c:v>15</c:v>
              </c:pt>
              <c:pt idx="5">
                <c:v>18</c:v>
              </c:pt>
              <c:pt idx="6">
                <c:v>24</c:v>
              </c:pt>
            </c:numLit>
          </c:xVal>
          <c:yVal>
            <c:numLit>
              <c:formatCode>General</c:formatCode>
              <c:ptCount val="7"/>
              <c:pt idx="0">
                <c:v>25</c:v>
              </c:pt>
              <c:pt idx="1">
                <c:v>40</c:v>
              </c:pt>
              <c:pt idx="2">
                <c:v>15</c:v>
              </c:pt>
              <c:pt idx="3">
                <c:v>20</c:v>
              </c:pt>
              <c:pt idx="4">
                <c:v>45</c:v>
              </c:pt>
              <c:pt idx="5">
                <c:v>35</c:v>
              </c:pt>
              <c:pt idx="6">
                <c:v>25</c:v>
              </c:pt>
            </c:numLit>
          </c:yVal>
          <c:smooth val="0"/>
          <c:extLst>
            <c:ext xmlns:c16="http://schemas.microsoft.com/office/drawing/2014/chart" uri="{C3380CC4-5D6E-409C-BE32-E72D297353CC}">
              <c16:uniqueId val="{00000001-14DC-4716-BF18-393B43B0F86B}"/>
            </c:ext>
          </c:extLst>
        </c:ser>
        <c:ser>
          <c:idx val="2"/>
          <c:order val="2"/>
          <c:tx>
            <c:v>Dispatchable backup</c:v>
          </c:tx>
          <c:spPr>
            <a:ln w="28575">
              <a:solidFill>
                <a:srgbClr val="7B55F6"/>
              </a:solidFill>
              <a:prstDash val="solid"/>
            </a:ln>
          </c:spPr>
          <c:marker>
            <c:symbol val="circle"/>
            <c:size val="7"/>
            <c:spPr>
              <a:solidFill>
                <a:srgbClr val="7B55F6"/>
              </a:solidFill>
            </c:spPr>
          </c:marker>
          <c:xVal>
            <c:numLit>
              <c:formatCode>General</c:formatCode>
              <c:ptCount val="7"/>
              <c:pt idx="0">
                <c:v>0</c:v>
              </c:pt>
              <c:pt idx="1">
                <c:v>6</c:v>
              </c:pt>
              <c:pt idx="2">
                <c:v>9</c:v>
              </c:pt>
              <c:pt idx="3">
                <c:v>12</c:v>
              </c:pt>
              <c:pt idx="4">
                <c:v>15</c:v>
              </c:pt>
              <c:pt idx="5">
                <c:v>18</c:v>
              </c:pt>
              <c:pt idx="6">
                <c:v>24</c:v>
              </c:pt>
            </c:numLit>
          </c:xVal>
          <c:yVal>
            <c:numLit>
              <c:formatCode>General</c:formatCode>
              <c:ptCount val="7"/>
              <c:pt idx="0">
                <c:v>50</c:v>
              </c:pt>
              <c:pt idx="1">
                <c:v>50</c:v>
              </c:pt>
              <c:pt idx="2">
                <c:v>50</c:v>
              </c:pt>
              <c:pt idx="3">
                <c:v>50</c:v>
              </c:pt>
              <c:pt idx="4">
                <c:v>50</c:v>
              </c:pt>
              <c:pt idx="5">
                <c:v>50</c:v>
              </c:pt>
              <c:pt idx="6">
                <c:v>50</c:v>
              </c:pt>
            </c:numLit>
          </c:yVal>
          <c:smooth val="0"/>
          <c:extLst>
            <c:ext xmlns:c16="http://schemas.microsoft.com/office/drawing/2014/chart" uri="{C3380CC4-5D6E-409C-BE32-E72D297353CC}">
              <c16:uniqueId val="{00000002-14DC-4716-BF18-393B43B0F86B}"/>
            </c:ext>
          </c:extLst>
        </c:ser>
        <c:dLbls>
          <c:showLegendKey val="0"/>
          <c:showVal val="0"/>
          <c:showCatName val="0"/>
          <c:showSerName val="0"/>
          <c:showPercent val="0"/>
          <c:showBubbleSize val="0"/>
        </c:dLbls>
        <c:axId val="48650112"/>
        <c:axId val="48672768"/>
      </c:scatterChart>
      <c:valAx>
        <c:axId val="48672768"/>
        <c:scaling>
          <c:orientation val="minMax"/>
          <c:max val="80"/>
          <c:min val="0"/>
        </c:scaling>
        <c:delete val="0"/>
        <c:axPos val="l"/>
        <c:majorGridlines>
          <c:spPr>
            <a:ln w="9525">
              <a:solidFill>
                <a:srgbClr val="D6DED8"/>
              </a:solidFill>
              <a:prstDash val="solid"/>
            </a:ln>
          </c:spPr>
        </c:majorGridlines>
        <c:title>
          <c:tx>
            <c:rich>
              <a:bodyPr/>
              <a:lstStyle/>
              <a:p>
                <a:r>
                  <a:t>Electrical power output / kW</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50112"/>
        <c:crosses val="autoZero"/>
        <c:crossBetween val="midCat"/>
        <c:majorUnit val="20"/>
      </c:valAx>
      <c:valAx>
        <c:axId val="48650112"/>
        <c:scaling>
          <c:orientation val="minMax"/>
          <c:max val="24"/>
          <c:min val="0"/>
        </c:scaling>
        <c:delete val="0"/>
        <c:axPos val="b"/>
        <c:title>
          <c:tx>
            <c:rich>
              <a:bodyPr/>
              <a:lstStyle/>
              <a:p>
                <a:r>
                  <a:t>Time of day / h</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72768"/>
        <c:crosses val="autoZero"/>
        <c:crossBetween val="midCat"/>
        <c:majorUnit val="10"/>
      </c:valAx>
      <c:spPr>
        <a:solidFill>
          <a:srgbClr val="FCFAF1"/>
        </a:solidFill>
        <a:ln w="0">
          <a:noFill/>
          <a:prstDash val="solid"/>
        </a:ln>
      </c:spPr>
    </c:plotArea>
    <c:legend>
      <c:legendPos val="b"/>
      <c:overlay val="0"/>
      <c:txPr>
        <a:bodyPr anchorCtr="1"/>
        <a:lstStyle/>
        <a:p>
          <a:pPr>
            <a:defRPr sz="1350">
              <a:solidFill>
                <a:srgbClr val="48635E"/>
              </a:solidFill>
            </a:defRPr>
          </a:pPr>
          <a:endParaRPr lang="en-US"/>
        </a:p>
      </c:txPr>
    </c:legend>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https://giophysics.com/chapter-41/energy-sources</a:t>
            </a:r>
          </a:p>
          <a:p>
            <a:r>
              <a:t>This deck uses original GioPhysics worked examples and questions; it is not a Cambridge past paper.</a:t>
            </a:r>
          </a:p>
          <a:p>
            <a:r>
              <a:t>[Visual description]</a:t>
            </a:r>
          </a:p>
          <a:p>
            <a:r>
              <a:t>A dark-green opening slide with the exact topic title “Energy resources”, an accent ring for group 1, and a single hook question.</a:t>
            </a:r>
          </a:p>
          <a:p>
            <a:r>
              <a:t>[Teacher cue]</a:t>
            </a:r>
          </a:p>
          <a:p>
            <a:r>
              <a:t>Ask the hook question before revealing any explanation. Listen for the vocabulary students already use, then connect their answers to syllabus section 1.7.3.</a:t>
            </a:r>
          </a:p>
          <a:p>
            <a:r>
              <a:t>[Syllabus coverage]</a:t>
            </a:r>
          </a:p>
          <a:p>
            <a:r>
              <a:t>Identify common renewable and non-renewable resources and their energy-transfer chains.; Compare availability, reliability, environmental effects and local suitability without treating one criterion as decisive.; Interpret changing power-output evidence and the possible role of storage/resource mixes.; Calculate efficiency from useful and total energy or power (Supplement).</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https://giophysics.com/chapter-41/energy-sources</a:t>
            </a:r>
          </a:p>
          <a:p>
            <a:r>
              <a:t>This deck uses original GioPhysics worked examples and questions; it is not a Cambridge past paper.</a:t>
            </a:r>
          </a:p>
          <a:p>
            <a:r>
              <a:t>[Visual description]</a:t>
            </a:r>
          </a:p>
          <a:p>
            <a:r>
              <a:t>An original 6-mark exam-style question occupies the main page, with a dark solve–pair–compare–justify sequence beside it.</a:t>
            </a:r>
          </a:p>
          <a:p>
            <a:r>
              <a:t>[Teacher cue]</a:t>
            </a:r>
          </a:p>
          <a:p>
            <a:r>
              <a:t>Give independent thinking time, then ask pairs to compare methods before answers. Listen for each command word: calculate, suggest, explain. Do not reveal the mark scheme until slide 11.</a:t>
            </a:r>
          </a:p>
          <a:p>
            <a:r>
              <a:t>[Syllabus coverage]</a:t>
            </a:r>
          </a:p>
          <a:p>
            <a:r>
              <a:t>Identify common renewable and non-renewable resources and their energy-transfer chains.; Compare availability, reliability, environmental effects and local suitability without treating one criterion as decisive.; Interpret changing power-output evidence and the possible role of storage/resource mixes.; Calculate efficiency from useful and total energy or power (Supplement).</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https://giophysics.com/chapter-41/energy-sources</a:t>
            </a:r>
          </a:p>
          <a:p>
            <a:r>
              <a:t>This deck uses original GioPhysics worked examples and questions; it is not a Cambridge past paper.</a:t>
            </a:r>
          </a:p>
          <a:p>
            <a:r>
              <a:t>[Visual description]</a:t>
            </a:r>
          </a:p>
          <a:p>
            <a:r>
              <a:t>Six numbered mark-scheme ideas are arranged in two readable columns,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Identify common renewable and non-renewable resources and their energy-transfer chains.; Compare availability, reliability, environmental effects and local suitability without treating one criterion as decisive.; Interpret changing power-output evidence and the possible role of storage/resource mixes.; Calculate efficiency from useful and total energy or power (Supplement).</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https://giophysics.com/chapter-41/energy-sources</a:t>
            </a:r>
          </a:p>
          <a:p>
            <a:r>
              <a:t>This deck uses original GioPhysics worked examples and questions; it is not a Cambridge past paper.</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Identify common renewable and non-renewable resources and their energy-transfer chains.; Compare availability, reliability, environmental effects and local suitability without treating one criterion as decisive.; Interpret changing power-output evidence and the possible role of storage/resource mixes.; Calculate efficiency from useful and total energy or power (Supplement).</a:t>
            </a:r>
          </a:p>
          <a:p>
            <a:r>
              <a:t>[Safety]</a:t>
            </a:r>
          </a:p>
          <a:p>
            <a:r>
              <a:t>No special hazard: keep routes clear and use teacher-controlled classroom equipment.</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https://giophysics.com/chapter-41/energy-sources</a:t>
            </a:r>
          </a:p>
          <a:p>
            <a:r>
              <a:t>This deck uses original GioPhysics worked examples and questions; it is not a Cambridge past paper.</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Identify common renewable and non-renewable resources and their energy-transfer chains.; Compare availability, reliability, environmental effects and local suitability without treating one criterion as decisive.; Interpret changing power-output evidence and the possible role of storage/resource mixes.; Calculate efficiency from useful and total energy or power (Supplement).</a:t>
            </a:r>
          </a:p>
          <a:p>
            <a:r>
              <a:t>[Safety]</a:t>
            </a:r>
          </a:p>
          <a:p>
            <a:r>
              <a:t>No special hazard: keep routes clear and use teacher-controlled classroom equipment.</a:t>
            </a:r>
          </a:p>
          <a:p>
            <a:r>
              <a:t>[Quiz answers] 1. replenishment — It is replaced naturally on a useful timescale. 2. changing output — Power varies with time. 3. 60% — 60/100×100. 4. trade-offs — Resource choices are multi-criteria.</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https://giophysics.com/chapter-41/energy-sources</a:t>
            </a:r>
          </a:p>
          <a:p>
            <a:r>
              <a:t>This deck uses original GioPhysics worked examples and questions; it is not a Cambridge past paper.</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Identify common renewable and non-renewable resources and their energy-transfer chains.; Compare availability, reliability, environmental effects and local suitability without treating one criterion as decisive.; Interpret changing power-output evidence and the possible role of storage/resource mixes.; Calculate efficiency from useful and total energy or power (Supplement).</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https://giophysics.com/chapter-41/energy-sources</a:t>
            </a:r>
          </a:p>
          <a:p>
            <a:r>
              <a:t>This deck uses original GioPhysics worked examples and questions; it is not a Cambridge past paper.</a:t>
            </a:r>
          </a:p>
          <a:p>
            <a:r>
              <a:t>[Visual description]</a:t>
            </a:r>
          </a:p>
          <a:p>
            <a:r>
              <a:t>Four concise syllabus ideas form a vertical sequence on the left. An editable dark equation panel and vocabulary rail sit on the right.</a:t>
            </a:r>
          </a:p>
          <a:p>
            <a:r>
              <a:t>[Teacher cue]</a:t>
            </a:r>
          </a:p>
          <a:p>
            <a:r>
              <a:t>Explain one core idea at a time. Ask students to restate each idea using one vocabulary word, then reveal the relevant equation only after its variables are named.</a:t>
            </a:r>
          </a:p>
          <a:p>
            <a:r>
              <a:t>[Syllabus coverage]</a:t>
            </a:r>
          </a:p>
          <a:p>
            <a:r>
              <a:t>Identify common renewable and non-renewable resources and their energy-transfer chains.; Compare availability, reliability, environmental effects and local suitability without treating one criterion as decisive.; Interpret changing power-output evidence and the possible role of storage/resource mixes.; Calculate efficiency from useful and total energy or power (Supplement).</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49C089-759B-3FE7-2ECF-7F377A1D9E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4FB77E-C72F-BE3E-0B38-87223A37D9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E7A2A1-03FC-3DFD-F56F-2A308DA12A2F}"/>
              </a:ext>
            </a:extLst>
          </p:cNvPr>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https://giophysics.com/chapter-41/energy-sources</a:t>
            </a:r>
          </a:p>
          <a:p>
            <a:r>
              <a:t>This deck uses original GioPhysics worked examples and questions; it is not a Cambridge past paper.</a:t>
            </a:r>
          </a:p>
          <a:p>
            <a:r>
              <a:t>[Visual description]</a:t>
            </a:r>
          </a:p>
          <a:p>
            <a:r>
              <a:t>The simple definition is stated in one sentence across the top of the slide. Below it a drawn diagram is labelled wind (renewable), coal (non-renewable), uranium (non-renewable), turbine, generator, electricity, electricity is a carrier, not a resource. A caption reads: Every route ends at the same carrier; the real choice is made in the left-hand column, not the right.</a:t>
            </a:r>
          </a:p>
          <a:p>
            <a:r>
              <a:t>[Teacher cue]</a:t>
            </a:r>
          </a:p>
          <a:p>
            <a:r>
              <a:t>Explain one core idea at a time. Ask students to restate each idea using one vocabulary word, then reveal the relevant equation only after its variables are named.</a:t>
            </a:r>
          </a:p>
          <a:p>
            <a:r>
              <a:t>[Syllabus coverage]</a:t>
            </a:r>
          </a:p>
          <a:p>
            <a:r>
              <a:t>Identify common renewable and non-renewable resources and their energy-transfer chains.; Compare availability, reliability, environmental effects and local suitability without treating one criterion as decisive.; Interpret changing power-output evidence and the possible role of storage/resource mixes.; Calculate efficiency from useful and total energy or power (Supplement).</a:t>
            </a:r>
          </a:p>
          <a:p>
            <a:r>
              <a:t>[Safety]</a:t>
            </a:r>
          </a:p>
          <a:p>
            <a:r>
              <a:t>No special hazard: keep routes clear and use teacher-controlled classroom equipment.</a:t>
            </a:r>
          </a:p>
        </p:txBody>
      </p:sp>
      <p:sp>
        <p:nvSpPr>
          <p:cNvPr id="4" name="Slide Number Placeholder 3">
            <a:extLst>
              <a:ext uri="{FF2B5EF4-FFF2-40B4-BE49-F238E27FC236}">
                <a16:creationId xmlns:a16="http://schemas.microsoft.com/office/drawing/2014/main" id="{359F0116-8BBC-E918-BB98-E9EF078C786B}"/>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24372407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https://giophysics.com/chapter-41/energy-sources</a:t>
            </a:r>
          </a:p>
          <a:p>
            <a:r>
              <a:t>This deck uses original GioPhysics worked examples and questions; it is not a Cambridge past paper.</a:t>
            </a:r>
          </a:p>
          <a:p>
            <a:r>
              <a:t>[Visual description]</a:t>
            </a:r>
          </a:p>
          <a:p>
            <a:r>
              <a:t>An editable line chart plots Electrical power output in kW against Time of day in h; Time of day remains in h; Electrical power output remains in kW.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Fictional microgrid data for reasoning, not real lifecycle or cost statistics.</a:t>
            </a:r>
          </a:p>
          <a:p>
            <a:r>
              <a:t>[Syllabus coverage]</a:t>
            </a:r>
          </a:p>
          <a:p>
            <a:r>
              <a:t>Identify common renewable and non-renewable resources and their energy-transfer chains.; Compare availability, reliability, environmental effects and local suitability without treating one criterion as decisive.; Interpret changing power-output evidence and the possible role of storage/resource mixes.; Calculate efficiency from useful and total energy or power (Supplement).</a:t>
            </a:r>
          </a:p>
          <a:p>
            <a:r>
              <a:t>[Safety]</a:t>
            </a:r>
          </a:p>
          <a:p>
            <a:r>
              <a:t>No special hazard: keep routes clear and use teacher-controlled classroom equipment.</a:t>
            </a:r>
          </a:p>
          <a:p>
            <a:r>
              <a:t>[Quantitative visual] Values: Solar: (0, 0), (6, 0), (9, 35), (12, 70), (15, 30), (18, 0), (24, 0); Wind: (0, 25), (6, 40), (9, 15), (12, 20), (15, 45), (18, 35), (24, 25); Dispatchable backup: (0, 50), (6, 50), (9, 50), (12, 50), (15, 50), (18, 50), (24, 50). Data: illustrative lesson data. Scale: 0 to 70 kW.</a:t>
            </a:r>
          </a:p>
          <a:p>
            <a:r>
              <a:t>Units: x uses h; y uses kW.</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https://giophysics.com/chapter-41/energy-sources</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Identify common renewable and non-renewable resources and their energy-transfer chains.; Compare availability, reliability, environmental effects and local suitability without treating one criterion as decisive.; Interpret changing power-output evidence and the possible role of storage/resource mixes.; Calculate efficiency from useful and total energy or power (Supplement).</a:t>
            </a:r>
          </a:p>
          <a:p>
            <a:r>
              <a:t>[Safety]</a:t>
            </a:r>
          </a:p>
          <a:p>
            <a:r>
              <a:t>No special hazard: keep routes clear and use teacher-controlled classroom equipment.</a:t>
            </a:r>
          </a:p>
          <a:p>
            <a:r>
              <a:t>[Worked problem] Steps: 1) Use matching MJ units. 2) efficiency = 0.84/2.4. 3) Multiply by 100%. Answer: Efficiency = 35%.</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https://giophysics.com/chapter-41/energy-sources</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Identify common renewable and non-renewable resources and their energy-transfer chains.; Compare availability, reliability, environmental effects and local suitability without treating one criterion as decisive.; Interpret changing power-output evidence and the possible role of storage/resource mixes.; Calculate efficiency from useful and total energy or power (Supplement).</a:t>
            </a:r>
          </a:p>
          <a:p>
            <a:r>
              <a:t>[Safety]</a:t>
            </a:r>
          </a:p>
          <a:p>
            <a:r>
              <a:t>No special hazard: keep routes clear and use teacher-controlled classroom equipment.</a:t>
            </a:r>
          </a:p>
          <a:p>
            <a:r>
              <a:t>[Worked problem] Steps: 1) Solar is zero overnight; wind drops below 30 kW at midnight in the dataset; backup stays at 50 kW. 2) Substitute carefully, include the unit and check that the result answers the question. 3) Check the direction, significant figures and physical meaning of the result. Answer: The dispatchable backup meets the numerical requirement; impacts, fuel, cost and alternatives/storage must still be evaluated.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https://giophysics.com/chapter-41/energy-sources</a:t>
            </a:r>
          </a:p>
          <a:p>
            <a:r>
              <a:t>This deck uses original GioPhysics worked examples and questions; it is not a Cambridge past paper.</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Identify common renewable and non-renewable resources and their energy-transfer chains.; Compare availability, reliability, environmental effects and local suitability without treating one criterion as decisive.; Interpret changing power-output evidence and the possible role of storage/resource mixes.; Calculate efficiency from useful and total energy or power (Supplement).</a:t>
            </a:r>
          </a:p>
          <a:p>
            <a:r>
              <a:t>[Safety]</a:t>
            </a:r>
          </a:p>
          <a:p>
            <a:r>
              <a:t>No special hazard: keep routes clear and use teacher-controlled classroom equipment.</a:t>
            </a:r>
          </a:p>
          <a:p>
            <a:r>
              <a:t>[Safety] 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https://giophysics.com/chapter-41/energy-sources</a:t>
            </a:r>
          </a:p>
          <a:p>
            <a:r>
              <a:t>This deck uses original GioPhysics worked examples and questions; it is not a Cambridge past paper.</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Identify common renewable and non-renewable resources and their energy-transfer chains.; Compare availability, reliability, environmental effects and local suitability without treating one criterion as decisive.; Interpret changing power-output evidence and the possible role of storage/resource mixes.; Calculate efficiency from useful and total energy or power (Supplement).</a:t>
            </a:r>
          </a:p>
          <a:p>
            <a:r>
              <a:t>[Safety]</a:t>
            </a:r>
          </a:p>
          <a:p>
            <a:r>
              <a:t>No special hazard: keep routes clear and use teacher-controlled classroom equipment.</a:t>
            </a:r>
          </a:p>
          <a:p>
            <a:r>
              <a:t>[Humor] The Sun sends no invoice, but clouds still ignore the timetable.</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7B370E9D-5188-4293-9BEA-2C8F7910EDD9}"/>
              </a:ext>
            </a:extLst>
          </p:cNvPr>
          <p:cNvSpPr>
            <a:spLocks noGrp="1"/>
          </p:cNvSpPr>
          <p:nvPr/>
        </p:nvSpPr>
        <p:spPr>
          <a:xfrm>
            <a:off x="0" y="0"/>
            <a:ext cx="171450" cy="6858000"/>
          </a:xfrm>
          <a:prstGeom prst="rect">
            <a:avLst/>
          </a:prstGeom>
          <a:solidFill>
            <a:srgbClr val="F45B43"/>
          </a:solidFill>
          <a:ln w="0">
            <a:noFill/>
            <a:prstDash val="solid"/>
          </a:ln>
        </p:spPr>
      </p:sp>
      <p:sp>
        <p:nvSpPr>
          <p:cNvPr id="2" name="title-eyebrow">
            <a:extLst>
              <a:ext uri="{FF2B5EF4-FFF2-40B4-BE49-F238E27FC236}">
                <a16:creationId xmlns:a16="http://schemas.microsoft.com/office/drawing/2014/main" id="{E61CF148-7177-4AFD-9DB8-F953D1CE0C4D}"/>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CAMBRIDGE IGCSE PHYSICS 0625 · SYLLABUS 1.7.3</a:t>
            </a:r>
          </a:p>
        </p:txBody>
      </p:sp>
      <p:sp>
        <p:nvSpPr>
          <p:cNvPr id="3" name="topic-title">
            <a:extLst>
              <a:ext uri="{FF2B5EF4-FFF2-40B4-BE49-F238E27FC236}">
                <a16:creationId xmlns:a16="http://schemas.microsoft.com/office/drawing/2014/main" id="{E7A9F1B0-28C2-4771-AB77-80F4A405CDDF}"/>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Energy resources</a:t>
            </a:r>
          </a:p>
        </p:txBody>
      </p:sp>
      <p:sp>
        <p:nvSpPr>
          <p:cNvPr id="4" name="lesson-title">
            <a:extLst>
              <a:ext uri="{FF2B5EF4-FFF2-40B4-BE49-F238E27FC236}">
                <a16:creationId xmlns:a16="http://schemas.microsoft.com/office/drawing/2014/main" id="{E597258F-E5C4-47D1-BFFC-B477549990F8}"/>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F45B43"/>
                </a:solidFill>
              </a:defRPr>
            </a:pPr>
            <a:r>
              <a:rPr sz="2850" b="1" i="0">
                <a:solidFill>
                  <a:srgbClr val="F45B43"/>
                </a:solidFill>
              </a:rPr>
              <a:t>Microgrid Decision Room</a:t>
            </a:r>
          </a:p>
        </p:txBody>
      </p:sp>
      <p:sp>
        <p:nvSpPr>
          <p:cNvPr id="5" name="lesson-hook">
            <a:extLst>
              <a:ext uri="{FF2B5EF4-FFF2-40B4-BE49-F238E27FC236}">
                <a16:creationId xmlns:a16="http://schemas.microsoft.com/office/drawing/2014/main" id="{AD12DDAA-12AC-423C-9344-482A288083C7}"/>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A clinic needs power overnight after a storm. Is the resource with the highest midday output automatically the best choice?</a:t>
            </a:r>
          </a:p>
        </p:txBody>
      </p:sp>
      <p:sp>
        <p:nvSpPr>
          <p:cNvPr id="6" name="topic-ring">
            <a:extLst>
              <a:ext uri="{FF2B5EF4-FFF2-40B4-BE49-F238E27FC236}">
                <a16:creationId xmlns:a16="http://schemas.microsoft.com/office/drawing/2014/main" id="{EFA09354-47D6-4627-B2D3-68EDFBA79239}"/>
              </a:ext>
            </a:extLst>
          </p:cNvPr>
          <p:cNvSpPr>
            <a:spLocks noGrp="1"/>
          </p:cNvSpPr>
          <p:nvPr/>
        </p:nvSpPr>
        <p:spPr>
          <a:xfrm>
            <a:off x="9477375" y="1190625"/>
            <a:ext cx="1952625" cy="1952625"/>
          </a:xfrm>
          <a:prstGeom prst="ellipse">
            <a:avLst/>
          </a:prstGeom>
          <a:solidFill>
            <a:srgbClr val="F45B43"/>
          </a:solidFill>
          <a:ln w="0">
            <a:noFill/>
            <a:prstDash val="solid"/>
          </a:ln>
        </p:spPr>
      </p:sp>
      <p:sp>
        <p:nvSpPr>
          <p:cNvPr id="7" name="topic-ring-center">
            <a:extLst>
              <a:ext uri="{FF2B5EF4-FFF2-40B4-BE49-F238E27FC236}">
                <a16:creationId xmlns:a16="http://schemas.microsoft.com/office/drawing/2014/main" id="{7CBA12BF-408B-49EA-B509-4592F3D35EB7}"/>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807EF2F2-C0FE-4E8D-8EEA-E67A4CC4335B}"/>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EDITABLE · 45-MINUTE CLASSROOM LESSON · CORE + SUPPLEMENT</a:t>
            </a:r>
          </a:p>
        </p:txBody>
      </p:sp>
      <p:sp>
        <p:nvSpPr>
          <p:cNvPr id="9" name="group-label">
            <a:extLst>
              <a:ext uri="{FF2B5EF4-FFF2-40B4-BE49-F238E27FC236}">
                <a16:creationId xmlns:a16="http://schemas.microsoft.com/office/drawing/2014/main" id="{A381EB7B-6C95-460C-B6C9-83D2A722E08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10" name="page-number">
            <a:extLst>
              <a:ext uri="{FF2B5EF4-FFF2-40B4-BE49-F238E27FC236}">
                <a16:creationId xmlns:a16="http://schemas.microsoft.com/office/drawing/2014/main" id="{B3C85DE9-9FF7-4A29-9AEE-F79DFBD1D78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47C20625-6846-414B-928C-CB950DD5E333}"/>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C2B0FBE8-11EC-469F-9876-7F469CD6A1F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1.7.3</a:t>
            </a:r>
          </a:p>
        </p:txBody>
      </p:sp>
    </p:spTree>
    <p:extLst>
      <p:ext uri="{BB962C8B-B14F-4D97-AF65-F5344CB8AC3E}">
        <p14:creationId xmlns:p14="http://schemas.microsoft.com/office/powerpoint/2010/main" val="7278520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A0B53B79-2496-4F77-AF70-2D46CE8FB7B2}"/>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947C37B5-0560-4982-A64E-0E940AB0A49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FAC98427-B9A1-4848-9322-FA18F42986F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76FFF041-EAC9-426A-B9B4-F1F3A3AE3DA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1.7.3</a:t>
            </a:r>
          </a:p>
        </p:txBody>
      </p:sp>
      <p:sp>
        <p:nvSpPr>
          <p:cNvPr id="5" name="slide-title">
            <a:extLst>
              <a:ext uri="{FF2B5EF4-FFF2-40B4-BE49-F238E27FC236}">
                <a16:creationId xmlns:a16="http://schemas.microsoft.com/office/drawing/2014/main" id="{2D98F241-0FDD-48F6-979B-E0633EFCBC3F}"/>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exam-style: island power</a:t>
            </a:r>
          </a:p>
        </p:txBody>
      </p:sp>
      <p:sp>
        <p:nvSpPr>
          <p:cNvPr id="6" name="exam-meta">
            <a:extLst>
              <a:ext uri="{FF2B5EF4-FFF2-40B4-BE49-F238E27FC236}">
                <a16:creationId xmlns:a16="http://schemas.microsoft.com/office/drawing/2014/main" id="{B3824BCF-50F7-4AA8-BE1F-C826B201513C}"/>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Core + Supplement calculation · 6 MARKS · CALCULATE · SUGGEST · EXPLAIN</a:t>
            </a:r>
          </a:p>
        </p:txBody>
      </p:sp>
      <p:sp>
        <p:nvSpPr>
          <p:cNvPr id="7" name="exam-question-frame">
            <a:extLst>
              <a:ext uri="{FF2B5EF4-FFF2-40B4-BE49-F238E27FC236}">
                <a16:creationId xmlns:a16="http://schemas.microsoft.com/office/drawing/2014/main" id="{EBE4FF98-5BA5-420B-A57F-3832BEF5B236}"/>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0D140DD0-E778-4EFB-94D8-9D73F3F4AA41}"/>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An island turbine receives 500 kW from moving water and supplies 400 kW electrically. Calculate efficiency. Suggest two reasons a planner might combine it with another resource rather than use only this turbine.</a:t>
            </a:r>
          </a:p>
        </p:txBody>
      </p:sp>
      <p:sp>
        <p:nvSpPr>
          <p:cNvPr id="9" name="exam-method-frame">
            <a:extLst>
              <a:ext uri="{FF2B5EF4-FFF2-40B4-BE49-F238E27FC236}">
                <a16:creationId xmlns:a16="http://schemas.microsoft.com/office/drawing/2014/main" id="{93E50303-04E8-4A0F-BB03-55D7830DDCC5}"/>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9DE1187D-6F57-4D3C-BC6D-E406B8ACFE66}"/>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2B9065F4-AABB-4F9A-A0AD-CB1AACC94D22}"/>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exam-style question · not a Cambridge past-paper question.</a:t>
            </a:r>
          </a:p>
        </p:txBody>
      </p:sp>
    </p:spTree>
    <p:extLst>
      <p:ext uri="{BB962C8B-B14F-4D97-AF65-F5344CB8AC3E}">
        <p14:creationId xmlns:p14="http://schemas.microsoft.com/office/powerpoint/2010/main" val="1928043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27" name="group-label">
            <a:extLst>
              <a:ext uri="{FF2B5EF4-FFF2-40B4-BE49-F238E27FC236}">
                <a16:creationId xmlns:a16="http://schemas.microsoft.com/office/drawing/2014/main" id="{2522D4E6-85DA-4BB2-822F-51169F779BE7}"/>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BC775EC7-B657-4285-9B2B-87B124151A3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D63C625B-74A9-490E-8279-0C59B066AF3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04E4F05-77D1-4CBE-A2F4-B7FA2A72261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1.7.3</a:t>
            </a:r>
          </a:p>
        </p:txBody>
      </p:sp>
      <p:sp>
        <p:nvSpPr>
          <p:cNvPr id="5" name="slide-title">
            <a:extLst>
              <a:ext uri="{FF2B5EF4-FFF2-40B4-BE49-F238E27FC236}">
                <a16:creationId xmlns:a16="http://schemas.microsoft.com/office/drawing/2014/main" id="{3C89B99B-7EAD-4267-B4F9-7552F07E331F}"/>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02BDCA8E-0E5A-4C54-B57C-C13FCD463D45}"/>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AE3E0C68-176E-45C3-AE20-BB64C038C937}"/>
              </a:ext>
            </a:extLst>
          </p:cNvPr>
          <p:cNvSpPr>
            <a:spLocks noGrp="1"/>
          </p:cNvSpPr>
          <p:nvPr/>
        </p:nvSpPr>
        <p:spPr>
          <a:xfrm>
            <a:off x="666750" y="2266950"/>
            <a:ext cx="457200" cy="457200"/>
          </a:xfrm>
          <a:prstGeom prst="ellipse">
            <a:avLst/>
          </a:prstGeom>
          <a:solidFill>
            <a:srgbClr val="F45B43"/>
          </a:solidFill>
          <a:ln w="0">
            <a:noFill/>
            <a:prstDash val="solid"/>
          </a:ln>
        </p:spPr>
      </p:sp>
      <p:sp>
        <p:nvSpPr>
          <p:cNvPr id="8" name="mark-number-text-1">
            <a:extLst>
              <a:ext uri="{FF2B5EF4-FFF2-40B4-BE49-F238E27FC236}">
                <a16:creationId xmlns:a16="http://schemas.microsoft.com/office/drawing/2014/main" id="{BDB06A00-C164-4FFB-8F4C-0AD0CFAAAA18}"/>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9" name="mark-point-1">
            <a:extLst>
              <a:ext uri="{FF2B5EF4-FFF2-40B4-BE49-F238E27FC236}">
                <a16:creationId xmlns:a16="http://schemas.microsoft.com/office/drawing/2014/main" id="{E6DA31CC-ECD2-45E7-B1B4-BD74D1CE6A6E}"/>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efficiency = 400/500 = 0.80 = 80%.</a:t>
            </a:r>
          </a:p>
        </p:txBody>
      </p:sp>
      <p:sp>
        <p:nvSpPr>
          <p:cNvPr id="10" name="mark-number-2">
            <a:extLst>
              <a:ext uri="{FF2B5EF4-FFF2-40B4-BE49-F238E27FC236}">
                <a16:creationId xmlns:a16="http://schemas.microsoft.com/office/drawing/2014/main" id="{C8FB4BD2-33F8-48C5-897D-B5220306CD8A}"/>
              </a:ext>
            </a:extLst>
          </p:cNvPr>
          <p:cNvSpPr>
            <a:spLocks noGrp="1"/>
          </p:cNvSpPr>
          <p:nvPr/>
        </p:nvSpPr>
        <p:spPr>
          <a:xfrm>
            <a:off x="666750" y="3333750"/>
            <a:ext cx="457200" cy="457200"/>
          </a:xfrm>
          <a:prstGeom prst="ellipse">
            <a:avLst/>
          </a:prstGeom>
          <a:solidFill>
            <a:srgbClr val="F45B43"/>
          </a:solidFill>
          <a:ln w="0">
            <a:noFill/>
            <a:prstDash val="solid"/>
          </a:ln>
        </p:spPr>
      </p:sp>
      <p:sp>
        <p:nvSpPr>
          <p:cNvPr id="11" name="mark-number-text-2">
            <a:extLst>
              <a:ext uri="{FF2B5EF4-FFF2-40B4-BE49-F238E27FC236}">
                <a16:creationId xmlns:a16="http://schemas.microsoft.com/office/drawing/2014/main" id="{5FFB42D5-F764-42A6-A445-52C5709B6F81}"/>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2" name="mark-point-2">
            <a:extLst>
              <a:ext uri="{FF2B5EF4-FFF2-40B4-BE49-F238E27FC236}">
                <a16:creationId xmlns:a16="http://schemas.microsoft.com/office/drawing/2014/main" id="{7BFBE893-53AB-4232-B712-68FE988C2B61}"/>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One valid availability/reliability reason.</a:t>
            </a:r>
          </a:p>
        </p:txBody>
      </p:sp>
      <p:sp>
        <p:nvSpPr>
          <p:cNvPr id="13" name="mark-number-3">
            <a:extLst>
              <a:ext uri="{FF2B5EF4-FFF2-40B4-BE49-F238E27FC236}">
                <a16:creationId xmlns:a16="http://schemas.microsoft.com/office/drawing/2014/main" id="{D87868B5-7EC7-41DD-B740-C258ACF4B11A}"/>
              </a:ext>
            </a:extLst>
          </p:cNvPr>
          <p:cNvSpPr>
            <a:spLocks noGrp="1"/>
          </p:cNvSpPr>
          <p:nvPr/>
        </p:nvSpPr>
        <p:spPr>
          <a:xfrm>
            <a:off x="666750" y="4400550"/>
            <a:ext cx="457200" cy="457200"/>
          </a:xfrm>
          <a:prstGeom prst="ellipse">
            <a:avLst/>
          </a:prstGeom>
          <a:solidFill>
            <a:srgbClr val="F45B43"/>
          </a:solidFill>
          <a:ln w="0">
            <a:noFill/>
            <a:prstDash val="solid"/>
          </a:ln>
        </p:spPr>
      </p:sp>
      <p:sp>
        <p:nvSpPr>
          <p:cNvPr id="14" name="mark-number-text-3">
            <a:extLst>
              <a:ext uri="{FF2B5EF4-FFF2-40B4-BE49-F238E27FC236}">
                <a16:creationId xmlns:a16="http://schemas.microsoft.com/office/drawing/2014/main" id="{92A2E88B-201E-45CE-8490-6816B13185B5}"/>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5" name="mark-point-3">
            <a:extLst>
              <a:ext uri="{FF2B5EF4-FFF2-40B4-BE49-F238E27FC236}">
                <a16:creationId xmlns:a16="http://schemas.microsoft.com/office/drawing/2014/main" id="{03D4B2C2-547B-46EF-8EE5-CF583E3622DF}"/>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One valid demand, maintenance, environmental or capacity reason.</a:t>
            </a:r>
          </a:p>
        </p:txBody>
      </p:sp>
      <p:sp>
        <p:nvSpPr>
          <p:cNvPr id="16" name="mark-number-4">
            <a:extLst>
              <a:ext uri="{FF2B5EF4-FFF2-40B4-BE49-F238E27FC236}">
                <a16:creationId xmlns:a16="http://schemas.microsoft.com/office/drawing/2014/main" id="{D5DBFDE5-B004-4E9B-90C1-4437CDAD949E}"/>
              </a:ext>
            </a:extLst>
          </p:cNvPr>
          <p:cNvSpPr>
            <a:spLocks noGrp="1"/>
          </p:cNvSpPr>
          <p:nvPr/>
        </p:nvSpPr>
        <p:spPr>
          <a:xfrm>
            <a:off x="6191250" y="2266950"/>
            <a:ext cx="457200" cy="457200"/>
          </a:xfrm>
          <a:prstGeom prst="ellipse">
            <a:avLst/>
          </a:prstGeom>
          <a:solidFill>
            <a:srgbClr val="F45B43"/>
          </a:solidFill>
          <a:ln w="0">
            <a:noFill/>
            <a:prstDash val="solid"/>
          </a:ln>
        </p:spPr>
      </p:sp>
      <p:sp>
        <p:nvSpPr>
          <p:cNvPr id="17" name="mark-number-text-4">
            <a:extLst>
              <a:ext uri="{FF2B5EF4-FFF2-40B4-BE49-F238E27FC236}">
                <a16:creationId xmlns:a16="http://schemas.microsoft.com/office/drawing/2014/main" id="{4CE5A826-FCD8-4D8E-B786-D6A323DE12B1}"/>
              </a:ext>
            </a:extLst>
          </p:cNvPr>
          <p:cNvSpPr>
            <a:spLocks noGrp="1"/>
          </p:cNvSpPr>
          <p:nvPr/>
        </p:nvSpPr>
        <p:spPr>
          <a:xfrm>
            <a:off x="61912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18" name="mark-point-4">
            <a:extLst>
              <a:ext uri="{FF2B5EF4-FFF2-40B4-BE49-F238E27FC236}">
                <a16:creationId xmlns:a16="http://schemas.microsoft.com/office/drawing/2014/main" id="{251134A6-20A5-4DA7-A4CB-07F276C4D4E4}"/>
              </a:ext>
            </a:extLst>
          </p:cNvPr>
          <p:cNvSpPr>
            <a:spLocks noGrp="1"/>
          </p:cNvSpPr>
          <p:nvPr/>
        </p:nvSpPr>
        <p:spPr>
          <a:xfrm>
            <a:off x="68580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Reasons explained, not merely named.</a:t>
            </a:r>
          </a:p>
        </p:txBody>
      </p:sp>
      <p:sp>
        <p:nvSpPr>
          <p:cNvPr id="19" name="mark-number-5">
            <a:extLst>
              <a:ext uri="{FF2B5EF4-FFF2-40B4-BE49-F238E27FC236}">
                <a16:creationId xmlns:a16="http://schemas.microsoft.com/office/drawing/2014/main" id="{2991E772-591E-4C72-9904-46384D6E09F5}"/>
              </a:ext>
            </a:extLst>
          </p:cNvPr>
          <p:cNvSpPr>
            <a:spLocks noGrp="1"/>
          </p:cNvSpPr>
          <p:nvPr/>
        </p:nvSpPr>
        <p:spPr>
          <a:xfrm>
            <a:off x="6191250" y="3333750"/>
            <a:ext cx="457200" cy="457200"/>
          </a:xfrm>
          <a:prstGeom prst="ellipse">
            <a:avLst/>
          </a:prstGeom>
          <a:solidFill>
            <a:srgbClr val="F45B43"/>
          </a:solidFill>
          <a:ln w="0">
            <a:noFill/>
            <a:prstDash val="solid"/>
          </a:ln>
        </p:spPr>
      </p:sp>
      <p:sp>
        <p:nvSpPr>
          <p:cNvPr id="20" name="mark-number-text-5">
            <a:extLst>
              <a:ext uri="{FF2B5EF4-FFF2-40B4-BE49-F238E27FC236}">
                <a16:creationId xmlns:a16="http://schemas.microsoft.com/office/drawing/2014/main" id="{873E4CCD-7B6D-448C-A944-1C21A5B9A1C3}"/>
              </a:ext>
            </a:extLst>
          </p:cNvPr>
          <p:cNvSpPr>
            <a:spLocks noGrp="1"/>
          </p:cNvSpPr>
          <p:nvPr/>
        </p:nvSpPr>
        <p:spPr>
          <a:xfrm>
            <a:off x="61912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5</a:t>
            </a:r>
          </a:p>
        </p:txBody>
      </p:sp>
      <p:sp>
        <p:nvSpPr>
          <p:cNvPr id="21" name="mark-point-5">
            <a:extLst>
              <a:ext uri="{FF2B5EF4-FFF2-40B4-BE49-F238E27FC236}">
                <a16:creationId xmlns:a16="http://schemas.microsoft.com/office/drawing/2014/main" id="{2ED5651C-9589-48AC-8720-BE5A7A6B0C52}"/>
              </a:ext>
            </a:extLst>
          </p:cNvPr>
          <p:cNvSpPr>
            <a:spLocks noGrp="1"/>
          </p:cNvSpPr>
          <p:nvPr/>
        </p:nvSpPr>
        <p:spPr>
          <a:xfrm>
            <a:off x="68580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A mixed system can improve resilience.</a:t>
            </a:r>
          </a:p>
        </p:txBody>
      </p:sp>
      <p:sp>
        <p:nvSpPr>
          <p:cNvPr id="22" name="mark-number-6">
            <a:extLst>
              <a:ext uri="{FF2B5EF4-FFF2-40B4-BE49-F238E27FC236}">
                <a16:creationId xmlns:a16="http://schemas.microsoft.com/office/drawing/2014/main" id="{9D043B1E-5044-4123-AD1A-21772829391F}"/>
              </a:ext>
            </a:extLst>
          </p:cNvPr>
          <p:cNvSpPr>
            <a:spLocks noGrp="1"/>
          </p:cNvSpPr>
          <p:nvPr/>
        </p:nvSpPr>
        <p:spPr>
          <a:xfrm>
            <a:off x="6191250" y="4400550"/>
            <a:ext cx="457200" cy="457200"/>
          </a:xfrm>
          <a:prstGeom prst="ellipse">
            <a:avLst/>
          </a:prstGeom>
          <a:solidFill>
            <a:srgbClr val="F45B43"/>
          </a:solidFill>
          <a:ln w="0">
            <a:noFill/>
            <a:prstDash val="solid"/>
          </a:ln>
        </p:spPr>
      </p:sp>
      <p:sp>
        <p:nvSpPr>
          <p:cNvPr id="23" name="mark-number-text-6">
            <a:extLst>
              <a:ext uri="{FF2B5EF4-FFF2-40B4-BE49-F238E27FC236}">
                <a16:creationId xmlns:a16="http://schemas.microsoft.com/office/drawing/2014/main" id="{AA87DDE1-F4C9-4BEA-895B-17D3317E7A25}"/>
              </a:ext>
            </a:extLst>
          </p:cNvPr>
          <p:cNvSpPr>
            <a:spLocks noGrp="1"/>
          </p:cNvSpPr>
          <p:nvPr/>
        </p:nvSpPr>
        <p:spPr>
          <a:xfrm>
            <a:off x="61912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6</a:t>
            </a:r>
          </a:p>
        </p:txBody>
      </p:sp>
      <p:sp>
        <p:nvSpPr>
          <p:cNvPr id="24" name="mark-point-6">
            <a:extLst>
              <a:ext uri="{FF2B5EF4-FFF2-40B4-BE49-F238E27FC236}">
                <a16:creationId xmlns:a16="http://schemas.microsoft.com/office/drawing/2014/main" id="{14B5CB5D-29D3-4A93-BD0C-4B647637232E}"/>
              </a:ext>
            </a:extLst>
          </p:cNvPr>
          <p:cNvSpPr>
            <a:spLocks noGrp="1"/>
          </p:cNvSpPr>
          <p:nvPr/>
        </p:nvSpPr>
        <p:spPr>
          <a:xfrm>
            <a:off x="68580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No claim that one resource has zero impact.</a:t>
            </a:r>
          </a:p>
        </p:txBody>
      </p:sp>
      <p:sp>
        <p:nvSpPr>
          <p:cNvPr id="25" name="improvement-band">
            <a:extLst>
              <a:ext uri="{FF2B5EF4-FFF2-40B4-BE49-F238E27FC236}">
                <a16:creationId xmlns:a16="http://schemas.microsoft.com/office/drawing/2014/main" id="{818D6C01-BFAA-4ACA-AADE-4893C039BA07}"/>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26" name="improvement-prompt">
            <a:extLst>
              <a:ext uri="{FF2B5EF4-FFF2-40B4-BE49-F238E27FC236}">
                <a16:creationId xmlns:a16="http://schemas.microsoft.com/office/drawing/2014/main" id="{49DF9274-2E30-4CAA-AD2F-BAE8E17E0554}"/>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physics term and one unit to your response, then explain the hardest mark to a partner.</a:t>
            </a:r>
          </a:p>
        </p:txBody>
      </p:sp>
    </p:spTree>
    <p:extLst>
      <p:ext uri="{BB962C8B-B14F-4D97-AF65-F5344CB8AC3E}">
        <p14:creationId xmlns:p14="http://schemas.microsoft.com/office/powerpoint/2010/main" val="2588998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3" name="group-label">
            <a:extLst>
              <a:ext uri="{FF2B5EF4-FFF2-40B4-BE49-F238E27FC236}">
                <a16:creationId xmlns:a16="http://schemas.microsoft.com/office/drawing/2014/main" id="{6028BC49-4C08-426E-A38F-08DE55432E15}"/>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A5220A93-2CAA-46A4-A034-A76BCC8390F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A49FC697-410B-4FA3-BE95-6462BDA66D5E}"/>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1602090-9CCC-455A-B51A-A15F39EBF09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1.7.3</a:t>
            </a:r>
          </a:p>
        </p:txBody>
      </p:sp>
      <p:sp>
        <p:nvSpPr>
          <p:cNvPr id="5" name="slide-title">
            <a:extLst>
              <a:ext uri="{FF2B5EF4-FFF2-40B4-BE49-F238E27FC236}">
                <a16:creationId xmlns:a16="http://schemas.microsoft.com/office/drawing/2014/main" id="{49F6AAE0-F63D-4F8A-97B7-B2AA69A508B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82C3DCAE-3FA4-4B73-BA39-E1BE8FCAB128}"/>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3637FE25-B5B4-4F22-A76B-C5C93565192B}"/>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Q1</a:t>
            </a:r>
          </a:p>
        </p:txBody>
      </p:sp>
      <p:sp>
        <p:nvSpPr>
          <p:cNvPr id="8" name="quiz-question-1">
            <a:extLst>
              <a:ext uri="{FF2B5EF4-FFF2-40B4-BE49-F238E27FC236}">
                <a16:creationId xmlns:a16="http://schemas.microsoft.com/office/drawing/2014/main" id="{737DEBDD-ED15-4B97-ADC9-98E2E22AA978}"/>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Renewable describes?</a:t>
            </a:r>
          </a:p>
        </p:txBody>
      </p:sp>
      <p:sp>
        <p:nvSpPr>
          <p:cNvPr id="9" name="quiz-choices-1">
            <a:extLst>
              <a:ext uri="{FF2B5EF4-FFF2-40B4-BE49-F238E27FC236}">
                <a16:creationId xmlns:a16="http://schemas.microsoft.com/office/drawing/2014/main" id="{B8525042-3C4D-43CB-8B26-2A15188BB06B}"/>
              </a:ext>
            </a:extLst>
          </p:cNvPr>
          <p:cNvSpPr>
            <a:spLocks noGrp="1"/>
          </p:cNvSpPr>
          <p:nvPr/>
        </p:nvSpPr>
        <p:spPr>
          <a:xfrm>
            <a:off x="666750" y="3190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zero cost · B replenishment · C constant output · D zero land use</a:t>
            </a:r>
          </a:p>
        </p:txBody>
      </p:sp>
      <p:sp>
        <p:nvSpPr>
          <p:cNvPr id="10" name="rule-70-401">
            <a:extLst>
              <a:ext uri="{FF2B5EF4-FFF2-40B4-BE49-F238E27FC236}">
                <a16:creationId xmlns:a16="http://schemas.microsoft.com/office/drawing/2014/main" id="{14C25A21-52F2-4D61-988D-F3E45CD3E4A6}"/>
              </a:ext>
            </a:extLst>
          </p:cNvPr>
          <p:cNvSpPr>
            <a:spLocks noGrp="1"/>
          </p:cNvSpPr>
          <p:nvPr/>
        </p:nvSpPr>
        <p:spPr>
          <a:xfrm>
            <a:off x="666750" y="38195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14B7145B-92AB-49D9-80E2-3AA4D32F9369}"/>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Q2</a:t>
            </a:r>
          </a:p>
        </p:txBody>
      </p:sp>
      <p:sp>
        <p:nvSpPr>
          <p:cNvPr id="12" name="quiz-question-2">
            <a:extLst>
              <a:ext uri="{FF2B5EF4-FFF2-40B4-BE49-F238E27FC236}">
                <a16:creationId xmlns:a16="http://schemas.microsoft.com/office/drawing/2014/main" id="{C99568DC-1144-430B-A2C2-2ABCC8A4D8F8}"/>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Most direct graph evidence of intermittency?</a:t>
            </a:r>
          </a:p>
        </p:txBody>
      </p:sp>
      <p:sp>
        <p:nvSpPr>
          <p:cNvPr id="13" name="quiz-choices-2">
            <a:extLst>
              <a:ext uri="{FF2B5EF4-FFF2-40B4-BE49-F238E27FC236}">
                <a16:creationId xmlns:a16="http://schemas.microsoft.com/office/drawing/2014/main" id="{7844E341-FF38-4DED-8446-2DCE317FEE3D}"/>
              </a:ext>
            </a:extLst>
          </p:cNvPr>
          <p:cNvSpPr>
            <a:spLocks noGrp="1"/>
          </p:cNvSpPr>
          <p:nvPr/>
        </p:nvSpPr>
        <p:spPr>
          <a:xfrm>
            <a:off x="6191250" y="3190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changing output · B colour · C title · D axis font</a:t>
            </a:r>
          </a:p>
        </p:txBody>
      </p:sp>
      <p:sp>
        <p:nvSpPr>
          <p:cNvPr id="14" name="rule-650-401">
            <a:extLst>
              <a:ext uri="{FF2B5EF4-FFF2-40B4-BE49-F238E27FC236}">
                <a16:creationId xmlns:a16="http://schemas.microsoft.com/office/drawing/2014/main" id="{3692224B-75E2-4B35-BD66-3093E519AA5F}"/>
              </a:ext>
            </a:extLst>
          </p:cNvPr>
          <p:cNvSpPr>
            <a:spLocks noGrp="1"/>
          </p:cNvSpPr>
          <p:nvPr/>
        </p:nvSpPr>
        <p:spPr>
          <a:xfrm>
            <a:off x="6191250" y="38195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5A5A49C3-243A-4DCF-B6C0-C171891154FF}"/>
              </a:ext>
            </a:extLst>
          </p:cNvPr>
          <p:cNvSpPr>
            <a:spLocks noGrp="1"/>
          </p:cNvSpPr>
          <p:nvPr/>
        </p:nvSpPr>
        <p:spPr>
          <a:xfrm>
            <a:off x="666750" y="4048125"/>
            <a:ext cx="2095500" cy="2667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Q3 · SUPPLEMENT</a:t>
            </a:r>
          </a:p>
        </p:txBody>
      </p:sp>
      <p:sp>
        <p:nvSpPr>
          <p:cNvPr id="16" name="quiz-question-3">
            <a:extLst>
              <a:ext uri="{FF2B5EF4-FFF2-40B4-BE49-F238E27FC236}">
                <a16:creationId xmlns:a16="http://schemas.microsoft.com/office/drawing/2014/main" id="{18F957EE-5B90-46D8-950D-C3CADE9205A8}"/>
              </a:ext>
            </a:extLst>
          </p:cNvPr>
          <p:cNvSpPr>
            <a:spLocks noGrp="1"/>
          </p:cNvSpPr>
          <p:nvPr/>
        </p:nvSpPr>
        <p:spPr>
          <a:xfrm>
            <a:off x="666750" y="4371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Useful 60 J from 100 J gives?</a:t>
            </a:r>
          </a:p>
        </p:txBody>
      </p:sp>
      <p:sp>
        <p:nvSpPr>
          <p:cNvPr id="17" name="quiz-choices-3">
            <a:extLst>
              <a:ext uri="{FF2B5EF4-FFF2-40B4-BE49-F238E27FC236}">
                <a16:creationId xmlns:a16="http://schemas.microsoft.com/office/drawing/2014/main" id="{B6D596FF-0EFB-49D7-B0EB-3B607E09B1BD}"/>
              </a:ext>
            </a:extLst>
          </p:cNvPr>
          <p:cNvSpPr>
            <a:spLocks noGrp="1"/>
          </p:cNvSpPr>
          <p:nvPr/>
        </p:nvSpPr>
        <p:spPr>
          <a:xfrm>
            <a:off x="666750" y="5095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0.6% · B 6% · C 60% · D 160%</a:t>
            </a:r>
          </a:p>
        </p:txBody>
      </p:sp>
      <p:sp>
        <p:nvSpPr>
          <p:cNvPr id="18" name="rule-70-601">
            <a:extLst>
              <a:ext uri="{FF2B5EF4-FFF2-40B4-BE49-F238E27FC236}">
                <a16:creationId xmlns:a16="http://schemas.microsoft.com/office/drawing/2014/main" id="{E8A060BF-4FCB-4560-9539-6129227CD2CA}"/>
              </a:ext>
            </a:extLst>
          </p:cNvPr>
          <p:cNvSpPr>
            <a:spLocks noGrp="1"/>
          </p:cNvSpPr>
          <p:nvPr/>
        </p:nvSpPr>
        <p:spPr>
          <a:xfrm>
            <a:off x="666750" y="5724525"/>
            <a:ext cx="5143500" cy="9525"/>
          </a:xfrm>
          <a:prstGeom prst="rect">
            <a:avLst/>
          </a:prstGeom>
          <a:solidFill>
            <a:srgbClr val="A9BBB4"/>
          </a:solidFill>
          <a:ln w="0">
            <a:noFill/>
            <a:prstDash val="solid"/>
          </a:ln>
        </p:spPr>
      </p:sp>
      <p:sp>
        <p:nvSpPr>
          <p:cNvPr id="19" name="quiz-question-label-4">
            <a:extLst>
              <a:ext uri="{FF2B5EF4-FFF2-40B4-BE49-F238E27FC236}">
                <a16:creationId xmlns:a16="http://schemas.microsoft.com/office/drawing/2014/main" id="{696DCB57-5207-4794-9C73-444196960F35}"/>
              </a:ext>
            </a:extLst>
          </p:cNvPr>
          <p:cNvSpPr>
            <a:spLocks noGrp="1"/>
          </p:cNvSpPr>
          <p:nvPr/>
        </p:nvSpPr>
        <p:spPr>
          <a:xfrm>
            <a:off x="6191250" y="4048125"/>
            <a:ext cx="2095500" cy="2667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Q4</a:t>
            </a:r>
          </a:p>
        </p:txBody>
      </p:sp>
      <p:sp>
        <p:nvSpPr>
          <p:cNvPr id="20" name="quiz-question-4">
            <a:extLst>
              <a:ext uri="{FF2B5EF4-FFF2-40B4-BE49-F238E27FC236}">
                <a16:creationId xmlns:a16="http://schemas.microsoft.com/office/drawing/2014/main" id="{CBECA0EF-D424-45C7-B9F8-FF06765612CB}"/>
              </a:ext>
            </a:extLst>
          </p:cNvPr>
          <p:cNvSpPr>
            <a:spLocks noGrp="1"/>
          </p:cNvSpPr>
          <p:nvPr/>
        </p:nvSpPr>
        <p:spPr>
          <a:xfrm>
            <a:off x="6191250" y="4371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A strong recommendation should include?</a:t>
            </a:r>
          </a:p>
        </p:txBody>
      </p:sp>
      <p:sp>
        <p:nvSpPr>
          <p:cNvPr id="21" name="quiz-choices-4">
            <a:extLst>
              <a:ext uri="{FF2B5EF4-FFF2-40B4-BE49-F238E27FC236}">
                <a16:creationId xmlns:a16="http://schemas.microsoft.com/office/drawing/2014/main" id="{2A2254C2-3920-42B8-9D72-2E0A53B4DEBC}"/>
              </a:ext>
            </a:extLst>
          </p:cNvPr>
          <p:cNvSpPr>
            <a:spLocks noGrp="1"/>
          </p:cNvSpPr>
          <p:nvPr/>
        </p:nvSpPr>
        <p:spPr>
          <a:xfrm>
            <a:off x="6191250" y="5095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one criterion · B trade-offs · C no data · D only popularity</a:t>
            </a:r>
          </a:p>
        </p:txBody>
      </p:sp>
      <p:sp>
        <p:nvSpPr>
          <p:cNvPr id="22" name="rule-650-601">
            <a:extLst>
              <a:ext uri="{FF2B5EF4-FFF2-40B4-BE49-F238E27FC236}">
                <a16:creationId xmlns:a16="http://schemas.microsoft.com/office/drawing/2014/main" id="{8EBF0B17-C0C1-4BDA-9999-9CF3FCF6FA9B}"/>
              </a:ext>
            </a:extLst>
          </p:cNvPr>
          <p:cNvSpPr>
            <a:spLocks noGrp="1"/>
          </p:cNvSpPr>
          <p:nvPr/>
        </p:nvSpPr>
        <p:spPr>
          <a:xfrm>
            <a:off x="6191250" y="5724525"/>
            <a:ext cx="5143500" cy="9525"/>
          </a:xfrm>
          <a:prstGeom prst="rect">
            <a:avLst/>
          </a:prstGeom>
          <a:solidFill>
            <a:srgbClr val="A9BBB4"/>
          </a:solidFill>
          <a:ln w="0">
            <a:noFill/>
            <a:prstDash val="solid"/>
          </a:ln>
        </p:spPr>
      </p:sp>
    </p:spTree>
    <p:extLst>
      <p:ext uri="{BB962C8B-B14F-4D97-AF65-F5344CB8AC3E}">
        <p14:creationId xmlns:p14="http://schemas.microsoft.com/office/powerpoint/2010/main" val="13898346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815153BC-3724-47CF-90F1-0CFD1840541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8895A398-1317-40D3-BE92-5AEC72545B1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68DD014E-322C-496C-B8D8-6245352CAA55}"/>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99F24AE8-9CD1-43E7-A60A-135E9668A6C7}"/>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1.7.3</a:t>
            </a:r>
          </a:p>
        </p:txBody>
      </p:sp>
      <p:sp>
        <p:nvSpPr>
          <p:cNvPr id="5" name="slide-title">
            <a:extLst>
              <a:ext uri="{FF2B5EF4-FFF2-40B4-BE49-F238E27FC236}">
                <a16:creationId xmlns:a16="http://schemas.microsoft.com/office/drawing/2014/main" id="{17CEE801-F70B-4808-9165-666778678272}"/>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761BE0CC-5F29-4470-B9E7-8D77D63237A1}"/>
              </a:ext>
            </a:extLst>
          </p:cNvPr>
          <p:cNvSpPr>
            <a:spLocks noGrp="1"/>
          </p:cNvSpPr>
          <p:nvPr/>
        </p:nvSpPr>
        <p:spPr>
          <a:xfrm>
            <a:off x="714375" y="1714500"/>
            <a:ext cx="476250" cy="476250"/>
          </a:xfrm>
          <a:prstGeom prst="ellipse">
            <a:avLst/>
          </a:prstGeom>
          <a:solidFill>
            <a:srgbClr val="F45B43"/>
          </a:solidFill>
          <a:ln w="0">
            <a:noFill/>
            <a:prstDash val="solid"/>
          </a:ln>
        </p:spPr>
      </p:sp>
      <p:sp>
        <p:nvSpPr>
          <p:cNvPr id="7" name="answer-number-text-1">
            <a:extLst>
              <a:ext uri="{FF2B5EF4-FFF2-40B4-BE49-F238E27FC236}">
                <a16:creationId xmlns:a16="http://schemas.microsoft.com/office/drawing/2014/main" id="{DC780C62-5EAD-442E-93E3-03CC817F03A3}"/>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CE9B8999-B6D7-4ED9-908F-55B220934635}"/>
              </a:ext>
            </a:extLst>
          </p:cNvPr>
          <p:cNvSpPr>
            <a:spLocks noGrp="1"/>
          </p:cNvSpPr>
          <p:nvPr/>
        </p:nvSpPr>
        <p:spPr>
          <a:xfrm>
            <a:off x="1476375" y="1685925"/>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Answer: replenishment</a:t>
            </a:r>
          </a:p>
        </p:txBody>
      </p:sp>
      <p:sp>
        <p:nvSpPr>
          <p:cNvPr id="9" name="answer-reason-1">
            <a:extLst>
              <a:ext uri="{FF2B5EF4-FFF2-40B4-BE49-F238E27FC236}">
                <a16:creationId xmlns:a16="http://schemas.microsoft.com/office/drawing/2014/main" id="{BD282236-AA79-4CBD-91B6-AEB2FD05AFF4}"/>
              </a:ext>
            </a:extLst>
          </p:cNvPr>
          <p:cNvSpPr>
            <a:spLocks noGrp="1"/>
          </p:cNvSpPr>
          <p:nvPr/>
        </p:nvSpPr>
        <p:spPr>
          <a:xfrm>
            <a:off x="5191125" y="169545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It is replaced naturally on a useful timescale.</a:t>
            </a:r>
          </a:p>
        </p:txBody>
      </p:sp>
      <p:sp>
        <p:nvSpPr>
          <p:cNvPr id="10" name="rule-155-262">
            <a:extLst>
              <a:ext uri="{FF2B5EF4-FFF2-40B4-BE49-F238E27FC236}">
                <a16:creationId xmlns:a16="http://schemas.microsoft.com/office/drawing/2014/main" id="{D0AD493C-1A8B-4177-97FF-3A90A88DC0F2}"/>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3F776626-ADBF-49B5-9CB4-335626F49859}"/>
              </a:ext>
            </a:extLst>
          </p:cNvPr>
          <p:cNvSpPr>
            <a:spLocks noGrp="1"/>
          </p:cNvSpPr>
          <p:nvPr/>
        </p:nvSpPr>
        <p:spPr>
          <a:xfrm>
            <a:off x="714375" y="2695575"/>
            <a:ext cx="476250" cy="476250"/>
          </a:xfrm>
          <a:prstGeom prst="ellipse">
            <a:avLst/>
          </a:prstGeom>
          <a:solidFill>
            <a:srgbClr val="F45B43"/>
          </a:solidFill>
          <a:ln w="0">
            <a:noFill/>
            <a:prstDash val="solid"/>
          </a:ln>
        </p:spPr>
      </p:sp>
      <p:sp>
        <p:nvSpPr>
          <p:cNvPr id="12" name="answer-number-text-2">
            <a:extLst>
              <a:ext uri="{FF2B5EF4-FFF2-40B4-BE49-F238E27FC236}">
                <a16:creationId xmlns:a16="http://schemas.microsoft.com/office/drawing/2014/main" id="{42139E11-23A9-4EC9-B1CF-CFA0B80B7F4F}"/>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F12CB51B-3120-49B7-B169-D83572F8B059}"/>
              </a:ext>
            </a:extLst>
          </p:cNvPr>
          <p:cNvSpPr>
            <a:spLocks noGrp="1"/>
          </p:cNvSpPr>
          <p:nvPr/>
        </p:nvSpPr>
        <p:spPr>
          <a:xfrm>
            <a:off x="1476375" y="2667000"/>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Answer: changing output</a:t>
            </a:r>
          </a:p>
        </p:txBody>
      </p:sp>
      <p:sp>
        <p:nvSpPr>
          <p:cNvPr id="14" name="answer-reason-2">
            <a:extLst>
              <a:ext uri="{FF2B5EF4-FFF2-40B4-BE49-F238E27FC236}">
                <a16:creationId xmlns:a16="http://schemas.microsoft.com/office/drawing/2014/main" id="{914822C4-E88A-4D06-AEE4-7690E6C967F7}"/>
              </a:ext>
            </a:extLst>
          </p:cNvPr>
          <p:cNvSpPr>
            <a:spLocks noGrp="1"/>
          </p:cNvSpPr>
          <p:nvPr/>
        </p:nvSpPr>
        <p:spPr>
          <a:xfrm>
            <a:off x="5191125" y="267652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Power varies with time.</a:t>
            </a:r>
          </a:p>
        </p:txBody>
      </p:sp>
      <p:sp>
        <p:nvSpPr>
          <p:cNvPr id="15" name="rule-155-365">
            <a:extLst>
              <a:ext uri="{FF2B5EF4-FFF2-40B4-BE49-F238E27FC236}">
                <a16:creationId xmlns:a16="http://schemas.microsoft.com/office/drawing/2014/main" id="{9E12FD57-854D-4526-B017-49C72A9CCB50}"/>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562CE350-B84E-499E-94DF-538442ED32F5}"/>
              </a:ext>
            </a:extLst>
          </p:cNvPr>
          <p:cNvSpPr>
            <a:spLocks noGrp="1"/>
          </p:cNvSpPr>
          <p:nvPr/>
        </p:nvSpPr>
        <p:spPr>
          <a:xfrm>
            <a:off x="714375" y="3676650"/>
            <a:ext cx="476250" cy="476250"/>
          </a:xfrm>
          <a:prstGeom prst="ellipse">
            <a:avLst/>
          </a:prstGeom>
          <a:solidFill>
            <a:srgbClr val="F45B43"/>
          </a:solidFill>
          <a:ln w="0">
            <a:noFill/>
            <a:prstDash val="solid"/>
          </a:ln>
        </p:spPr>
      </p:sp>
      <p:sp>
        <p:nvSpPr>
          <p:cNvPr id="17" name="answer-number-text-3">
            <a:extLst>
              <a:ext uri="{FF2B5EF4-FFF2-40B4-BE49-F238E27FC236}">
                <a16:creationId xmlns:a16="http://schemas.microsoft.com/office/drawing/2014/main" id="{99252865-C9A9-43C7-856C-3F15A71E15C2}"/>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E39AE171-A0A9-4783-8D41-6879EEED9961}"/>
              </a:ext>
            </a:extLst>
          </p:cNvPr>
          <p:cNvSpPr>
            <a:spLocks noGrp="1"/>
          </p:cNvSpPr>
          <p:nvPr/>
        </p:nvSpPr>
        <p:spPr>
          <a:xfrm>
            <a:off x="1476375" y="3648075"/>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SUPPLEMENT · Answer: 60%</a:t>
            </a:r>
          </a:p>
        </p:txBody>
      </p:sp>
      <p:sp>
        <p:nvSpPr>
          <p:cNvPr id="19" name="answer-reason-3">
            <a:extLst>
              <a:ext uri="{FF2B5EF4-FFF2-40B4-BE49-F238E27FC236}">
                <a16:creationId xmlns:a16="http://schemas.microsoft.com/office/drawing/2014/main" id="{63A8C127-F81D-4E7C-A2CD-F16175AE8FBF}"/>
              </a:ext>
            </a:extLst>
          </p:cNvPr>
          <p:cNvSpPr>
            <a:spLocks noGrp="1"/>
          </p:cNvSpPr>
          <p:nvPr/>
        </p:nvSpPr>
        <p:spPr>
          <a:xfrm>
            <a:off x="5191125" y="365760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60/100×100.</a:t>
            </a:r>
          </a:p>
        </p:txBody>
      </p:sp>
      <p:sp>
        <p:nvSpPr>
          <p:cNvPr id="20" name="rule-155-468">
            <a:extLst>
              <a:ext uri="{FF2B5EF4-FFF2-40B4-BE49-F238E27FC236}">
                <a16:creationId xmlns:a16="http://schemas.microsoft.com/office/drawing/2014/main" id="{07F6EB8D-FBC4-4DEC-B16F-2133ACCF01D2}"/>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DF245E2F-3E05-4908-8C8B-D1F91A8E4463}"/>
              </a:ext>
            </a:extLst>
          </p:cNvPr>
          <p:cNvSpPr>
            <a:spLocks noGrp="1"/>
          </p:cNvSpPr>
          <p:nvPr/>
        </p:nvSpPr>
        <p:spPr>
          <a:xfrm>
            <a:off x="714375" y="4657725"/>
            <a:ext cx="476250" cy="476250"/>
          </a:xfrm>
          <a:prstGeom prst="ellipse">
            <a:avLst/>
          </a:prstGeom>
          <a:solidFill>
            <a:srgbClr val="F45B43"/>
          </a:solidFill>
          <a:ln w="0">
            <a:noFill/>
            <a:prstDash val="solid"/>
          </a:ln>
        </p:spPr>
      </p:sp>
      <p:sp>
        <p:nvSpPr>
          <p:cNvPr id="22" name="answer-number-text-4">
            <a:extLst>
              <a:ext uri="{FF2B5EF4-FFF2-40B4-BE49-F238E27FC236}">
                <a16:creationId xmlns:a16="http://schemas.microsoft.com/office/drawing/2014/main" id="{C78BB84D-E911-4329-A621-ED1361BC0429}"/>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7026B942-4F81-44C8-AE47-B7BB9EA93FBB}"/>
              </a:ext>
            </a:extLst>
          </p:cNvPr>
          <p:cNvSpPr>
            <a:spLocks noGrp="1"/>
          </p:cNvSpPr>
          <p:nvPr/>
        </p:nvSpPr>
        <p:spPr>
          <a:xfrm>
            <a:off x="1476375" y="4629150"/>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Answer: trade-offs</a:t>
            </a:r>
          </a:p>
        </p:txBody>
      </p:sp>
      <p:sp>
        <p:nvSpPr>
          <p:cNvPr id="24" name="answer-reason-4">
            <a:extLst>
              <a:ext uri="{FF2B5EF4-FFF2-40B4-BE49-F238E27FC236}">
                <a16:creationId xmlns:a16="http://schemas.microsoft.com/office/drawing/2014/main" id="{38903941-C25C-4A82-BE71-797122C2F005}"/>
              </a:ext>
            </a:extLst>
          </p:cNvPr>
          <p:cNvSpPr>
            <a:spLocks noGrp="1"/>
          </p:cNvSpPr>
          <p:nvPr/>
        </p:nvSpPr>
        <p:spPr>
          <a:xfrm>
            <a:off x="5191125" y="463867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Resource choices are multi-criteria.</a:t>
            </a:r>
          </a:p>
        </p:txBody>
      </p:sp>
      <p:sp>
        <p:nvSpPr>
          <p:cNvPr id="25" name="exit-ticket">
            <a:extLst>
              <a:ext uri="{FF2B5EF4-FFF2-40B4-BE49-F238E27FC236}">
                <a16:creationId xmlns:a16="http://schemas.microsoft.com/office/drawing/2014/main" id="{45364173-1548-4C97-BB88-CA2AE5698834}"/>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F45B43"/>
                </a:solidFill>
              </a:defRPr>
            </a:pPr>
            <a:r>
              <a:rPr sz="1875" b="1" i="0">
                <a:solidFill>
                  <a:srgbClr val="F45B43"/>
                </a:solidFill>
              </a:rPr>
              <a:t>Next move: Correct one response, name the governing physics idea, and write one question you can now answer that you could not answer at the start.</a:t>
            </a:r>
          </a:p>
        </p:txBody>
      </p:sp>
    </p:spTree>
    <p:extLst>
      <p:ext uri="{BB962C8B-B14F-4D97-AF65-F5344CB8AC3E}">
        <p14:creationId xmlns:p14="http://schemas.microsoft.com/office/powerpoint/2010/main" val="1092886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7E6D8897-C4D7-4F91-9500-92D5290AB0E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8414DFC8-DD96-43E4-89DA-B9E2BF15319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1B6EFE56-EA84-4280-8E3C-BEDADC63D67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C4F900E1-4B67-4DF0-A9FF-EAADA20E7D10}"/>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1.7.3</a:t>
            </a:r>
          </a:p>
        </p:txBody>
      </p:sp>
      <p:sp>
        <p:nvSpPr>
          <p:cNvPr id="5" name="slide-title">
            <a:extLst>
              <a:ext uri="{FF2B5EF4-FFF2-40B4-BE49-F238E27FC236}">
                <a16:creationId xmlns:a16="http://schemas.microsoft.com/office/drawing/2014/main" id="{AE181F12-E102-4163-B819-336F72BC9C8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E089FD4D-FDBC-4404-B113-FA047048E408}"/>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C6C1E780-C9D7-4700-B27D-138402C5BB16}"/>
              </a:ext>
            </a:extLst>
          </p:cNvPr>
          <p:cNvSpPr>
            <a:spLocks noGrp="1"/>
          </p:cNvSpPr>
          <p:nvPr/>
        </p:nvSpPr>
        <p:spPr>
          <a:xfrm>
            <a:off x="723900" y="2209800"/>
            <a:ext cx="495300" cy="495300"/>
          </a:xfrm>
          <a:prstGeom prst="ellipse">
            <a:avLst/>
          </a:prstGeom>
          <a:solidFill>
            <a:srgbClr val="F45B43"/>
          </a:solidFill>
          <a:ln w="0">
            <a:noFill/>
            <a:prstDash val="solid"/>
          </a:ln>
        </p:spPr>
      </p:sp>
      <p:sp>
        <p:nvSpPr>
          <p:cNvPr id="8" name="retrieval-number-text-1">
            <a:extLst>
              <a:ext uri="{FF2B5EF4-FFF2-40B4-BE49-F238E27FC236}">
                <a16:creationId xmlns:a16="http://schemas.microsoft.com/office/drawing/2014/main" id="{47A1C155-F053-447C-AEFB-58F730E2B41D}"/>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9" name="retrieval-question-1">
            <a:extLst>
              <a:ext uri="{FF2B5EF4-FFF2-40B4-BE49-F238E27FC236}">
                <a16:creationId xmlns:a16="http://schemas.microsoft.com/office/drawing/2014/main" id="{17114666-9C20-4B72-BF8D-A9DB40B7A79C}"/>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Give one renewable resource.</a:t>
            </a:r>
          </a:p>
        </p:txBody>
      </p:sp>
      <p:sp>
        <p:nvSpPr>
          <p:cNvPr id="10" name="retrieval-number-2">
            <a:extLst>
              <a:ext uri="{FF2B5EF4-FFF2-40B4-BE49-F238E27FC236}">
                <a16:creationId xmlns:a16="http://schemas.microsoft.com/office/drawing/2014/main" id="{6C36A89C-E8D3-412A-9132-AC4D6DB54B99}"/>
              </a:ext>
            </a:extLst>
          </p:cNvPr>
          <p:cNvSpPr>
            <a:spLocks noGrp="1"/>
          </p:cNvSpPr>
          <p:nvPr/>
        </p:nvSpPr>
        <p:spPr>
          <a:xfrm>
            <a:off x="723900" y="3276600"/>
            <a:ext cx="495300" cy="495300"/>
          </a:xfrm>
          <a:prstGeom prst="ellipse">
            <a:avLst/>
          </a:prstGeom>
          <a:solidFill>
            <a:srgbClr val="F45B43"/>
          </a:solidFill>
          <a:ln w="0">
            <a:noFill/>
            <a:prstDash val="solid"/>
          </a:ln>
        </p:spPr>
      </p:sp>
      <p:sp>
        <p:nvSpPr>
          <p:cNvPr id="11" name="retrieval-number-text-2">
            <a:extLst>
              <a:ext uri="{FF2B5EF4-FFF2-40B4-BE49-F238E27FC236}">
                <a16:creationId xmlns:a16="http://schemas.microsoft.com/office/drawing/2014/main" id="{75E5375F-76A4-44D8-A27D-438E38A4E871}"/>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2" name="retrieval-question-2">
            <a:extLst>
              <a:ext uri="{FF2B5EF4-FFF2-40B4-BE49-F238E27FC236}">
                <a16:creationId xmlns:a16="http://schemas.microsoft.com/office/drawing/2014/main" id="{65ADB256-5D72-4C06-8FDC-CE670F0BB265}"/>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Give one non-renewable resource.</a:t>
            </a:r>
          </a:p>
        </p:txBody>
      </p:sp>
      <p:sp>
        <p:nvSpPr>
          <p:cNvPr id="13" name="retrieval-number-3">
            <a:extLst>
              <a:ext uri="{FF2B5EF4-FFF2-40B4-BE49-F238E27FC236}">
                <a16:creationId xmlns:a16="http://schemas.microsoft.com/office/drawing/2014/main" id="{051E9BF4-CCC8-448B-B7AB-3F913099AFE0}"/>
              </a:ext>
            </a:extLst>
          </p:cNvPr>
          <p:cNvSpPr>
            <a:spLocks noGrp="1"/>
          </p:cNvSpPr>
          <p:nvPr/>
        </p:nvSpPr>
        <p:spPr>
          <a:xfrm>
            <a:off x="723900" y="4343400"/>
            <a:ext cx="495300" cy="495300"/>
          </a:xfrm>
          <a:prstGeom prst="ellipse">
            <a:avLst/>
          </a:prstGeom>
          <a:solidFill>
            <a:srgbClr val="F45B43"/>
          </a:solidFill>
          <a:ln w="0">
            <a:noFill/>
            <a:prstDash val="solid"/>
          </a:ln>
        </p:spPr>
      </p:sp>
      <p:sp>
        <p:nvSpPr>
          <p:cNvPr id="14" name="retrieval-number-text-3">
            <a:extLst>
              <a:ext uri="{FF2B5EF4-FFF2-40B4-BE49-F238E27FC236}">
                <a16:creationId xmlns:a16="http://schemas.microsoft.com/office/drawing/2014/main" id="{F977011E-E005-4339-8591-BE5C180C3203}"/>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5" name="retrieval-question-3">
            <a:extLst>
              <a:ext uri="{FF2B5EF4-FFF2-40B4-BE49-F238E27FC236}">
                <a16:creationId xmlns:a16="http://schemas.microsoft.com/office/drawing/2014/main" id="{909C1580-6431-4CDE-B24B-4858E9FDB4EB}"/>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Why is electricity not an original energy resource?</a:t>
            </a:r>
          </a:p>
        </p:txBody>
      </p:sp>
      <p:sp>
        <p:nvSpPr>
          <p:cNvPr id="16" name="retrieval-close">
            <a:extLst>
              <a:ext uri="{FF2B5EF4-FFF2-40B4-BE49-F238E27FC236}">
                <a16:creationId xmlns:a16="http://schemas.microsoft.com/office/drawing/2014/main" id="{D3946AAB-4753-4A1D-962D-B4B3DB926487}"/>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Mini-whiteboard challenge: sketch or calculate one idea you expect to use today.</a:t>
            </a:r>
          </a:p>
        </p:txBody>
      </p:sp>
    </p:spTree>
    <p:extLst>
      <p:ext uri="{BB962C8B-B14F-4D97-AF65-F5344CB8AC3E}">
        <p14:creationId xmlns:p14="http://schemas.microsoft.com/office/powerpoint/2010/main" val="468240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4E0E7DE4-E29A-4EC5-9CC9-1FBCFDD09218}"/>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BEA3CED4-D3A4-4847-8263-8E772BC571E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2E588961-C821-408F-B5F1-01EE9D54264B}"/>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BB56A14C-8F8A-43C5-975A-C1912A361BB6}"/>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1.7.3</a:t>
            </a:r>
          </a:p>
        </p:txBody>
      </p:sp>
      <p:sp>
        <p:nvSpPr>
          <p:cNvPr id="5" name="slide-title">
            <a:extLst>
              <a:ext uri="{FF2B5EF4-FFF2-40B4-BE49-F238E27FC236}">
                <a16:creationId xmlns:a16="http://schemas.microsoft.com/office/drawing/2014/main" id="{25F5D9CC-2ABC-47FD-91A1-377F85C6E590}"/>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Resource decisions require more than one criterion</a:t>
            </a:r>
          </a:p>
        </p:txBody>
      </p:sp>
      <p:sp>
        <p:nvSpPr>
          <p:cNvPr id="6" name="core-index-1">
            <a:extLst>
              <a:ext uri="{FF2B5EF4-FFF2-40B4-BE49-F238E27FC236}">
                <a16:creationId xmlns:a16="http://schemas.microsoft.com/office/drawing/2014/main" id="{269F95CD-8039-4F8F-B939-627C4A83BC2E}"/>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01</a:t>
            </a:r>
          </a:p>
        </p:txBody>
      </p:sp>
      <p:sp>
        <p:nvSpPr>
          <p:cNvPr id="7" name="core-point-1">
            <a:extLst>
              <a:ext uri="{FF2B5EF4-FFF2-40B4-BE49-F238E27FC236}">
                <a16:creationId xmlns:a16="http://schemas.microsoft.com/office/drawing/2014/main" id="{D2BC8373-8752-476C-B065-46AB1B37C7BA}"/>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Renewable describes replenishment, not zero impact.</a:t>
            </a:r>
          </a:p>
        </p:txBody>
      </p:sp>
      <p:sp>
        <p:nvSpPr>
          <p:cNvPr id="8" name="core-index-2">
            <a:extLst>
              <a:ext uri="{FF2B5EF4-FFF2-40B4-BE49-F238E27FC236}">
                <a16:creationId xmlns:a16="http://schemas.microsoft.com/office/drawing/2014/main" id="{BF7EBA87-F9E4-4696-B258-23B598309E05}"/>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02</a:t>
            </a:r>
          </a:p>
        </p:txBody>
      </p:sp>
      <p:sp>
        <p:nvSpPr>
          <p:cNvPr id="9" name="core-point-2">
            <a:extLst>
              <a:ext uri="{FF2B5EF4-FFF2-40B4-BE49-F238E27FC236}">
                <a16:creationId xmlns:a16="http://schemas.microsoft.com/office/drawing/2014/main" id="{D704D2B7-2058-4DB1-8575-3992B3EF2D5E}"/>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Some resources are controllable; others vary with conditions.</a:t>
            </a:r>
          </a:p>
        </p:txBody>
      </p:sp>
      <p:sp>
        <p:nvSpPr>
          <p:cNvPr id="10" name="core-index-3">
            <a:extLst>
              <a:ext uri="{FF2B5EF4-FFF2-40B4-BE49-F238E27FC236}">
                <a16:creationId xmlns:a16="http://schemas.microsoft.com/office/drawing/2014/main" id="{74A4B4D7-5544-4377-8AFE-1D1FFC56C665}"/>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03</a:t>
            </a:r>
          </a:p>
        </p:txBody>
      </p:sp>
      <p:sp>
        <p:nvSpPr>
          <p:cNvPr id="11" name="core-point-3">
            <a:extLst>
              <a:ext uri="{FF2B5EF4-FFF2-40B4-BE49-F238E27FC236}">
                <a16:creationId xmlns:a16="http://schemas.microsoft.com/office/drawing/2014/main" id="{9C869C86-0A4A-403B-B793-87C41A2DE09C}"/>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Compare land, emissions, waste, start-up, reliability and local suitability.</a:t>
            </a:r>
          </a:p>
        </p:txBody>
      </p:sp>
      <p:sp>
        <p:nvSpPr>
          <p:cNvPr id="12" name="core-index-4">
            <a:extLst>
              <a:ext uri="{FF2B5EF4-FFF2-40B4-BE49-F238E27FC236}">
                <a16:creationId xmlns:a16="http://schemas.microsoft.com/office/drawing/2014/main" id="{B94EF90B-CDDE-4146-B4BE-0677FEFCE52E}"/>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04</a:t>
            </a:r>
          </a:p>
        </p:txBody>
      </p:sp>
      <p:sp>
        <p:nvSpPr>
          <p:cNvPr id="13" name="core-point-4">
            <a:extLst>
              <a:ext uri="{FF2B5EF4-FFF2-40B4-BE49-F238E27FC236}">
                <a16:creationId xmlns:a16="http://schemas.microsoft.com/office/drawing/2014/main" id="{E37ADD6C-9659-4C9D-AC75-1B6B9750AF05}"/>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Most resources trace to the Sun's fusion; geothermal, nuclear and tidal energy are exceptions. Efficiency compares useful and total input.</a:t>
            </a:r>
          </a:p>
        </p:txBody>
      </p:sp>
      <p:sp>
        <p:nvSpPr>
          <p:cNvPr id="14" name="equation-panel">
            <a:extLst>
              <a:ext uri="{FF2B5EF4-FFF2-40B4-BE49-F238E27FC236}">
                <a16:creationId xmlns:a16="http://schemas.microsoft.com/office/drawing/2014/main" id="{256BBFD5-6D54-4DFE-877A-FF490943658D}"/>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5" name="equation-label">
            <a:extLst>
              <a:ext uri="{FF2B5EF4-FFF2-40B4-BE49-F238E27FC236}">
                <a16:creationId xmlns:a16="http://schemas.microsoft.com/office/drawing/2014/main" id="{C2331850-5959-4EBB-B963-2CEA4AC21095}"/>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EQUATIONS TO OWN</a:t>
            </a:r>
          </a:p>
        </p:txBody>
      </p:sp>
      <p:sp>
        <p:nvSpPr>
          <p:cNvPr id="16" name="equation-expression-1">
            <a:extLst>
              <a:ext uri="{FF2B5EF4-FFF2-40B4-BE49-F238E27FC236}">
                <a16:creationId xmlns:a16="http://schemas.microsoft.com/office/drawing/2014/main" id="{7215AA1B-3587-4871-8237-A6BC23AD7F65}"/>
              </a:ext>
            </a:extLst>
          </p:cNvPr>
          <p:cNvSpPr>
            <a:spLocks noGrp="1"/>
          </p:cNvSpPr>
          <p:nvPr/>
        </p:nvSpPr>
        <p:spPr>
          <a:xfrm>
            <a:off x="8143875" y="2686050"/>
            <a:ext cx="3095625" cy="7239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SUPPLEMENT · efficiency = useful output / total input × 100%</a:t>
            </a:r>
          </a:p>
        </p:txBody>
      </p:sp>
      <p:sp>
        <p:nvSpPr>
          <p:cNvPr id="17" name="equation-units-1">
            <a:extLst>
              <a:ext uri="{FF2B5EF4-FFF2-40B4-BE49-F238E27FC236}">
                <a16:creationId xmlns:a16="http://schemas.microsoft.com/office/drawing/2014/main" id="{322E59EA-A117-4FE4-9CA1-F91C501A30F3}"/>
              </a:ext>
            </a:extLst>
          </p:cNvPr>
          <p:cNvSpPr>
            <a:spLocks noGrp="1"/>
          </p:cNvSpPr>
          <p:nvPr/>
        </p:nvSpPr>
        <p:spPr>
          <a:xfrm>
            <a:off x="8143875" y="3543300"/>
            <a:ext cx="3095625" cy="7810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 when multiplied by 100</a:t>
            </a:r>
          </a:p>
        </p:txBody>
      </p:sp>
      <p:sp>
        <p:nvSpPr>
          <p:cNvPr id="18" name="vocabulary-label">
            <a:extLst>
              <a:ext uri="{FF2B5EF4-FFF2-40B4-BE49-F238E27FC236}">
                <a16:creationId xmlns:a16="http://schemas.microsoft.com/office/drawing/2014/main" id="{7554028A-9780-4097-B216-3358D27037E5}"/>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SAY IT PRECISELY</a:t>
            </a:r>
          </a:p>
        </p:txBody>
      </p:sp>
      <p:sp>
        <p:nvSpPr>
          <p:cNvPr id="19" name="vocabulary">
            <a:extLst>
              <a:ext uri="{FF2B5EF4-FFF2-40B4-BE49-F238E27FC236}">
                <a16:creationId xmlns:a16="http://schemas.microsoft.com/office/drawing/2014/main" id="{8E4A761B-6419-4B45-9251-953C11219929}"/>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renewable · non-renewable · reliable · intermittent · storage · efficiency</a:t>
            </a:r>
          </a:p>
        </p:txBody>
      </p:sp>
    </p:spTree>
    <p:extLst>
      <p:ext uri="{BB962C8B-B14F-4D97-AF65-F5344CB8AC3E}">
        <p14:creationId xmlns:p14="http://schemas.microsoft.com/office/powerpoint/2010/main" val="9484375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04016C-35BE-BE06-F251-45AA71C8841B}"/>
            </a:ext>
          </a:extLst>
        </p:cNvPr>
        <p:cNvGrpSpPr/>
        <p:nvPr/>
      </p:nvGrpSpPr>
      <p:grpSpPr>
        <a:xfrm>
          <a:off x="0" y="0"/>
          <a:ext cx="0" cy="0"/>
          <a:chOff x="0" y="0"/>
          <a:chExt cx="0" cy="0"/>
        </a:xfrm>
      </p:grpSpPr>
      <p:sp>
        <p:nvSpPr>
          <p:cNvPr id="20" name="group-label">
            <a:extLst>
              <a:ext uri="{FF2B5EF4-FFF2-40B4-BE49-F238E27FC236}">
                <a16:creationId xmlns:a16="http://schemas.microsoft.com/office/drawing/2014/main" id="{A63B667C-24DE-E93A-122D-362BCD31EE4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9114A368-0459-211D-4F8D-2EAEB63D55D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C9070BE8-36BF-8308-8227-D9B896C78C7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3C5A990-36CB-5874-E132-7320F64F7FC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1.7.3</a:t>
            </a:r>
          </a:p>
        </p:txBody>
      </p:sp>
      <p:sp>
        <p:nvSpPr>
          <p:cNvPr id="5" name="slide-title">
            <a:extLst>
              <a:ext uri="{FF2B5EF4-FFF2-40B4-BE49-F238E27FC236}">
                <a16:creationId xmlns:a16="http://schemas.microsoft.com/office/drawing/2014/main" id="{832029D6-1B37-05CE-BDD6-56794558621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 energy resources</a:t>
            </a:r>
            <a:endParaRPr sz="3600" b="1" i="0">
              <a:solidFill>
                <a:srgbClr val="0A332E"/>
              </a:solidFill>
            </a:endParaRPr>
          </a:p>
        </p:txBody>
      </p:sp>
      <p:sp>
        <p:nvSpPr>
          <p:cNvPr id="21" name="simple-definition-label">
            <a:extLst>
              <a:ext uri="{FF2B5EF4-FFF2-40B4-BE49-F238E27FC236}">
                <a16:creationId xmlns:a16="http://schemas.microsoft.com/office/drawing/2014/main" id="{9BAAA670-0214-CE6B-830C-70472BA66121}"/>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2" name="simple-definition">
            <a:extLst>
              <a:ext uri="{FF2B5EF4-FFF2-40B4-BE49-F238E27FC236}">
                <a16:creationId xmlns:a16="http://schemas.microsoft.com/office/drawing/2014/main" id="{88034422-BF17-FA1D-CEA6-2C0CB897FEB4}"/>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An energy resource is something in the world we can draw energy from to generate electricity or heat — sunlight, wind, moving water, fuel, the nucleus or the Earth's heat — and choosing between them always means weighing several criteria at once.</a:t>
            </a:r>
          </a:p>
        </p:txBody>
      </p:sp>
      <p:sp>
        <p:nvSpPr>
          <p:cNvPr id="23" name="Rectangle 22">
            <a:extLst>
              <a:ext uri="{FF2B5EF4-FFF2-40B4-BE49-F238E27FC236}">
                <a16:creationId xmlns:a16="http://schemas.microsoft.com/office/drawing/2014/main" id="{04B2DD09-A66F-2F6F-BEA0-D11C1259E030}"/>
              </a:ext>
            </a:extLst>
          </p:cNvPr>
          <p:cNvSpPr/>
          <p:nvPr/>
        </p:nvSpPr>
        <p:spPr>
          <a:xfrm>
            <a:off x="711200" y="3774252"/>
            <a:ext cx="2032000" cy="524933"/>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wind (renewable)</a:t>
            </a:r>
          </a:p>
        </p:txBody>
      </p:sp>
      <p:sp>
        <p:nvSpPr>
          <p:cNvPr id="24" name="Rectangle 23">
            <a:extLst>
              <a:ext uri="{FF2B5EF4-FFF2-40B4-BE49-F238E27FC236}">
                <a16:creationId xmlns:a16="http://schemas.microsoft.com/office/drawing/2014/main" id="{FB9C2AA7-B417-580A-A18C-F7DAF190C18A}"/>
              </a:ext>
            </a:extLst>
          </p:cNvPr>
          <p:cNvSpPr/>
          <p:nvPr/>
        </p:nvSpPr>
        <p:spPr>
          <a:xfrm>
            <a:off x="711200" y="4474163"/>
            <a:ext cx="2032000" cy="524933"/>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coal (non-renewable)</a:t>
            </a:r>
          </a:p>
        </p:txBody>
      </p:sp>
      <p:sp>
        <p:nvSpPr>
          <p:cNvPr id="25" name="Rectangle 24">
            <a:extLst>
              <a:ext uri="{FF2B5EF4-FFF2-40B4-BE49-F238E27FC236}">
                <a16:creationId xmlns:a16="http://schemas.microsoft.com/office/drawing/2014/main" id="{EB4C2590-96CB-859B-73C1-30251E1AEA81}"/>
              </a:ext>
            </a:extLst>
          </p:cNvPr>
          <p:cNvSpPr/>
          <p:nvPr/>
        </p:nvSpPr>
        <p:spPr>
          <a:xfrm>
            <a:off x="711200" y="5174074"/>
            <a:ext cx="2032000" cy="524934"/>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uranium (non-renewable)</a:t>
            </a:r>
          </a:p>
        </p:txBody>
      </p:sp>
      <p:cxnSp>
        <p:nvCxnSpPr>
          <p:cNvPr id="26" name="Straight Connector 25">
            <a:extLst>
              <a:ext uri="{FF2B5EF4-FFF2-40B4-BE49-F238E27FC236}">
                <a16:creationId xmlns:a16="http://schemas.microsoft.com/office/drawing/2014/main" id="{C83A7BD0-7608-3B13-FDAB-7F89626A57C0}"/>
              </a:ext>
            </a:extLst>
          </p:cNvPr>
          <p:cNvCxnSpPr/>
          <p:nvPr/>
        </p:nvCxnSpPr>
        <p:spPr>
          <a:xfrm>
            <a:off x="2794000" y="4036718"/>
            <a:ext cx="1016000" cy="554097"/>
          </a:xfrm>
          <a:prstGeom prst="line">
            <a:avLst/>
          </a:prstGeom>
          <a:ln w="25400">
            <a:solidFill>
              <a:srgbClr val="6B7F79"/>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B6109FC-4204-F30C-D9A4-A7105B9BA3FD}"/>
              </a:ext>
            </a:extLst>
          </p:cNvPr>
          <p:cNvCxnSpPr/>
          <p:nvPr/>
        </p:nvCxnSpPr>
        <p:spPr>
          <a:xfrm>
            <a:off x="2794000" y="4736629"/>
            <a:ext cx="1016000" cy="0"/>
          </a:xfrm>
          <a:prstGeom prst="line">
            <a:avLst/>
          </a:prstGeom>
          <a:ln w="25400">
            <a:solidFill>
              <a:srgbClr val="6B7F79"/>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E061C4D-9452-1909-8A63-52747C5BB834}"/>
              </a:ext>
            </a:extLst>
          </p:cNvPr>
          <p:cNvCxnSpPr/>
          <p:nvPr/>
        </p:nvCxnSpPr>
        <p:spPr>
          <a:xfrm flipV="1">
            <a:off x="2794000" y="4882445"/>
            <a:ext cx="1016000" cy="554096"/>
          </a:xfrm>
          <a:prstGeom prst="line">
            <a:avLst/>
          </a:prstGeom>
          <a:ln w="25400">
            <a:solidFill>
              <a:srgbClr val="6B7F79"/>
            </a:solidFill>
            <a:tailEnd type="arrow"/>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A4E7C250-43D1-449F-880A-86BE90DE7D77}"/>
              </a:ext>
            </a:extLst>
          </p:cNvPr>
          <p:cNvSpPr/>
          <p:nvPr/>
        </p:nvSpPr>
        <p:spPr>
          <a:xfrm>
            <a:off x="3860800" y="4386674"/>
            <a:ext cx="1651000" cy="699911"/>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turbine</a:t>
            </a:r>
          </a:p>
        </p:txBody>
      </p:sp>
      <p:cxnSp>
        <p:nvCxnSpPr>
          <p:cNvPr id="30" name="Straight Connector 29">
            <a:extLst>
              <a:ext uri="{FF2B5EF4-FFF2-40B4-BE49-F238E27FC236}">
                <a16:creationId xmlns:a16="http://schemas.microsoft.com/office/drawing/2014/main" id="{53CE5A71-8DBD-D4F6-C396-76037EF665E8}"/>
              </a:ext>
            </a:extLst>
          </p:cNvPr>
          <p:cNvCxnSpPr/>
          <p:nvPr/>
        </p:nvCxnSpPr>
        <p:spPr>
          <a:xfrm>
            <a:off x="5562600" y="4736629"/>
            <a:ext cx="406400" cy="0"/>
          </a:xfrm>
          <a:prstGeom prst="line">
            <a:avLst/>
          </a:prstGeom>
          <a:ln w="2540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2FBCA450-6D43-CEF9-ACAC-3BC1D033715F}"/>
              </a:ext>
            </a:extLst>
          </p:cNvPr>
          <p:cNvSpPr/>
          <p:nvPr/>
        </p:nvSpPr>
        <p:spPr>
          <a:xfrm>
            <a:off x="6019800" y="4386674"/>
            <a:ext cx="1778000" cy="699911"/>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generator</a:t>
            </a:r>
          </a:p>
        </p:txBody>
      </p:sp>
      <p:cxnSp>
        <p:nvCxnSpPr>
          <p:cNvPr id="32" name="Straight Connector 31">
            <a:extLst>
              <a:ext uri="{FF2B5EF4-FFF2-40B4-BE49-F238E27FC236}">
                <a16:creationId xmlns:a16="http://schemas.microsoft.com/office/drawing/2014/main" id="{9BB7303F-603A-97A1-6FF2-8344B312BB14}"/>
              </a:ext>
            </a:extLst>
          </p:cNvPr>
          <p:cNvCxnSpPr/>
          <p:nvPr/>
        </p:nvCxnSpPr>
        <p:spPr>
          <a:xfrm>
            <a:off x="7848600" y="4736629"/>
            <a:ext cx="406400" cy="0"/>
          </a:xfrm>
          <a:prstGeom prst="line">
            <a:avLst/>
          </a:prstGeom>
          <a:ln w="2540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3F79050C-94A6-9DF5-EF12-ECF870519F7B}"/>
              </a:ext>
            </a:extLst>
          </p:cNvPr>
          <p:cNvSpPr/>
          <p:nvPr/>
        </p:nvSpPr>
        <p:spPr>
          <a:xfrm>
            <a:off x="8305800" y="4386674"/>
            <a:ext cx="1905000" cy="699911"/>
          </a:xfrm>
          <a:prstGeom prst="rect">
            <a:avLst/>
          </a:prstGeom>
          <a:solidFill>
            <a:srgbClr val="EF5C3E"/>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F3EFDF"/>
                </a:solidFill>
              </a:rPr>
              <a:t>electricity</a:t>
            </a:r>
          </a:p>
        </p:txBody>
      </p:sp>
      <p:sp>
        <p:nvSpPr>
          <p:cNvPr id="34" name="TextBox 33">
            <a:extLst>
              <a:ext uri="{FF2B5EF4-FFF2-40B4-BE49-F238E27FC236}">
                <a16:creationId xmlns:a16="http://schemas.microsoft.com/office/drawing/2014/main" id="{7890882C-E3BF-2826-147F-321543E54700}"/>
              </a:ext>
            </a:extLst>
          </p:cNvPr>
          <p:cNvSpPr txBox="1"/>
          <p:nvPr/>
        </p:nvSpPr>
        <p:spPr>
          <a:xfrm>
            <a:off x="7924800" y="5261563"/>
            <a:ext cx="3429000" cy="276999"/>
          </a:xfrm>
          <a:prstGeom prst="rect">
            <a:avLst/>
          </a:prstGeom>
          <a:noFill/>
        </p:spPr>
        <p:txBody>
          <a:bodyPr vert="horz" wrap="square" lIns="0" tIns="0" bIns="0" rtlCol="0">
            <a:noAutofit/>
          </a:bodyPr>
          <a:lstStyle/>
          <a:p>
            <a:r>
              <a:rPr lang="en-US" sz="1600">
                <a:solidFill>
                  <a:srgbClr val="6B7F79"/>
                </a:solidFill>
              </a:rPr>
              <a:t>electricity is a carrier, not a resource</a:t>
            </a:r>
          </a:p>
        </p:txBody>
      </p:sp>
      <p:sp>
        <p:nvSpPr>
          <p:cNvPr id="35" name="diagram-caption">
            <a:extLst>
              <a:ext uri="{FF2B5EF4-FFF2-40B4-BE49-F238E27FC236}">
                <a16:creationId xmlns:a16="http://schemas.microsoft.com/office/drawing/2014/main" id="{47A99713-1F3F-4384-1CEA-9E2D849EC16D}"/>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Every route ends at the same carrier; the real choice is made in the left-hand column, not the right.</a:t>
            </a:r>
          </a:p>
        </p:txBody>
      </p:sp>
    </p:spTree>
    <p:extLst>
      <p:ext uri="{BB962C8B-B14F-4D97-AF65-F5344CB8AC3E}">
        <p14:creationId xmlns:p14="http://schemas.microsoft.com/office/powerpoint/2010/main" val="3754733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5384BD42-09D9-4353-8B24-57188B5E070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87C05480-67EC-4D1B-9155-C1C4F2B267B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91C3EC22-FA84-4D15-9620-A9F761A15DA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0094D2C-94FC-4956-AB50-DBAA5250ABB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1.7.3</a:t>
            </a:r>
          </a:p>
        </p:txBody>
      </p:sp>
      <p:sp>
        <p:nvSpPr>
          <p:cNvPr id="5" name="slide-title">
            <a:extLst>
              <a:ext uri="{FF2B5EF4-FFF2-40B4-BE49-F238E27FC236}">
                <a16:creationId xmlns:a16="http://schemas.microsoft.com/office/drawing/2014/main" id="{F429A40F-07C4-48AE-83B6-890C5F3F1691}"/>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illustrative resources across one day</a:t>
            </a:r>
          </a:p>
        </p:txBody>
      </p:sp>
      <p:sp>
        <p:nvSpPr>
          <p:cNvPr id="6" name="graph-mode">
            <a:extLst>
              <a:ext uri="{FF2B5EF4-FFF2-40B4-BE49-F238E27FC236}">
                <a16:creationId xmlns:a16="http://schemas.microsoft.com/office/drawing/2014/main" id="{10F14178-012A-4F4C-A232-E3A58A44D112}"/>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INTERACTIVE GRAPH · PREDICT → EDIT → EXPLAIN</a:t>
            </a:r>
          </a:p>
        </p:txBody>
      </p:sp>
      <p:sp>
        <p:nvSpPr>
          <p:cNvPr id="7" name="graph-prompt">
            <a:extLst>
              <a:ext uri="{FF2B5EF4-FFF2-40B4-BE49-F238E27FC236}">
                <a16:creationId xmlns:a16="http://schemas.microsoft.com/office/drawing/2014/main" id="{32CC18E8-DB67-44BA-BFB2-43E74966A7A6}"/>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EEA3A4DA-C23C-4347-B848-FAD0958DF5F9}"/>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Solar rises 0 to 70 kW at noon then back to 0; wind varies 15–45 kW; backup steady 50 kW.</a:t>
            </a:r>
          </a:p>
        </p:txBody>
      </p:sp>
      <p:sp>
        <p:nvSpPr>
          <p:cNvPr id="9" name="graph-scale">
            <a:extLst>
              <a:ext uri="{FF2B5EF4-FFF2-40B4-BE49-F238E27FC236}">
                <a16:creationId xmlns:a16="http://schemas.microsoft.com/office/drawing/2014/main" id="{3DDA7C95-9730-421F-BC2C-1EF3E01D11A4}"/>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0–70 kW. Axes: Time of day / h; Electrical power output / kW.</a:t>
            </a:r>
          </a:p>
        </p:txBody>
      </p:sp>
      <p:sp>
        <p:nvSpPr>
          <p:cNvPr id="10" name="chart-frame">
            <a:extLst>
              <a:ext uri="{FF2B5EF4-FFF2-40B4-BE49-F238E27FC236}">
                <a16:creationId xmlns:a16="http://schemas.microsoft.com/office/drawing/2014/main" id="{4C7549FC-3144-47D5-9D03-185CF1A309FE}"/>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3313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895C387D-6B16-4571-9C44-D15E6ACC7C8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8B01E58D-4B1F-4853-873B-0DAD4C65587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00224036-E76D-4FF0-9315-9BD3880B3743}"/>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A8AC738C-AE9C-41EA-B8B0-48D80A5703B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1.7.3</a:t>
            </a:r>
          </a:p>
        </p:txBody>
      </p:sp>
      <p:sp>
        <p:nvSpPr>
          <p:cNvPr id="5" name="slide-title">
            <a:extLst>
              <a:ext uri="{FF2B5EF4-FFF2-40B4-BE49-F238E27FC236}">
                <a16:creationId xmlns:a16="http://schemas.microsoft.com/office/drawing/2014/main" id="{7D08CB71-F860-49CC-921A-AC98DD3F55B1}"/>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example: efficiency</a:t>
            </a:r>
          </a:p>
        </p:txBody>
      </p:sp>
      <p:sp>
        <p:nvSpPr>
          <p:cNvPr id="6" name="worked-label">
            <a:extLst>
              <a:ext uri="{FF2B5EF4-FFF2-40B4-BE49-F238E27FC236}">
                <a16:creationId xmlns:a16="http://schemas.microsoft.com/office/drawing/2014/main" id="{E1C7BAD9-A26B-4645-A40B-C832CA5A4AFB}"/>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F45B43"/>
                </a:solidFill>
              </a:defRPr>
            </a:pPr>
            <a:r>
              <a:rPr sz="1650" b="1" i="0">
                <a:solidFill>
                  <a:srgbClr val="F45B43"/>
                </a:solidFill>
              </a:rPr>
              <a:t>SUPPLEMENT / EXTENDED · FULLY WORKED PROBLEM · SHOW THE METHOD</a:t>
            </a:r>
          </a:p>
        </p:txBody>
      </p:sp>
      <p:sp>
        <p:nvSpPr>
          <p:cNvPr id="7" name="problem-frame">
            <a:extLst>
              <a:ext uri="{FF2B5EF4-FFF2-40B4-BE49-F238E27FC236}">
                <a16:creationId xmlns:a16="http://schemas.microsoft.com/office/drawing/2014/main" id="{FA8EBC07-B2C4-4953-81E0-449943472329}"/>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B4D66F66-CEDF-4E34-AEDA-D0196DD81628}"/>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generator receives 2.4 MJ of chemical energy and transfers 0.84 MJ electrically. Find efficiency.</a:t>
            </a:r>
          </a:p>
        </p:txBody>
      </p:sp>
      <p:sp>
        <p:nvSpPr>
          <p:cNvPr id="9" name="step-label-1">
            <a:extLst>
              <a:ext uri="{FF2B5EF4-FFF2-40B4-BE49-F238E27FC236}">
                <a16:creationId xmlns:a16="http://schemas.microsoft.com/office/drawing/2014/main" id="{D88F3ECC-05B5-49FD-B990-2D93B6163715}"/>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1</a:t>
            </a:r>
          </a:p>
        </p:txBody>
      </p:sp>
      <p:sp>
        <p:nvSpPr>
          <p:cNvPr id="10" name="rule-190-358">
            <a:extLst>
              <a:ext uri="{FF2B5EF4-FFF2-40B4-BE49-F238E27FC236}">
                <a16:creationId xmlns:a16="http://schemas.microsoft.com/office/drawing/2014/main" id="{4DF839C8-E639-4181-9595-D16D17BFDD60}"/>
              </a:ext>
            </a:extLst>
          </p:cNvPr>
          <p:cNvSpPr>
            <a:spLocks noGrp="1"/>
          </p:cNvSpPr>
          <p:nvPr/>
        </p:nvSpPr>
        <p:spPr>
          <a:xfrm>
            <a:off x="1809750" y="3409950"/>
            <a:ext cx="381000" cy="19050"/>
          </a:xfrm>
          <a:prstGeom prst="rect">
            <a:avLst/>
          </a:prstGeom>
          <a:solidFill>
            <a:srgbClr val="F45B43"/>
          </a:solidFill>
          <a:ln w="0">
            <a:noFill/>
            <a:prstDash val="solid"/>
          </a:ln>
        </p:spPr>
      </p:sp>
      <p:sp>
        <p:nvSpPr>
          <p:cNvPr id="11" name="step-text-1">
            <a:extLst>
              <a:ext uri="{FF2B5EF4-FFF2-40B4-BE49-F238E27FC236}">
                <a16:creationId xmlns:a16="http://schemas.microsoft.com/office/drawing/2014/main" id="{04799946-AFE5-4D81-9617-E3A7D124C406}"/>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Use matching MJ units.</a:t>
            </a:r>
          </a:p>
        </p:txBody>
      </p:sp>
      <p:sp>
        <p:nvSpPr>
          <p:cNvPr id="12" name="step-label-2">
            <a:extLst>
              <a:ext uri="{FF2B5EF4-FFF2-40B4-BE49-F238E27FC236}">
                <a16:creationId xmlns:a16="http://schemas.microsoft.com/office/drawing/2014/main" id="{BDA883AB-C4F5-4EF7-94BD-F16DC3186BBD}"/>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2</a:t>
            </a:r>
          </a:p>
        </p:txBody>
      </p:sp>
      <p:sp>
        <p:nvSpPr>
          <p:cNvPr id="13" name="rule-190-430">
            <a:extLst>
              <a:ext uri="{FF2B5EF4-FFF2-40B4-BE49-F238E27FC236}">
                <a16:creationId xmlns:a16="http://schemas.microsoft.com/office/drawing/2014/main" id="{3867CAA5-AB37-48B9-86BA-40B51A9CC5A7}"/>
              </a:ext>
            </a:extLst>
          </p:cNvPr>
          <p:cNvSpPr>
            <a:spLocks noGrp="1"/>
          </p:cNvSpPr>
          <p:nvPr/>
        </p:nvSpPr>
        <p:spPr>
          <a:xfrm>
            <a:off x="1809750" y="4095750"/>
            <a:ext cx="381000" cy="19050"/>
          </a:xfrm>
          <a:prstGeom prst="rect">
            <a:avLst/>
          </a:prstGeom>
          <a:solidFill>
            <a:srgbClr val="F45B43"/>
          </a:solidFill>
          <a:ln w="0">
            <a:noFill/>
            <a:prstDash val="solid"/>
          </a:ln>
        </p:spPr>
      </p:sp>
      <p:sp>
        <p:nvSpPr>
          <p:cNvPr id="14" name="step-text-2">
            <a:extLst>
              <a:ext uri="{FF2B5EF4-FFF2-40B4-BE49-F238E27FC236}">
                <a16:creationId xmlns:a16="http://schemas.microsoft.com/office/drawing/2014/main" id="{8611DA53-DFFD-42A0-B4B9-406FC0E4A8D3}"/>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efficiency = 0.84/2.4.</a:t>
            </a:r>
          </a:p>
        </p:txBody>
      </p:sp>
      <p:sp>
        <p:nvSpPr>
          <p:cNvPr id="15" name="step-label-3">
            <a:extLst>
              <a:ext uri="{FF2B5EF4-FFF2-40B4-BE49-F238E27FC236}">
                <a16:creationId xmlns:a16="http://schemas.microsoft.com/office/drawing/2014/main" id="{EF101835-EAB0-44F9-BEAE-72B28E792EED}"/>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3</a:t>
            </a:r>
          </a:p>
        </p:txBody>
      </p:sp>
      <p:sp>
        <p:nvSpPr>
          <p:cNvPr id="16" name="rule-190-502">
            <a:extLst>
              <a:ext uri="{FF2B5EF4-FFF2-40B4-BE49-F238E27FC236}">
                <a16:creationId xmlns:a16="http://schemas.microsoft.com/office/drawing/2014/main" id="{BD73A59D-A432-4C3A-A6C9-82E08EF76872}"/>
              </a:ext>
            </a:extLst>
          </p:cNvPr>
          <p:cNvSpPr>
            <a:spLocks noGrp="1"/>
          </p:cNvSpPr>
          <p:nvPr/>
        </p:nvSpPr>
        <p:spPr>
          <a:xfrm>
            <a:off x="1809750" y="4781550"/>
            <a:ext cx="381000" cy="19050"/>
          </a:xfrm>
          <a:prstGeom prst="rect">
            <a:avLst/>
          </a:prstGeom>
          <a:solidFill>
            <a:srgbClr val="F45B43"/>
          </a:solidFill>
          <a:ln w="0">
            <a:noFill/>
            <a:prstDash val="solid"/>
          </a:ln>
        </p:spPr>
      </p:sp>
      <p:sp>
        <p:nvSpPr>
          <p:cNvPr id="17" name="step-text-3">
            <a:extLst>
              <a:ext uri="{FF2B5EF4-FFF2-40B4-BE49-F238E27FC236}">
                <a16:creationId xmlns:a16="http://schemas.microsoft.com/office/drawing/2014/main" id="{CA10D2DB-C91B-4E59-92F9-CC976F14FEE6}"/>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Multiply by 100%.</a:t>
            </a:r>
          </a:p>
        </p:txBody>
      </p:sp>
      <p:sp>
        <p:nvSpPr>
          <p:cNvPr id="18" name="answer-frame">
            <a:extLst>
              <a:ext uri="{FF2B5EF4-FFF2-40B4-BE49-F238E27FC236}">
                <a16:creationId xmlns:a16="http://schemas.microsoft.com/office/drawing/2014/main" id="{2815E182-C131-4CE1-B7E7-44BA5A4066C2}"/>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A3C3101F-4913-4653-9684-C6D7E706910C}"/>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Efficiency = 35%.</a:t>
            </a:r>
          </a:p>
        </p:txBody>
      </p:sp>
    </p:spTree>
    <p:extLst>
      <p:ext uri="{BB962C8B-B14F-4D97-AF65-F5344CB8AC3E}">
        <p14:creationId xmlns:p14="http://schemas.microsoft.com/office/powerpoint/2010/main" val="6373473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4D190219-92A9-4E5D-B1D1-B1C916863F7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9C353D77-7D8B-4D40-9412-239590C0979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606AE619-760D-4083-8729-CA702C4771ED}"/>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C6ECFF3-4911-4F54-B0CE-5CA17018B0F6}"/>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1.7.3</a:t>
            </a:r>
          </a:p>
        </p:txBody>
      </p:sp>
      <p:sp>
        <p:nvSpPr>
          <p:cNvPr id="5" name="slide-title">
            <a:extLst>
              <a:ext uri="{FF2B5EF4-FFF2-40B4-BE49-F238E27FC236}">
                <a16:creationId xmlns:a16="http://schemas.microsoft.com/office/drawing/2014/main" id="{AB8BDCEB-B72E-4186-A19D-327CE96C73D2}"/>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Your turn: evidence-based choice</a:t>
            </a:r>
          </a:p>
        </p:txBody>
      </p:sp>
      <p:sp>
        <p:nvSpPr>
          <p:cNvPr id="6" name="worked-label">
            <a:extLst>
              <a:ext uri="{FF2B5EF4-FFF2-40B4-BE49-F238E27FC236}">
                <a16:creationId xmlns:a16="http://schemas.microsoft.com/office/drawing/2014/main" id="{C9E08257-75B3-459A-8730-808BF3D6C070}"/>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CORE · GUIDED WORKED PROBLEM · TRY EACH STEP BEFORE READING ON</a:t>
            </a:r>
          </a:p>
        </p:txBody>
      </p:sp>
      <p:sp>
        <p:nvSpPr>
          <p:cNvPr id="7" name="problem-frame">
            <a:extLst>
              <a:ext uri="{FF2B5EF4-FFF2-40B4-BE49-F238E27FC236}">
                <a16:creationId xmlns:a16="http://schemas.microsoft.com/office/drawing/2014/main" id="{BFABB6A4-2017-4CD9-970D-447718F1793A}"/>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4C0EA43F-475D-4604-8D0A-4048DB36DE11}"/>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The clinic needs at least 30 kW continuously from 18:00 to 06:00. From the graph, which single plotted resource meets that requirement throughout? State one reason this is not the only decision criterion.</a:t>
            </a:r>
          </a:p>
        </p:txBody>
      </p:sp>
      <p:sp>
        <p:nvSpPr>
          <p:cNvPr id="9" name="step-label-1">
            <a:extLst>
              <a:ext uri="{FF2B5EF4-FFF2-40B4-BE49-F238E27FC236}">
                <a16:creationId xmlns:a16="http://schemas.microsoft.com/office/drawing/2014/main" id="{08B40113-7C73-4DE1-AC23-EE5E49AE59D9}"/>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1</a:t>
            </a:r>
          </a:p>
        </p:txBody>
      </p:sp>
      <p:sp>
        <p:nvSpPr>
          <p:cNvPr id="10" name="rule-190-358">
            <a:extLst>
              <a:ext uri="{FF2B5EF4-FFF2-40B4-BE49-F238E27FC236}">
                <a16:creationId xmlns:a16="http://schemas.microsoft.com/office/drawing/2014/main" id="{2824BA6F-1B6C-4A1C-BF77-2D18F89529EB}"/>
              </a:ext>
            </a:extLst>
          </p:cNvPr>
          <p:cNvSpPr>
            <a:spLocks noGrp="1"/>
          </p:cNvSpPr>
          <p:nvPr/>
        </p:nvSpPr>
        <p:spPr>
          <a:xfrm>
            <a:off x="1809750" y="3409950"/>
            <a:ext cx="381000" cy="19050"/>
          </a:xfrm>
          <a:prstGeom prst="rect">
            <a:avLst/>
          </a:prstGeom>
          <a:solidFill>
            <a:srgbClr val="F45B43"/>
          </a:solidFill>
          <a:ln w="0">
            <a:noFill/>
            <a:prstDash val="solid"/>
          </a:ln>
        </p:spPr>
      </p:sp>
      <p:sp>
        <p:nvSpPr>
          <p:cNvPr id="11" name="step-text-1">
            <a:extLst>
              <a:ext uri="{FF2B5EF4-FFF2-40B4-BE49-F238E27FC236}">
                <a16:creationId xmlns:a16="http://schemas.microsoft.com/office/drawing/2014/main" id="{14A41DF6-E702-4E71-BC83-5D0C214E2C87}"/>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Solar is zero overnight; wind drops below 30 kW at midnight in the dataset; backup stays at 50 kW.</a:t>
            </a:r>
          </a:p>
        </p:txBody>
      </p:sp>
      <p:sp>
        <p:nvSpPr>
          <p:cNvPr id="12" name="step-label-2">
            <a:extLst>
              <a:ext uri="{FF2B5EF4-FFF2-40B4-BE49-F238E27FC236}">
                <a16:creationId xmlns:a16="http://schemas.microsoft.com/office/drawing/2014/main" id="{5AD7F247-DB06-48BC-A12D-659A88D86E23}"/>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2</a:t>
            </a:r>
          </a:p>
        </p:txBody>
      </p:sp>
      <p:sp>
        <p:nvSpPr>
          <p:cNvPr id="13" name="rule-190-430">
            <a:extLst>
              <a:ext uri="{FF2B5EF4-FFF2-40B4-BE49-F238E27FC236}">
                <a16:creationId xmlns:a16="http://schemas.microsoft.com/office/drawing/2014/main" id="{98B0E18A-5E71-4F67-8EEE-4BDC5F446039}"/>
              </a:ext>
            </a:extLst>
          </p:cNvPr>
          <p:cNvSpPr>
            <a:spLocks noGrp="1"/>
          </p:cNvSpPr>
          <p:nvPr/>
        </p:nvSpPr>
        <p:spPr>
          <a:xfrm>
            <a:off x="1809750" y="4095750"/>
            <a:ext cx="381000" cy="19050"/>
          </a:xfrm>
          <a:prstGeom prst="rect">
            <a:avLst/>
          </a:prstGeom>
          <a:solidFill>
            <a:srgbClr val="F45B43"/>
          </a:solidFill>
          <a:ln w="0">
            <a:noFill/>
            <a:prstDash val="solid"/>
          </a:ln>
        </p:spPr>
      </p:sp>
      <p:sp>
        <p:nvSpPr>
          <p:cNvPr id="14" name="step-text-2">
            <a:extLst>
              <a:ext uri="{FF2B5EF4-FFF2-40B4-BE49-F238E27FC236}">
                <a16:creationId xmlns:a16="http://schemas.microsoft.com/office/drawing/2014/main" id="{40202760-A464-47C4-BD75-D66B711E968D}"/>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Substitute carefully, include the unit and check that the result answers the question.</a:t>
            </a:r>
          </a:p>
        </p:txBody>
      </p:sp>
      <p:sp>
        <p:nvSpPr>
          <p:cNvPr id="15" name="step-label-3">
            <a:extLst>
              <a:ext uri="{FF2B5EF4-FFF2-40B4-BE49-F238E27FC236}">
                <a16:creationId xmlns:a16="http://schemas.microsoft.com/office/drawing/2014/main" id="{046BC4EC-9A7A-43C6-AAB9-D209BF805E56}"/>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3</a:t>
            </a:r>
          </a:p>
        </p:txBody>
      </p:sp>
      <p:sp>
        <p:nvSpPr>
          <p:cNvPr id="16" name="rule-190-502">
            <a:extLst>
              <a:ext uri="{FF2B5EF4-FFF2-40B4-BE49-F238E27FC236}">
                <a16:creationId xmlns:a16="http://schemas.microsoft.com/office/drawing/2014/main" id="{7558615F-A0AD-4205-8ED7-3A504DD11D64}"/>
              </a:ext>
            </a:extLst>
          </p:cNvPr>
          <p:cNvSpPr>
            <a:spLocks noGrp="1"/>
          </p:cNvSpPr>
          <p:nvPr/>
        </p:nvSpPr>
        <p:spPr>
          <a:xfrm>
            <a:off x="1809750" y="4781550"/>
            <a:ext cx="381000" cy="19050"/>
          </a:xfrm>
          <a:prstGeom prst="rect">
            <a:avLst/>
          </a:prstGeom>
          <a:solidFill>
            <a:srgbClr val="F45B43"/>
          </a:solidFill>
          <a:ln w="0">
            <a:noFill/>
            <a:prstDash val="solid"/>
          </a:ln>
        </p:spPr>
      </p:sp>
      <p:sp>
        <p:nvSpPr>
          <p:cNvPr id="17" name="step-text-3">
            <a:extLst>
              <a:ext uri="{FF2B5EF4-FFF2-40B4-BE49-F238E27FC236}">
                <a16:creationId xmlns:a16="http://schemas.microsoft.com/office/drawing/2014/main" id="{8B644D54-5715-48EF-84E1-3BA8C8E657AF}"/>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EA756BBF-3606-4058-9CCA-C39DDA9BAF25}"/>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00AB3CB3-61BA-4607-93BF-E156D85F899D}"/>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The dispatchable backup meets the numerical requirement; impacts, fuel, cost and alternatives/storage must still be evaluated.</a:t>
            </a:r>
          </a:p>
        </p:txBody>
      </p:sp>
    </p:spTree>
    <p:extLst>
      <p:ext uri="{BB962C8B-B14F-4D97-AF65-F5344CB8AC3E}">
        <p14:creationId xmlns:p14="http://schemas.microsoft.com/office/powerpoint/2010/main" val="21029119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ACED09DA-2B3C-4DCF-BDF0-31C8BED6462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49834BF5-051F-42F1-9EFF-8E8B04B7B8B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F339B721-E7F0-48D9-A3A2-E9E10342B618}"/>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15CABE78-F5BD-41F3-A0FC-EF1E97F07FBD}"/>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1.7.3</a:t>
            </a:r>
          </a:p>
        </p:txBody>
      </p:sp>
      <p:sp>
        <p:nvSpPr>
          <p:cNvPr id="5" name="slide-title">
            <a:extLst>
              <a:ext uri="{FF2B5EF4-FFF2-40B4-BE49-F238E27FC236}">
                <a16:creationId xmlns:a16="http://schemas.microsoft.com/office/drawing/2014/main" id="{3A370691-0612-4100-A0A1-BFED8F17F3E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Energy council</a:t>
            </a:r>
          </a:p>
        </p:txBody>
      </p:sp>
      <p:sp>
        <p:nvSpPr>
          <p:cNvPr id="6" name="activity-format">
            <a:extLst>
              <a:ext uri="{FF2B5EF4-FFF2-40B4-BE49-F238E27FC236}">
                <a16:creationId xmlns:a16="http://schemas.microsoft.com/office/drawing/2014/main" id="{49F3F913-C651-4167-AEC4-DDD44EA57B9C}"/>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CLASS ACTIVITY · STRUCTURED-DECISION</a:t>
            </a:r>
          </a:p>
        </p:txBody>
      </p:sp>
      <p:sp>
        <p:nvSpPr>
          <p:cNvPr id="7" name="materials-label">
            <a:extLst>
              <a:ext uri="{FF2B5EF4-FFF2-40B4-BE49-F238E27FC236}">
                <a16:creationId xmlns:a16="http://schemas.microsoft.com/office/drawing/2014/main" id="{6EFBC18C-9462-4FBB-9837-E7694A51EB58}"/>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YOU NEED</a:t>
            </a:r>
          </a:p>
        </p:txBody>
      </p:sp>
      <p:sp>
        <p:nvSpPr>
          <p:cNvPr id="8" name="materials">
            <a:extLst>
              <a:ext uri="{FF2B5EF4-FFF2-40B4-BE49-F238E27FC236}">
                <a16:creationId xmlns:a16="http://schemas.microsoft.com/office/drawing/2014/main" id="{520B0420-2923-4B3B-8DBF-FAC9C9F24817}"/>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resource evidence cards • four-criterion matrix</a:t>
            </a:r>
          </a:p>
        </p:txBody>
      </p:sp>
      <p:sp>
        <p:nvSpPr>
          <p:cNvPr id="9" name="activity-step-1">
            <a:extLst>
              <a:ext uri="{FF2B5EF4-FFF2-40B4-BE49-F238E27FC236}">
                <a16:creationId xmlns:a16="http://schemas.microsoft.com/office/drawing/2014/main" id="{B4C9BB7D-C77E-4DEB-AFED-F5E73B7BD669}"/>
              </a:ext>
            </a:extLst>
          </p:cNvPr>
          <p:cNvSpPr>
            <a:spLocks noGrp="1"/>
          </p:cNvSpPr>
          <p:nvPr/>
        </p:nvSpPr>
        <p:spPr>
          <a:xfrm>
            <a:off x="4905375" y="2143125"/>
            <a:ext cx="514350" cy="514350"/>
          </a:xfrm>
          <a:prstGeom prst="ellipse">
            <a:avLst/>
          </a:prstGeom>
          <a:solidFill>
            <a:srgbClr val="F45B43"/>
          </a:solidFill>
          <a:ln w="0">
            <a:noFill/>
            <a:prstDash val="solid"/>
          </a:ln>
        </p:spPr>
      </p:sp>
      <p:sp>
        <p:nvSpPr>
          <p:cNvPr id="10" name="activity-step-number-1">
            <a:extLst>
              <a:ext uri="{FF2B5EF4-FFF2-40B4-BE49-F238E27FC236}">
                <a16:creationId xmlns:a16="http://schemas.microsoft.com/office/drawing/2014/main" id="{908F9C51-5784-4465-8038-7A14CC70D266}"/>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B5734337-311B-4ED6-9011-2918D0B9968A}"/>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Teams score reliability, local suitability, environmental impact and cost evidence.</a:t>
            </a:r>
          </a:p>
        </p:txBody>
      </p:sp>
      <p:sp>
        <p:nvSpPr>
          <p:cNvPr id="12" name="activity-step-2">
            <a:extLst>
              <a:ext uri="{FF2B5EF4-FFF2-40B4-BE49-F238E27FC236}">
                <a16:creationId xmlns:a16="http://schemas.microsoft.com/office/drawing/2014/main" id="{3BA47CE1-D371-4BFA-B910-31852FF34999}"/>
              </a:ext>
            </a:extLst>
          </p:cNvPr>
          <p:cNvSpPr>
            <a:spLocks noGrp="1"/>
          </p:cNvSpPr>
          <p:nvPr/>
        </p:nvSpPr>
        <p:spPr>
          <a:xfrm>
            <a:off x="4905375" y="3209925"/>
            <a:ext cx="514350" cy="514350"/>
          </a:xfrm>
          <a:prstGeom prst="ellipse">
            <a:avLst/>
          </a:prstGeom>
          <a:solidFill>
            <a:srgbClr val="F45B43"/>
          </a:solidFill>
          <a:ln w="0">
            <a:noFill/>
            <a:prstDash val="solid"/>
          </a:ln>
        </p:spPr>
      </p:sp>
      <p:sp>
        <p:nvSpPr>
          <p:cNvPr id="13" name="activity-step-number-2">
            <a:extLst>
              <a:ext uri="{FF2B5EF4-FFF2-40B4-BE49-F238E27FC236}">
                <a16:creationId xmlns:a16="http://schemas.microsoft.com/office/drawing/2014/main" id="{290FFBB0-1905-4790-BB00-691875D88123}"/>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CA16ED7A-C121-4F84-9BFA-4921E75834B1}"/>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Choose a mix, not a slogan.</a:t>
            </a:r>
          </a:p>
        </p:txBody>
      </p:sp>
      <p:sp>
        <p:nvSpPr>
          <p:cNvPr id="15" name="activity-step-3">
            <a:extLst>
              <a:ext uri="{FF2B5EF4-FFF2-40B4-BE49-F238E27FC236}">
                <a16:creationId xmlns:a16="http://schemas.microsoft.com/office/drawing/2014/main" id="{48F713E9-4D5F-4341-AFBB-F065066B6A37}"/>
              </a:ext>
            </a:extLst>
          </p:cNvPr>
          <p:cNvSpPr>
            <a:spLocks noGrp="1"/>
          </p:cNvSpPr>
          <p:nvPr/>
        </p:nvSpPr>
        <p:spPr>
          <a:xfrm>
            <a:off x="4905375" y="4276725"/>
            <a:ext cx="514350" cy="514350"/>
          </a:xfrm>
          <a:prstGeom prst="ellipse">
            <a:avLst/>
          </a:prstGeom>
          <a:solidFill>
            <a:srgbClr val="F45B43"/>
          </a:solidFill>
          <a:ln w="0">
            <a:noFill/>
            <a:prstDash val="solid"/>
          </a:ln>
        </p:spPr>
      </p:sp>
      <p:sp>
        <p:nvSpPr>
          <p:cNvPr id="16" name="activity-step-number-3">
            <a:extLst>
              <a:ext uri="{FF2B5EF4-FFF2-40B4-BE49-F238E27FC236}">
                <a16:creationId xmlns:a16="http://schemas.microsoft.com/office/drawing/2014/main" id="{4CAE92DE-A786-442B-9291-93C1CDB2E772}"/>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C495E295-4CE1-46D6-BA56-D1BA19E4C81C}"/>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Give one trade-off and one missing datum.</a:t>
            </a:r>
          </a:p>
        </p:txBody>
      </p:sp>
      <p:sp>
        <p:nvSpPr>
          <p:cNvPr id="18" name="rule-70-518">
            <a:extLst>
              <a:ext uri="{FF2B5EF4-FFF2-40B4-BE49-F238E27FC236}">
                <a16:creationId xmlns:a16="http://schemas.microsoft.com/office/drawing/2014/main" id="{72B6F00C-3EE4-4735-B9C5-83F2C8F227CC}"/>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E1B1DD8C-7BCE-4417-AAED-1D9C81B2C1ED}"/>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F45B43"/>
                </a:solidFill>
              </a:defRPr>
            </a:pPr>
            <a:r>
              <a:rPr sz="1875" b="1" i="0">
                <a:solidFill>
                  <a:srgbClr val="F45B43"/>
                </a:solidFill>
              </a:rPr>
              <a:t>Success check: Recommendation cites the graph and at least two non-output criteria.</a:t>
            </a:r>
          </a:p>
        </p:txBody>
      </p:sp>
    </p:spTree>
    <p:extLst>
      <p:ext uri="{BB962C8B-B14F-4D97-AF65-F5344CB8AC3E}">
        <p14:creationId xmlns:p14="http://schemas.microsoft.com/office/powerpoint/2010/main" val="8522656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45B43"/>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16D5F16F-C7F3-4526-AA4A-9E30D7944D53}"/>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GROUP 1 · MOTION, FORCES AND ENERGY</a:t>
            </a:r>
          </a:p>
        </p:txBody>
      </p:sp>
      <p:sp>
        <p:nvSpPr>
          <p:cNvPr id="2" name="page-number">
            <a:extLst>
              <a:ext uri="{FF2B5EF4-FFF2-40B4-BE49-F238E27FC236}">
                <a16:creationId xmlns:a16="http://schemas.microsoft.com/office/drawing/2014/main" id="{4AEC4B50-C2AA-41AA-B00F-F6E14D586A13}"/>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08BCB0E9-B750-42D9-8974-80D193433858}"/>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F93A9C26-9336-4237-B652-156865960A46}"/>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CAMBRIDGE IGCSE PHYSICS 0625 · 1.7.3</a:t>
            </a:r>
          </a:p>
        </p:txBody>
      </p:sp>
      <p:sp>
        <p:nvSpPr>
          <p:cNvPr id="5" name="misconception-label">
            <a:extLst>
              <a:ext uri="{FF2B5EF4-FFF2-40B4-BE49-F238E27FC236}">
                <a16:creationId xmlns:a16="http://schemas.microsoft.com/office/drawing/2014/main" id="{EC1AB9F5-0713-4B69-A9FD-E7D8B459E06E}"/>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C515823B-98DC-4CC5-9710-D45F41CF8DBE}"/>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“Renewable means unlimited, perfectly reliable and impact-free.”</a:t>
            </a:r>
          </a:p>
        </p:txBody>
      </p:sp>
      <p:sp>
        <p:nvSpPr>
          <p:cNvPr id="7" name="correction-frame">
            <a:extLst>
              <a:ext uri="{FF2B5EF4-FFF2-40B4-BE49-F238E27FC236}">
                <a16:creationId xmlns:a16="http://schemas.microsoft.com/office/drawing/2014/main" id="{953242C5-4D3E-49A1-8A5B-C2047CCFE20E}"/>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7360315C-728C-4195-8B08-5A2856A75862}"/>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Renewable describes replenishment; availability and impacts must still be evaluated.</a:t>
            </a:r>
          </a:p>
        </p:txBody>
      </p:sp>
      <p:sp>
        <p:nvSpPr>
          <p:cNvPr id="9" name="humor-line">
            <a:extLst>
              <a:ext uri="{FF2B5EF4-FFF2-40B4-BE49-F238E27FC236}">
                <a16:creationId xmlns:a16="http://schemas.microsoft.com/office/drawing/2014/main" id="{CC427D93-657B-43AB-90FB-749AA45C920A}"/>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The Sun sends no invoice, but clouds still ignore the timetable.</a:t>
            </a:r>
          </a:p>
        </p:txBody>
      </p:sp>
      <p:sp>
        <p:nvSpPr>
          <p:cNvPr id="10" name="misconception-check">
            <a:extLst>
              <a:ext uri="{FF2B5EF4-FFF2-40B4-BE49-F238E27FC236}">
                <a16:creationId xmlns:a16="http://schemas.microsoft.com/office/drawing/2014/main" id="{6726F759-8202-4F04-A1AC-CCC16F3E1E1F}"/>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Name one challenge and one advantage of a renewable resource.</a:t>
            </a:r>
          </a:p>
        </p:txBody>
      </p:sp>
    </p:spTree>
    <p:extLst>
      <p:ext uri="{BB962C8B-B14F-4D97-AF65-F5344CB8AC3E}">
        <p14:creationId xmlns:p14="http://schemas.microsoft.com/office/powerpoint/2010/main" val="920115186"/>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4206</Words>
  <Application>Microsoft Office PowerPoint</Application>
  <DocSecurity>0</DocSecurity>
  <PresentationFormat>Widescreen</PresentationFormat>
  <Paragraphs>333</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2026-08-14T17:44:01Z</dcterms:created>
  <dcterms:modified xsi:type="dcterms:W3CDTF">2026-08-15T16:00:41Z</dcterms:modified>
</cp:coreProperties>
</file>