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100 Ω resistor</c:v>
          </c:tx>
          <c:spPr>
            <a:ln w="28575">
              <a:solidFill>
                <a:srgbClr val="EFB42B"/>
              </a:solidFill>
              <a:prstDash val="solid"/>
            </a:ln>
          </c:spPr>
          <c:marker>
            <c:symbol val="circle"/>
            <c:size val="7"/>
            <c:spPr>
              <a:solidFill>
                <a:srgbClr val="EFB42B"/>
              </a:solidFill>
            </c:spPr>
          </c:marker>
          <c:xVal>
            <c:numLit>
              <c:formatCode>General</c:formatCode>
              <c:ptCount val="5"/>
              <c:pt idx="0">
                <c:v>0</c:v>
              </c:pt>
              <c:pt idx="1">
                <c:v>10</c:v>
              </c:pt>
              <c:pt idx="2">
                <c:v>20</c:v>
              </c:pt>
              <c:pt idx="3">
                <c:v>30</c:v>
              </c:pt>
              <c:pt idx="4">
                <c:v>40</c:v>
              </c:pt>
            </c:numLit>
          </c:xVal>
          <c:yVal>
            <c:numLit>
              <c:formatCode>General</c:formatCode>
              <c:ptCount val="5"/>
              <c:pt idx="0">
                <c:v>0</c:v>
              </c:pt>
              <c:pt idx="1">
                <c:v>1</c:v>
              </c:pt>
              <c:pt idx="2">
                <c:v>2</c:v>
              </c:pt>
              <c:pt idx="3">
                <c:v>3</c:v>
              </c:pt>
              <c:pt idx="4">
                <c:v>4</c:v>
              </c:pt>
            </c:numLit>
          </c:yVal>
          <c:smooth val="0"/>
          <c:extLst>
            <c:ext xmlns:c16="http://schemas.microsoft.com/office/drawing/2014/chart" uri="{C3380CC4-5D6E-409C-BE32-E72D297353CC}">
              <c16:uniqueId val="{00000000-E389-4368-A174-EE71AAAA4D96}"/>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Potential difference / V</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1"/>
      </c:valAx>
      <c:valAx>
        <c:axId val="48650112"/>
        <c:scaling>
          <c:orientation val="minMax"/>
        </c:scaling>
        <c:delete val="0"/>
        <c:axPos val="b"/>
        <c:title>
          <c:tx>
            <c:rich>
              <a:bodyPr/>
              <a:lstStyle/>
              <a:p>
                <a:r>
                  <a:t>Current / mA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1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dark-green opening slide with the exact topic title “Electrical quantities”, an accent ring for group 4, and a single hook question.</a:t>
            </a:r>
          </a:p>
          <a:p>
            <a:r>
              <a:t>[Teacher cue]</a:t>
            </a:r>
          </a:p>
          <a:p>
            <a:r>
              <a:t>Ask the hook question before revealing any explanation. Listen for the vocabulary students already use, then connect their answers to syllabus section 4.2.</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An original 7-mark exam-style question occupies the main page, with a dark solve–pair–compare–justify sequence beside it.</a:t>
            </a:r>
          </a:p>
          <a:p>
            <a:r>
              <a:t>[Teacher cue]</a:t>
            </a:r>
          </a:p>
          <a:p>
            <a:r>
              <a:t>Give independent thinking time, then ask pairs to compare methods before answers. Listen for each command word: calculate, explain. Do not reveal the mark scheme until slide 11.</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[Quiz answers] 1. A — Ampere is coulomb per second. 2. parallel — It compares two points. 3. 150 Ω — 3/0.02. 4. IV — P = IV.</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53349-9CAD-2573-CA18-9CE080C73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97EB99-1FB8-C358-BA68-E3CB6C853B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C5895-E396-28C8-4EC0-483F685E020C}"/>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The simple definition is stated in one sentence across the top of the slide. Below it a drawn diagram is labelled R = 200 Ω, 6.0 V cell, A, V, I = 0.030 A, the same all round the loop, Q = It and R = V/I. A caption reads: The ammeter sits in the path to count the flow; the voltmeter sits across the component to count what each coulomb loses there.</a:t>
            </a:r>
          </a:p>
          <a:p>
            <a:r>
              <a:t>[Teacher cue]</a:t>
            </a:r>
          </a:p>
          <a:p>
            <a:r>
              <a:t>Explain one core idea at a time. Ask students to restate each idea using one vocabulary word, then reveal the relevant equation only after its variables are named.</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p:txBody>
      </p:sp>
      <p:sp>
        <p:nvSpPr>
          <p:cNvPr id="4" name="Slide Number Placeholder 3">
            <a:extLst>
              <a:ext uri="{FF2B5EF4-FFF2-40B4-BE49-F238E27FC236}">
                <a16:creationId xmlns:a16="http://schemas.microsoft.com/office/drawing/2014/main" id="{98241784-E4C8-FF7F-EDD7-DF517CD531B1}"/>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049156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An editable line chart plots Potential difference in V against Current in A; Current is converted from amperes to milliamperes; Potential difference remains in V.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Exact ohmic model at constant temperature; if plotting I against V, the gradient would be 1/R instead.</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[Quantitative visual] Values: 100 Ω resistor: (0, 0), (0.01, 1), (0.02, 2), (0.03, 3), (0.04, 4). Data: illustrative lesson data. Scale: 0 to 4 V.</a:t>
            </a:r>
          </a:p>
          <a:p>
            <a:r>
              <a:t>Units: x uses amps; y uses volts.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[Worked problem] Steps: 1) 3.0 min = 180 s. 2) Q = It = 0.50×180 = 90 C. 3) E = IVt = 0.50×12×180. Answer: Q = 90 C; E = 1080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[Worked problem] Steps: 1) R = 6.0/0.030. 2) P = 0.030×6.0. 3) Check the direction, significant figures and physical meaning of the result. Answer: R = 200 Ω; P = 0.18 W.</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[Safety] Use low-voltage supplies only; no mains electricity is used in class.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https://giophysics.com/chapter-22/electric-current-charge</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Describe positive/negative charge, charging by friction, attraction/repulsion and conductor/insulator behaviour.; Define current as charge flow and distinguish conventional current from electron drift; use I = Q/t (Supplement).; Distinguish e.m.f. and p.d. as work/energy per charge and use E or V = W/Q (Supplement).; Define/use resistance R = V/I and interpret V–I characteristics for ohmic and non-ohmic components.; Use P = IV and E = IVt, including kWh/cost contexts where data are supplied.; Connect ammeters in series and voltmeters in parallel safely.</a:t>
            </a:r>
          </a:p>
          <a:p>
            <a:r>
              <a:t>[Safety]</a:t>
            </a:r>
          </a:p>
          <a:p>
            <a:r>
              <a:t>Use low-voltage supplies only; no mains electricity is used in class.</a:t>
            </a:r>
          </a:p>
          <a:p>
            <a:r>
              <a:t>[Humor] Voltage is not commuting around the circuit with a tiny briefcase.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11959963-EE6D-4435-B5CD-7FBF22A10FF0}"/>
              </a:ext>
            </a:extLst>
          </p:cNvPr>
          <p:cNvSpPr>
            <a:spLocks noGrp="1"/>
          </p:cNvSpPr>
          <p:nvPr/>
        </p:nvSpPr>
        <p:spPr>
          <a:xfrm>
            <a:off x="0" y="0"/>
            <a:ext cx="171450" cy="6858000"/>
          </a:xfrm>
          <a:prstGeom prst="rect">
            <a:avLst/>
          </a:prstGeom>
          <a:solidFill>
            <a:srgbClr val="EFB42B"/>
          </a:solidFill>
          <a:ln w="0">
            <a:noFill/>
            <a:prstDash val="solid"/>
          </a:ln>
        </p:spPr>
      </p:sp>
      <p:sp>
        <p:nvSpPr>
          <p:cNvPr id="2" name="title-eyebrow">
            <a:extLst>
              <a:ext uri="{FF2B5EF4-FFF2-40B4-BE49-F238E27FC236}">
                <a16:creationId xmlns:a16="http://schemas.microsoft.com/office/drawing/2014/main" id="{F51A9594-3D2F-4ED3-A91F-4B378E60C9BE}"/>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CAMBRIDGE IGCSE PHYSICS 0625 · SYLLABUS 4.2</a:t>
            </a:r>
          </a:p>
        </p:txBody>
      </p:sp>
      <p:sp>
        <p:nvSpPr>
          <p:cNvPr id="3" name="topic-title">
            <a:extLst>
              <a:ext uri="{FF2B5EF4-FFF2-40B4-BE49-F238E27FC236}">
                <a16:creationId xmlns:a16="http://schemas.microsoft.com/office/drawing/2014/main" id="{5EAAF7FF-FE1A-48FA-9C0F-5F8F9EFF1C3E}"/>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Electrical quantities</a:t>
            </a:r>
          </a:p>
        </p:txBody>
      </p:sp>
      <p:sp>
        <p:nvSpPr>
          <p:cNvPr id="4" name="lesson-title">
            <a:extLst>
              <a:ext uri="{FF2B5EF4-FFF2-40B4-BE49-F238E27FC236}">
                <a16:creationId xmlns:a16="http://schemas.microsoft.com/office/drawing/2014/main" id="{298C0E0A-3DA4-4A0D-A43D-9FF66094DFF0}"/>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EFB42B"/>
                </a:solidFill>
              </a:defRPr>
            </a:pPr>
            <a:r>
              <a:rPr sz="2850" b="1" i="0">
                <a:solidFill>
                  <a:srgbClr val="EFB42B"/>
                </a:solidFill>
              </a:rPr>
              <a:t>Electrical Quantity Control Room</a:t>
            </a:r>
          </a:p>
        </p:txBody>
      </p:sp>
      <p:sp>
        <p:nvSpPr>
          <p:cNvPr id="5" name="lesson-hook">
            <a:extLst>
              <a:ext uri="{FF2B5EF4-FFF2-40B4-BE49-F238E27FC236}">
                <a16:creationId xmlns:a16="http://schemas.microsoft.com/office/drawing/2014/main" id="{A19F68B7-C42C-46AC-A958-935290F1CE12}"/>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lamp has 3 V across it and 0.020 A through it. Which number describes flow and which describes energy per charge?</a:t>
            </a:r>
          </a:p>
        </p:txBody>
      </p:sp>
      <p:sp>
        <p:nvSpPr>
          <p:cNvPr id="6" name="topic-ring">
            <a:extLst>
              <a:ext uri="{FF2B5EF4-FFF2-40B4-BE49-F238E27FC236}">
                <a16:creationId xmlns:a16="http://schemas.microsoft.com/office/drawing/2014/main" id="{17BCBB77-54F6-4F27-82EC-0B7073D12F34}"/>
              </a:ext>
            </a:extLst>
          </p:cNvPr>
          <p:cNvSpPr>
            <a:spLocks noGrp="1"/>
          </p:cNvSpPr>
          <p:nvPr/>
        </p:nvSpPr>
        <p:spPr>
          <a:xfrm>
            <a:off x="9477375" y="1190625"/>
            <a:ext cx="1952625" cy="1952625"/>
          </a:xfrm>
          <a:prstGeom prst="ellipse">
            <a:avLst/>
          </a:prstGeom>
          <a:solidFill>
            <a:srgbClr val="EFB42B"/>
          </a:solidFill>
          <a:ln w="0">
            <a:noFill/>
            <a:prstDash val="solid"/>
          </a:ln>
        </p:spPr>
      </p:sp>
      <p:sp>
        <p:nvSpPr>
          <p:cNvPr id="7" name="topic-ring-center">
            <a:extLst>
              <a:ext uri="{FF2B5EF4-FFF2-40B4-BE49-F238E27FC236}">
                <a16:creationId xmlns:a16="http://schemas.microsoft.com/office/drawing/2014/main" id="{3F8A3B42-9293-43BA-BC2E-79BB2442B1FE}"/>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F362FC43-FD03-41EA-B4D9-5195E4F7CBB7}"/>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EDITABLE · 45-MINUTE CLASSROOM LESSON · CORE + SUPPLEMENT</a:t>
            </a:r>
          </a:p>
        </p:txBody>
      </p:sp>
      <p:sp>
        <p:nvSpPr>
          <p:cNvPr id="9" name="group-label">
            <a:extLst>
              <a:ext uri="{FF2B5EF4-FFF2-40B4-BE49-F238E27FC236}">
                <a16:creationId xmlns:a16="http://schemas.microsoft.com/office/drawing/2014/main" id="{8EC76234-CD7C-4491-8C81-84342AFE450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10" name="page-number">
            <a:extLst>
              <a:ext uri="{FF2B5EF4-FFF2-40B4-BE49-F238E27FC236}">
                <a16:creationId xmlns:a16="http://schemas.microsoft.com/office/drawing/2014/main" id="{8A103CA8-5252-4135-BA70-906F77392A6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B07E9012-411B-41B4-9AEA-1A999262341C}"/>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482CF403-0FB7-4FF9-AEE8-DF67EEF283C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4.2</a:t>
            </a:r>
          </a:p>
        </p:txBody>
      </p:sp>
    </p:spTree>
    <p:extLst>
      <p:ext uri="{BB962C8B-B14F-4D97-AF65-F5344CB8AC3E}">
        <p14:creationId xmlns:p14="http://schemas.microsoft.com/office/powerpoint/2010/main" val="933374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6AD6377E-62C0-4AC7-8F24-498616343B6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9E1867CE-EA4E-4409-8A6F-CE247535419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8D800A62-FC31-4E91-9E32-2929FF58E8E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08C7505-C424-4B87-84E4-3224D773A67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EA84E7E7-7DB3-4E85-94C5-0EC44DDCCB6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sensor resistor</a:t>
            </a:r>
          </a:p>
        </p:txBody>
      </p:sp>
      <p:sp>
        <p:nvSpPr>
          <p:cNvPr id="6" name="exam-meta">
            <a:extLst>
              <a:ext uri="{FF2B5EF4-FFF2-40B4-BE49-F238E27FC236}">
                <a16:creationId xmlns:a16="http://schemas.microsoft.com/office/drawing/2014/main" id="{2606D82B-7D04-41F8-89E7-5CE74E7CAB0A}"/>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Supplement · 7 MARKS · CALCULATE · EXPLAIN</a:t>
            </a:r>
          </a:p>
        </p:txBody>
      </p:sp>
      <p:sp>
        <p:nvSpPr>
          <p:cNvPr id="7" name="exam-question-frame">
            <a:extLst>
              <a:ext uri="{FF2B5EF4-FFF2-40B4-BE49-F238E27FC236}">
                <a16:creationId xmlns:a16="http://schemas.microsoft.com/office/drawing/2014/main" id="{AEADED60-2302-4B3A-B302-F43FDA97FDB1}"/>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CCBD179F-02BA-4C0A-A708-D9445FBCF427}"/>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240 Ω sensor carries 0.025 A for 80 s. Calculate p.d., charge and energy transferred. Explain what the V–I graph gradient represents when V is vertical.</a:t>
            </a:r>
          </a:p>
        </p:txBody>
      </p:sp>
      <p:sp>
        <p:nvSpPr>
          <p:cNvPr id="9" name="exam-method-frame">
            <a:extLst>
              <a:ext uri="{FF2B5EF4-FFF2-40B4-BE49-F238E27FC236}">
                <a16:creationId xmlns:a16="http://schemas.microsoft.com/office/drawing/2014/main" id="{89438F75-425B-41C2-B494-3F44A620E0BC}"/>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616705A1-9412-41D4-8DE3-0026EAAEAE58}"/>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5681461B-6E99-4CC0-985E-C09A497D41DE}"/>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458793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CA5ABBE3-E742-46C2-843F-2EF9B74E7F6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5E5478DC-9DB1-46FF-80B5-E06031A613F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837515F4-D3BA-4C06-9560-4051461D56A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E11A0C6-78F7-409F-830A-9C542198F8A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C50A1C50-2476-4866-BD98-8218CD5CA927}"/>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1E7608B0-28DE-4BD5-BA94-F050F967F5D7}"/>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AEFBC8CC-17DE-4188-85DD-D5EB67745D2D}"/>
              </a:ext>
            </a:extLst>
          </p:cNvPr>
          <p:cNvSpPr>
            <a:spLocks noGrp="1"/>
          </p:cNvSpPr>
          <p:nvPr/>
        </p:nvSpPr>
        <p:spPr>
          <a:xfrm>
            <a:off x="666750" y="2266950"/>
            <a:ext cx="457200" cy="457200"/>
          </a:xfrm>
          <a:prstGeom prst="ellipse">
            <a:avLst/>
          </a:prstGeom>
          <a:solidFill>
            <a:srgbClr val="EFB42B"/>
          </a:solidFill>
          <a:ln w="0">
            <a:noFill/>
            <a:prstDash val="solid"/>
          </a:ln>
        </p:spPr>
      </p:sp>
      <p:sp>
        <p:nvSpPr>
          <p:cNvPr id="8" name="mark-number-text-1">
            <a:extLst>
              <a:ext uri="{FF2B5EF4-FFF2-40B4-BE49-F238E27FC236}">
                <a16:creationId xmlns:a16="http://schemas.microsoft.com/office/drawing/2014/main" id="{8D6021B0-57AE-4A6E-8D6C-D601B0CD9203}"/>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036F4B09-C1E9-40BA-907D-294AC01A9224}"/>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V = IR = 0.025×240 = 6.0 V.</a:t>
            </a:r>
          </a:p>
        </p:txBody>
      </p:sp>
      <p:sp>
        <p:nvSpPr>
          <p:cNvPr id="10" name="mark-number-2">
            <a:extLst>
              <a:ext uri="{FF2B5EF4-FFF2-40B4-BE49-F238E27FC236}">
                <a16:creationId xmlns:a16="http://schemas.microsoft.com/office/drawing/2014/main" id="{70BC1070-0AB9-412C-B09E-64212BA1BFED}"/>
              </a:ext>
            </a:extLst>
          </p:cNvPr>
          <p:cNvSpPr>
            <a:spLocks noGrp="1"/>
          </p:cNvSpPr>
          <p:nvPr/>
        </p:nvSpPr>
        <p:spPr>
          <a:xfrm>
            <a:off x="666750" y="3333750"/>
            <a:ext cx="457200" cy="457200"/>
          </a:xfrm>
          <a:prstGeom prst="ellipse">
            <a:avLst/>
          </a:prstGeom>
          <a:solidFill>
            <a:srgbClr val="EFB42B"/>
          </a:solidFill>
          <a:ln w="0">
            <a:noFill/>
            <a:prstDash val="solid"/>
          </a:ln>
        </p:spPr>
      </p:sp>
      <p:sp>
        <p:nvSpPr>
          <p:cNvPr id="11" name="mark-number-text-2">
            <a:extLst>
              <a:ext uri="{FF2B5EF4-FFF2-40B4-BE49-F238E27FC236}">
                <a16:creationId xmlns:a16="http://schemas.microsoft.com/office/drawing/2014/main" id="{DB9B160C-3FEF-49D7-BF90-79F2D506BBFB}"/>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FFF589F6-41EF-4BFE-AE8F-1E87143BF442}"/>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Q = It = 0.025×80 = 2.0 C.</a:t>
            </a:r>
          </a:p>
        </p:txBody>
      </p:sp>
      <p:sp>
        <p:nvSpPr>
          <p:cNvPr id="13" name="mark-number-3">
            <a:extLst>
              <a:ext uri="{FF2B5EF4-FFF2-40B4-BE49-F238E27FC236}">
                <a16:creationId xmlns:a16="http://schemas.microsoft.com/office/drawing/2014/main" id="{FC083619-A466-4BE8-8A61-DDED14C23A88}"/>
              </a:ext>
            </a:extLst>
          </p:cNvPr>
          <p:cNvSpPr>
            <a:spLocks noGrp="1"/>
          </p:cNvSpPr>
          <p:nvPr/>
        </p:nvSpPr>
        <p:spPr>
          <a:xfrm>
            <a:off x="666750" y="4400550"/>
            <a:ext cx="457200" cy="457200"/>
          </a:xfrm>
          <a:prstGeom prst="ellipse">
            <a:avLst/>
          </a:prstGeom>
          <a:solidFill>
            <a:srgbClr val="EFB42B"/>
          </a:solidFill>
          <a:ln w="0">
            <a:noFill/>
            <a:prstDash val="solid"/>
          </a:ln>
        </p:spPr>
      </p:sp>
      <p:sp>
        <p:nvSpPr>
          <p:cNvPr id="14" name="mark-number-text-3">
            <a:extLst>
              <a:ext uri="{FF2B5EF4-FFF2-40B4-BE49-F238E27FC236}">
                <a16:creationId xmlns:a16="http://schemas.microsoft.com/office/drawing/2014/main" id="{8C894F2F-D8A8-4F29-9A6B-65DB0F6C46EA}"/>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A458054D-D57E-4E4F-BEA2-B21ACE33E310}"/>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 = IVt = 0.025×6.0×80 = 12 J.</a:t>
            </a:r>
          </a:p>
        </p:txBody>
      </p:sp>
      <p:sp>
        <p:nvSpPr>
          <p:cNvPr id="16" name="mark-number-4">
            <a:extLst>
              <a:ext uri="{FF2B5EF4-FFF2-40B4-BE49-F238E27FC236}">
                <a16:creationId xmlns:a16="http://schemas.microsoft.com/office/drawing/2014/main" id="{09EC3F9F-C0A9-4EA9-BB07-CFA934F017DF}"/>
              </a:ext>
            </a:extLst>
          </p:cNvPr>
          <p:cNvSpPr>
            <a:spLocks noGrp="1"/>
          </p:cNvSpPr>
          <p:nvPr/>
        </p:nvSpPr>
        <p:spPr>
          <a:xfrm>
            <a:off x="6191250" y="2266950"/>
            <a:ext cx="457200" cy="457200"/>
          </a:xfrm>
          <a:prstGeom prst="ellipse">
            <a:avLst/>
          </a:prstGeom>
          <a:solidFill>
            <a:srgbClr val="EFB42B"/>
          </a:solidFill>
          <a:ln w="0">
            <a:noFill/>
            <a:prstDash val="solid"/>
          </a:ln>
        </p:spPr>
      </p:sp>
      <p:sp>
        <p:nvSpPr>
          <p:cNvPr id="17" name="mark-number-text-4">
            <a:extLst>
              <a:ext uri="{FF2B5EF4-FFF2-40B4-BE49-F238E27FC236}">
                <a16:creationId xmlns:a16="http://schemas.microsoft.com/office/drawing/2014/main" id="{977C59CE-A71B-4EE3-B55E-203C50AAAC82}"/>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13BBC2C1-275F-40CC-B569-49C5D9016841}"/>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Gradient = ΔV/ΔI.</a:t>
            </a:r>
          </a:p>
        </p:txBody>
      </p:sp>
      <p:sp>
        <p:nvSpPr>
          <p:cNvPr id="19" name="mark-number-5">
            <a:extLst>
              <a:ext uri="{FF2B5EF4-FFF2-40B4-BE49-F238E27FC236}">
                <a16:creationId xmlns:a16="http://schemas.microsoft.com/office/drawing/2014/main" id="{F0DC5CCA-5862-4CE4-A90A-AEF226C36263}"/>
              </a:ext>
            </a:extLst>
          </p:cNvPr>
          <p:cNvSpPr>
            <a:spLocks noGrp="1"/>
          </p:cNvSpPr>
          <p:nvPr/>
        </p:nvSpPr>
        <p:spPr>
          <a:xfrm>
            <a:off x="6191250" y="3333750"/>
            <a:ext cx="457200" cy="457200"/>
          </a:xfrm>
          <a:prstGeom prst="ellipse">
            <a:avLst/>
          </a:prstGeom>
          <a:solidFill>
            <a:srgbClr val="EFB42B"/>
          </a:solidFill>
          <a:ln w="0">
            <a:noFill/>
            <a:prstDash val="solid"/>
          </a:ln>
        </p:spPr>
      </p:sp>
      <p:sp>
        <p:nvSpPr>
          <p:cNvPr id="20" name="mark-number-text-5">
            <a:extLst>
              <a:ext uri="{FF2B5EF4-FFF2-40B4-BE49-F238E27FC236}">
                <a16:creationId xmlns:a16="http://schemas.microsoft.com/office/drawing/2014/main" id="{BF3412EF-7990-4A5E-B4B3-C9A5D675FA53}"/>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CFAE4365-E1EF-42AD-822B-32D0873557F7}"/>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For an ohmic resistor this equals resistance.</a:t>
            </a:r>
          </a:p>
        </p:txBody>
      </p:sp>
      <p:sp>
        <p:nvSpPr>
          <p:cNvPr id="22" name="mark-number-6">
            <a:extLst>
              <a:ext uri="{FF2B5EF4-FFF2-40B4-BE49-F238E27FC236}">
                <a16:creationId xmlns:a16="http://schemas.microsoft.com/office/drawing/2014/main" id="{B0159E83-D323-4EB8-A62B-9154AE896092}"/>
              </a:ext>
            </a:extLst>
          </p:cNvPr>
          <p:cNvSpPr>
            <a:spLocks noGrp="1"/>
          </p:cNvSpPr>
          <p:nvPr/>
        </p:nvSpPr>
        <p:spPr>
          <a:xfrm>
            <a:off x="6191250" y="4400550"/>
            <a:ext cx="457200" cy="457200"/>
          </a:xfrm>
          <a:prstGeom prst="ellipse">
            <a:avLst/>
          </a:prstGeom>
          <a:solidFill>
            <a:srgbClr val="EFB42B"/>
          </a:solidFill>
          <a:ln w="0">
            <a:noFill/>
            <a:prstDash val="solid"/>
          </a:ln>
        </p:spPr>
      </p:sp>
      <p:sp>
        <p:nvSpPr>
          <p:cNvPr id="23" name="mark-number-text-6">
            <a:extLst>
              <a:ext uri="{FF2B5EF4-FFF2-40B4-BE49-F238E27FC236}">
                <a16:creationId xmlns:a16="http://schemas.microsoft.com/office/drawing/2014/main" id="{8ADD8D20-97B7-45CB-9E00-3BCEEFA813F6}"/>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2A6874A2-616F-4C23-AA53-02E2690AC097}"/>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Correct units.</a:t>
            </a:r>
          </a:p>
        </p:txBody>
      </p:sp>
      <p:sp>
        <p:nvSpPr>
          <p:cNvPr id="25" name="improvement-band">
            <a:extLst>
              <a:ext uri="{FF2B5EF4-FFF2-40B4-BE49-F238E27FC236}">
                <a16:creationId xmlns:a16="http://schemas.microsoft.com/office/drawing/2014/main" id="{EAC42DA5-2636-4CA2-B2C4-DCB8BFB1AAD7}"/>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35E1EB0E-41BA-4EC6-927D-6BA477A5FFAB}"/>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185560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61D7F3CB-25A9-4797-8477-0DDDC975419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660A8EC1-6365-469F-AA13-EA7072CD03E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B0296656-734C-4236-A1D7-3A2FE40106A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C2A8BC4-B969-4425-B7A5-56218601425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36333382-A9B5-4DC3-BF39-565F019C063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8F87EEED-81CC-4FEF-B0F7-46DA347E7CCB}"/>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C9E1F6B3-1E91-4A18-8287-D6BC7F23A2F4}"/>
              </a:ext>
            </a:extLst>
          </p:cNvPr>
          <p:cNvSpPr>
            <a:spLocks noGrp="1"/>
          </p:cNvSpPr>
          <p:nvPr/>
        </p:nvSpPr>
        <p:spPr>
          <a:xfrm>
            <a:off x="666750" y="2143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Q1</a:t>
            </a:r>
          </a:p>
        </p:txBody>
      </p:sp>
      <p:sp>
        <p:nvSpPr>
          <p:cNvPr id="8" name="quiz-question-1">
            <a:extLst>
              <a:ext uri="{FF2B5EF4-FFF2-40B4-BE49-F238E27FC236}">
                <a16:creationId xmlns:a16="http://schemas.microsoft.com/office/drawing/2014/main" id="{1FD4DDF1-150D-412A-BF5E-DABCA04B7D25}"/>
              </a:ext>
            </a:extLst>
          </p:cNvPr>
          <p:cNvSpPr>
            <a:spLocks noGrp="1"/>
          </p:cNvSpPr>
          <p:nvPr/>
        </p:nvSpPr>
        <p:spPr>
          <a:xfrm>
            <a:off x="12573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Current unit?</a:t>
            </a:r>
          </a:p>
        </p:txBody>
      </p:sp>
      <p:sp>
        <p:nvSpPr>
          <p:cNvPr id="9" name="quiz-choices-1">
            <a:extLst>
              <a:ext uri="{FF2B5EF4-FFF2-40B4-BE49-F238E27FC236}">
                <a16:creationId xmlns:a16="http://schemas.microsoft.com/office/drawing/2014/main" id="{4B19C250-0F74-4DB9-A372-1E69E2480835}"/>
              </a:ext>
            </a:extLst>
          </p:cNvPr>
          <p:cNvSpPr>
            <a:spLocks noGrp="1"/>
          </p:cNvSpPr>
          <p:nvPr/>
        </p:nvSpPr>
        <p:spPr>
          <a:xfrm>
            <a:off x="12573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 · B A · C V · D Ω</a:t>
            </a:r>
          </a:p>
        </p:txBody>
      </p:sp>
      <p:sp>
        <p:nvSpPr>
          <p:cNvPr id="10" name="rule-70-401">
            <a:extLst>
              <a:ext uri="{FF2B5EF4-FFF2-40B4-BE49-F238E27FC236}">
                <a16:creationId xmlns:a16="http://schemas.microsoft.com/office/drawing/2014/main" id="{422F7920-A3A9-4488-BC92-514912F62340}"/>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8C8C5E11-8895-412E-94C7-F867972D33E4}"/>
              </a:ext>
            </a:extLst>
          </p:cNvPr>
          <p:cNvSpPr>
            <a:spLocks noGrp="1"/>
          </p:cNvSpPr>
          <p:nvPr/>
        </p:nvSpPr>
        <p:spPr>
          <a:xfrm>
            <a:off x="6191250" y="2143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Q2</a:t>
            </a:r>
          </a:p>
        </p:txBody>
      </p:sp>
      <p:sp>
        <p:nvSpPr>
          <p:cNvPr id="12" name="quiz-question-2">
            <a:extLst>
              <a:ext uri="{FF2B5EF4-FFF2-40B4-BE49-F238E27FC236}">
                <a16:creationId xmlns:a16="http://schemas.microsoft.com/office/drawing/2014/main" id="{C551AC57-5A22-4D37-9988-F9CB8794BE57}"/>
              </a:ext>
            </a:extLst>
          </p:cNvPr>
          <p:cNvSpPr>
            <a:spLocks noGrp="1"/>
          </p:cNvSpPr>
          <p:nvPr/>
        </p:nvSpPr>
        <p:spPr>
          <a:xfrm>
            <a:off x="67818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Voltmeter connection?</a:t>
            </a:r>
          </a:p>
        </p:txBody>
      </p:sp>
      <p:sp>
        <p:nvSpPr>
          <p:cNvPr id="13" name="quiz-choices-2">
            <a:extLst>
              <a:ext uri="{FF2B5EF4-FFF2-40B4-BE49-F238E27FC236}">
                <a16:creationId xmlns:a16="http://schemas.microsoft.com/office/drawing/2014/main" id="{738F335F-A965-4403-9DDB-2D7373165847}"/>
              </a:ext>
            </a:extLst>
          </p:cNvPr>
          <p:cNvSpPr>
            <a:spLocks noGrp="1"/>
          </p:cNvSpPr>
          <p:nvPr/>
        </p:nvSpPr>
        <p:spPr>
          <a:xfrm>
            <a:off x="67818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series · B parallel · C source short · D earth only</a:t>
            </a:r>
          </a:p>
        </p:txBody>
      </p:sp>
      <p:sp>
        <p:nvSpPr>
          <p:cNvPr id="14" name="rule-650-401">
            <a:extLst>
              <a:ext uri="{FF2B5EF4-FFF2-40B4-BE49-F238E27FC236}">
                <a16:creationId xmlns:a16="http://schemas.microsoft.com/office/drawing/2014/main" id="{E1EFD9CE-7787-4131-8478-8CB000506B97}"/>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E82581D7-5302-45A7-9625-834228A57954}"/>
              </a:ext>
            </a:extLst>
          </p:cNvPr>
          <p:cNvSpPr>
            <a:spLocks noGrp="1"/>
          </p:cNvSpPr>
          <p:nvPr/>
        </p:nvSpPr>
        <p:spPr>
          <a:xfrm>
            <a:off x="666750" y="4048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Q3</a:t>
            </a:r>
          </a:p>
        </p:txBody>
      </p:sp>
      <p:sp>
        <p:nvSpPr>
          <p:cNvPr id="16" name="quiz-question-3">
            <a:extLst>
              <a:ext uri="{FF2B5EF4-FFF2-40B4-BE49-F238E27FC236}">
                <a16:creationId xmlns:a16="http://schemas.microsoft.com/office/drawing/2014/main" id="{40072607-6671-4C8B-98B0-E9A616C608D0}"/>
              </a:ext>
            </a:extLst>
          </p:cNvPr>
          <p:cNvSpPr>
            <a:spLocks noGrp="1"/>
          </p:cNvSpPr>
          <p:nvPr/>
        </p:nvSpPr>
        <p:spPr>
          <a:xfrm>
            <a:off x="12573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3 V, 0.02 A: R?</a:t>
            </a:r>
          </a:p>
        </p:txBody>
      </p:sp>
      <p:sp>
        <p:nvSpPr>
          <p:cNvPr id="17" name="quiz-choices-3">
            <a:extLst>
              <a:ext uri="{FF2B5EF4-FFF2-40B4-BE49-F238E27FC236}">
                <a16:creationId xmlns:a16="http://schemas.microsoft.com/office/drawing/2014/main" id="{76FDB134-07A1-465E-972D-135C7030C4F0}"/>
              </a:ext>
            </a:extLst>
          </p:cNvPr>
          <p:cNvSpPr>
            <a:spLocks noGrp="1"/>
          </p:cNvSpPr>
          <p:nvPr/>
        </p:nvSpPr>
        <p:spPr>
          <a:xfrm>
            <a:off x="12573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0.006 Ω · B 0.15 Ω · C 60 Ω · D 150 Ω</a:t>
            </a:r>
          </a:p>
        </p:txBody>
      </p:sp>
      <p:sp>
        <p:nvSpPr>
          <p:cNvPr id="18" name="rule-70-601">
            <a:extLst>
              <a:ext uri="{FF2B5EF4-FFF2-40B4-BE49-F238E27FC236}">
                <a16:creationId xmlns:a16="http://schemas.microsoft.com/office/drawing/2014/main" id="{FC05C32A-41F6-42D8-BBE5-B7BDD67FCAD0}"/>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1BE0A675-6600-4202-A31C-0D3B09851D52}"/>
              </a:ext>
            </a:extLst>
          </p:cNvPr>
          <p:cNvSpPr>
            <a:spLocks noGrp="1"/>
          </p:cNvSpPr>
          <p:nvPr/>
        </p:nvSpPr>
        <p:spPr>
          <a:xfrm>
            <a:off x="6191250" y="4048125"/>
            <a:ext cx="590550" cy="3429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Q4</a:t>
            </a:r>
          </a:p>
        </p:txBody>
      </p:sp>
      <p:sp>
        <p:nvSpPr>
          <p:cNvPr id="20" name="quiz-question-4">
            <a:extLst>
              <a:ext uri="{FF2B5EF4-FFF2-40B4-BE49-F238E27FC236}">
                <a16:creationId xmlns:a16="http://schemas.microsoft.com/office/drawing/2014/main" id="{24F41D07-E715-4233-9923-5100C0B7B9CB}"/>
              </a:ext>
            </a:extLst>
          </p:cNvPr>
          <p:cNvSpPr>
            <a:spLocks noGrp="1"/>
          </p:cNvSpPr>
          <p:nvPr/>
        </p:nvSpPr>
        <p:spPr>
          <a:xfrm>
            <a:off x="67818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Electrical power?</a:t>
            </a:r>
          </a:p>
        </p:txBody>
      </p:sp>
      <p:sp>
        <p:nvSpPr>
          <p:cNvPr id="21" name="quiz-choices-4">
            <a:extLst>
              <a:ext uri="{FF2B5EF4-FFF2-40B4-BE49-F238E27FC236}">
                <a16:creationId xmlns:a16="http://schemas.microsoft.com/office/drawing/2014/main" id="{F4DEB564-BEA4-4A1C-B35D-02CEC8987BA2}"/>
              </a:ext>
            </a:extLst>
          </p:cNvPr>
          <p:cNvSpPr>
            <a:spLocks noGrp="1"/>
          </p:cNvSpPr>
          <p:nvPr/>
        </p:nvSpPr>
        <p:spPr>
          <a:xfrm>
            <a:off x="67818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IV · B I/V · C V/I · D It only</a:t>
            </a:r>
          </a:p>
        </p:txBody>
      </p:sp>
      <p:sp>
        <p:nvSpPr>
          <p:cNvPr id="22" name="rule-650-601">
            <a:extLst>
              <a:ext uri="{FF2B5EF4-FFF2-40B4-BE49-F238E27FC236}">
                <a16:creationId xmlns:a16="http://schemas.microsoft.com/office/drawing/2014/main" id="{C4A34B46-81AD-4B1A-B33E-6A83262F27E3}"/>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247991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02D29DA7-D016-4CB6-8FB9-9F61AF265B0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CCE41ED7-770F-4070-8F5B-DE72911D085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41661100-9312-449B-AC39-DFC56DC2EED0}"/>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144BA68A-1DD8-4A93-A362-10DB3E048CF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4.2</a:t>
            </a:r>
          </a:p>
        </p:txBody>
      </p:sp>
      <p:sp>
        <p:nvSpPr>
          <p:cNvPr id="5" name="slide-title">
            <a:extLst>
              <a:ext uri="{FF2B5EF4-FFF2-40B4-BE49-F238E27FC236}">
                <a16:creationId xmlns:a16="http://schemas.microsoft.com/office/drawing/2014/main" id="{4261E8D5-E97F-4AC6-9887-AD645CB258A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C65E7440-1CB6-4FDE-845D-5384A3122616}"/>
              </a:ext>
            </a:extLst>
          </p:cNvPr>
          <p:cNvSpPr>
            <a:spLocks noGrp="1"/>
          </p:cNvSpPr>
          <p:nvPr/>
        </p:nvSpPr>
        <p:spPr>
          <a:xfrm>
            <a:off x="714375" y="1714500"/>
            <a:ext cx="476250" cy="476250"/>
          </a:xfrm>
          <a:prstGeom prst="ellipse">
            <a:avLst/>
          </a:prstGeom>
          <a:solidFill>
            <a:srgbClr val="EFB42B"/>
          </a:solidFill>
          <a:ln w="0">
            <a:noFill/>
            <a:prstDash val="solid"/>
          </a:ln>
        </p:spPr>
      </p:sp>
      <p:sp>
        <p:nvSpPr>
          <p:cNvPr id="7" name="answer-number-text-1">
            <a:extLst>
              <a:ext uri="{FF2B5EF4-FFF2-40B4-BE49-F238E27FC236}">
                <a16:creationId xmlns:a16="http://schemas.microsoft.com/office/drawing/2014/main" id="{8F5AB16D-221E-45B0-A7D9-ECD152D0AF30}"/>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A8D7DCB1-75B8-4DBD-9478-64643F1C8888}"/>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A</a:t>
            </a:r>
          </a:p>
        </p:txBody>
      </p:sp>
      <p:sp>
        <p:nvSpPr>
          <p:cNvPr id="9" name="answer-reason-1">
            <a:extLst>
              <a:ext uri="{FF2B5EF4-FFF2-40B4-BE49-F238E27FC236}">
                <a16:creationId xmlns:a16="http://schemas.microsoft.com/office/drawing/2014/main" id="{22933C71-C8D6-425C-AC31-13CA66087B24}"/>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Ampere is coulomb per second.</a:t>
            </a:r>
          </a:p>
        </p:txBody>
      </p:sp>
      <p:sp>
        <p:nvSpPr>
          <p:cNvPr id="10" name="rule-155-262">
            <a:extLst>
              <a:ext uri="{FF2B5EF4-FFF2-40B4-BE49-F238E27FC236}">
                <a16:creationId xmlns:a16="http://schemas.microsoft.com/office/drawing/2014/main" id="{0329EBBB-6CE7-44E3-8C92-BC71EF761C87}"/>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B39B8620-15E1-41DB-BCBF-A2C67DE69B23}"/>
              </a:ext>
            </a:extLst>
          </p:cNvPr>
          <p:cNvSpPr>
            <a:spLocks noGrp="1"/>
          </p:cNvSpPr>
          <p:nvPr/>
        </p:nvSpPr>
        <p:spPr>
          <a:xfrm>
            <a:off x="714375" y="2695575"/>
            <a:ext cx="476250" cy="476250"/>
          </a:xfrm>
          <a:prstGeom prst="ellipse">
            <a:avLst/>
          </a:prstGeom>
          <a:solidFill>
            <a:srgbClr val="EFB42B"/>
          </a:solidFill>
          <a:ln w="0">
            <a:noFill/>
            <a:prstDash val="solid"/>
          </a:ln>
        </p:spPr>
      </p:sp>
      <p:sp>
        <p:nvSpPr>
          <p:cNvPr id="12" name="answer-number-text-2">
            <a:extLst>
              <a:ext uri="{FF2B5EF4-FFF2-40B4-BE49-F238E27FC236}">
                <a16:creationId xmlns:a16="http://schemas.microsoft.com/office/drawing/2014/main" id="{93296EE2-D796-4597-82DA-3B15888A5CE0}"/>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6BA367CB-C6E4-4EB8-86B7-322BDB3D0DC5}"/>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parallel</a:t>
            </a:r>
          </a:p>
        </p:txBody>
      </p:sp>
      <p:sp>
        <p:nvSpPr>
          <p:cNvPr id="14" name="answer-reason-2">
            <a:extLst>
              <a:ext uri="{FF2B5EF4-FFF2-40B4-BE49-F238E27FC236}">
                <a16:creationId xmlns:a16="http://schemas.microsoft.com/office/drawing/2014/main" id="{88622EEA-F74B-44DD-B0AA-E89DA39CBF8E}"/>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It compares two points.</a:t>
            </a:r>
          </a:p>
        </p:txBody>
      </p:sp>
      <p:sp>
        <p:nvSpPr>
          <p:cNvPr id="15" name="rule-155-365">
            <a:extLst>
              <a:ext uri="{FF2B5EF4-FFF2-40B4-BE49-F238E27FC236}">
                <a16:creationId xmlns:a16="http://schemas.microsoft.com/office/drawing/2014/main" id="{2540A756-FA71-4891-AA8E-AD0DA4DD6589}"/>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AD5C2E5-1D3C-4FA8-B3E0-CF60AD8FDC70}"/>
              </a:ext>
            </a:extLst>
          </p:cNvPr>
          <p:cNvSpPr>
            <a:spLocks noGrp="1"/>
          </p:cNvSpPr>
          <p:nvPr/>
        </p:nvSpPr>
        <p:spPr>
          <a:xfrm>
            <a:off x="714375" y="3676650"/>
            <a:ext cx="476250" cy="476250"/>
          </a:xfrm>
          <a:prstGeom prst="ellipse">
            <a:avLst/>
          </a:prstGeom>
          <a:solidFill>
            <a:srgbClr val="EFB42B"/>
          </a:solidFill>
          <a:ln w="0">
            <a:noFill/>
            <a:prstDash val="solid"/>
          </a:ln>
        </p:spPr>
      </p:sp>
      <p:sp>
        <p:nvSpPr>
          <p:cNvPr id="17" name="answer-number-text-3">
            <a:extLst>
              <a:ext uri="{FF2B5EF4-FFF2-40B4-BE49-F238E27FC236}">
                <a16:creationId xmlns:a16="http://schemas.microsoft.com/office/drawing/2014/main" id="{3EC90543-83A6-4B32-92CA-20A71E4E6697}"/>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92597DF5-AF8C-407C-B780-D109519E931C}"/>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150 Ω</a:t>
            </a:r>
          </a:p>
        </p:txBody>
      </p:sp>
      <p:sp>
        <p:nvSpPr>
          <p:cNvPr id="19" name="answer-reason-3">
            <a:extLst>
              <a:ext uri="{FF2B5EF4-FFF2-40B4-BE49-F238E27FC236}">
                <a16:creationId xmlns:a16="http://schemas.microsoft.com/office/drawing/2014/main" id="{36EB5D9E-2F0C-406E-8BAB-42209136D45B}"/>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3/0.02.</a:t>
            </a:r>
          </a:p>
        </p:txBody>
      </p:sp>
      <p:sp>
        <p:nvSpPr>
          <p:cNvPr id="20" name="rule-155-468">
            <a:extLst>
              <a:ext uri="{FF2B5EF4-FFF2-40B4-BE49-F238E27FC236}">
                <a16:creationId xmlns:a16="http://schemas.microsoft.com/office/drawing/2014/main" id="{B721FA4D-1733-4603-AC8B-8F604EC887AF}"/>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7E2F6F67-ED85-43D7-90E2-F4F1F0B2452B}"/>
              </a:ext>
            </a:extLst>
          </p:cNvPr>
          <p:cNvSpPr>
            <a:spLocks noGrp="1"/>
          </p:cNvSpPr>
          <p:nvPr/>
        </p:nvSpPr>
        <p:spPr>
          <a:xfrm>
            <a:off x="714375" y="4657725"/>
            <a:ext cx="476250" cy="476250"/>
          </a:xfrm>
          <a:prstGeom prst="ellipse">
            <a:avLst/>
          </a:prstGeom>
          <a:solidFill>
            <a:srgbClr val="EFB42B"/>
          </a:solidFill>
          <a:ln w="0">
            <a:noFill/>
            <a:prstDash val="solid"/>
          </a:ln>
        </p:spPr>
      </p:sp>
      <p:sp>
        <p:nvSpPr>
          <p:cNvPr id="22" name="answer-number-text-4">
            <a:extLst>
              <a:ext uri="{FF2B5EF4-FFF2-40B4-BE49-F238E27FC236}">
                <a16:creationId xmlns:a16="http://schemas.microsoft.com/office/drawing/2014/main" id="{603B5A3F-B09C-4B8E-93FC-963CEB2AC555}"/>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A6695A3D-D448-49AA-9872-B08B0EDD1D12}"/>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EFB42B"/>
                </a:solidFill>
              </a:defRPr>
            </a:pPr>
            <a:r>
              <a:rPr sz="1950" b="1" i="0">
                <a:solidFill>
                  <a:srgbClr val="EFB42B"/>
                </a:solidFill>
              </a:rPr>
              <a:t>Answer: IV</a:t>
            </a:r>
          </a:p>
        </p:txBody>
      </p:sp>
      <p:sp>
        <p:nvSpPr>
          <p:cNvPr id="24" name="answer-reason-4">
            <a:extLst>
              <a:ext uri="{FF2B5EF4-FFF2-40B4-BE49-F238E27FC236}">
                <a16:creationId xmlns:a16="http://schemas.microsoft.com/office/drawing/2014/main" id="{8471F0AF-735D-4B7E-82B4-7F314C4095B9}"/>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P = IV.</a:t>
            </a:r>
          </a:p>
        </p:txBody>
      </p:sp>
      <p:sp>
        <p:nvSpPr>
          <p:cNvPr id="25" name="exit-ticket">
            <a:extLst>
              <a:ext uri="{FF2B5EF4-FFF2-40B4-BE49-F238E27FC236}">
                <a16:creationId xmlns:a16="http://schemas.microsoft.com/office/drawing/2014/main" id="{0FFF9725-FBB4-4452-B13A-31FC2C723681}"/>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EFB42B"/>
                </a:solidFill>
              </a:defRPr>
            </a:pPr>
            <a:r>
              <a:rPr sz="1875" b="1" i="0">
                <a:solidFill>
                  <a:srgbClr val="EFB42B"/>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55939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11B05009-F985-43E7-880B-BC89814658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31B932FB-C121-494E-BFDC-959B2A7C179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C651C2FB-8E51-40F8-B619-E1DB7902787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9953696-E162-45E8-80ED-AC93E625D29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46563CF4-D024-41A2-9F80-8D101A216A6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47A771D5-3BAA-427C-8A16-445F789E552B}"/>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D845CE33-53C8-40E4-9979-1A046D768FFB}"/>
              </a:ext>
            </a:extLst>
          </p:cNvPr>
          <p:cNvSpPr>
            <a:spLocks noGrp="1"/>
          </p:cNvSpPr>
          <p:nvPr/>
        </p:nvSpPr>
        <p:spPr>
          <a:xfrm>
            <a:off x="723900" y="2209800"/>
            <a:ext cx="495300" cy="495300"/>
          </a:xfrm>
          <a:prstGeom prst="ellipse">
            <a:avLst/>
          </a:prstGeom>
          <a:solidFill>
            <a:srgbClr val="EFB42B"/>
          </a:solidFill>
          <a:ln w="0">
            <a:noFill/>
            <a:prstDash val="solid"/>
          </a:ln>
        </p:spPr>
      </p:sp>
      <p:sp>
        <p:nvSpPr>
          <p:cNvPr id="8" name="retrieval-number-text-1">
            <a:extLst>
              <a:ext uri="{FF2B5EF4-FFF2-40B4-BE49-F238E27FC236}">
                <a16:creationId xmlns:a16="http://schemas.microsoft.com/office/drawing/2014/main" id="{451C3913-C096-4E62-A72B-17BB2A068640}"/>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B0FA9D2F-8AF3-442D-9CDF-3834628BC70C}"/>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Where is an ammeter connected?</a:t>
            </a:r>
          </a:p>
        </p:txBody>
      </p:sp>
      <p:sp>
        <p:nvSpPr>
          <p:cNvPr id="10" name="retrieval-number-2">
            <a:extLst>
              <a:ext uri="{FF2B5EF4-FFF2-40B4-BE49-F238E27FC236}">
                <a16:creationId xmlns:a16="http://schemas.microsoft.com/office/drawing/2014/main" id="{7F67E9A6-9651-4A00-A8AF-725B8DA8D937}"/>
              </a:ext>
            </a:extLst>
          </p:cNvPr>
          <p:cNvSpPr>
            <a:spLocks noGrp="1"/>
          </p:cNvSpPr>
          <p:nvPr/>
        </p:nvSpPr>
        <p:spPr>
          <a:xfrm>
            <a:off x="723900" y="3276600"/>
            <a:ext cx="495300" cy="495300"/>
          </a:xfrm>
          <a:prstGeom prst="ellipse">
            <a:avLst/>
          </a:prstGeom>
          <a:solidFill>
            <a:srgbClr val="EFB42B"/>
          </a:solidFill>
          <a:ln w="0">
            <a:noFill/>
            <a:prstDash val="solid"/>
          </a:ln>
        </p:spPr>
      </p:sp>
      <p:sp>
        <p:nvSpPr>
          <p:cNvPr id="11" name="retrieval-number-text-2">
            <a:extLst>
              <a:ext uri="{FF2B5EF4-FFF2-40B4-BE49-F238E27FC236}">
                <a16:creationId xmlns:a16="http://schemas.microsoft.com/office/drawing/2014/main" id="{BFB9CE96-0375-4F7E-8A5F-FC67C94E2C94}"/>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106D3166-8B31-4563-854B-A6E7304B3CAF}"/>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Where is a voltmeter connected?</a:t>
            </a:r>
          </a:p>
        </p:txBody>
      </p:sp>
      <p:sp>
        <p:nvSpPr>
          <p:cNvPr id="13" name="retrieval-number-3">
            <a:extLst>
              <a:ext uri="{FF2B5EF4-FFF2-40B4-BE49-F238E27FC236}">
                <a16:creationId xmlns:a16="http://schemas.microsoft.com/office/drawing/2014/main" id="{404B2F48-869F-42DA-846C-33AD393AC225}"/>
              </a:ext>
            </a:extLst>
          </p:cNvPr>
          <p:cNvSpPr>
            <a:spLocks noGrp="1"/>
          </p:cNvSpPr>
          <p:nvPr/>
        </p:nvSpPr>
        <p:spPr>
          <a:xfrm>
            <a:off x="723900" y="4343400"/>
            <a:ext cx="495300" cy="495300"/>
          </a:xfrm>
          <a:prstGeom prst="ellipse">
            <a:avLst/>
          </a:prstGeom>
          <a:solidFill>
            <a:srgbClr val="EFB42B"/>
          </a:solidFill>
          <a:ln w="0">
            <a:noFill/>
            <a:prstDash val="solid"/>
          </a:ln>
        </p:spPr>
      </p:sp>
      <p:sp>
        <p:nvSpPr>
          <p:cNvPr id="14" name="retrieval-number-text-3">
            <a:extLst>
              <a:ext uri="{FF2B5EF4-FFF2-40B4-BE49-F238E27FC236}">
                <a16:creationId xmlns:a16="http://schemas.microsoft.com/office/drawing/2014/main" id="{1062D482-9BB8-4E41-A3CC-D52803F6311F}"/>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416F8131-E1BD-451D-8084-1A944FDE4EBC}"/>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State the unit of resistance.</a:t>
            </a:r>
          </a:p>
        </p:txBody>
      </p:sp>
      <p:sp>
        <p:nvSpPr>
          <p:cNvPr id="16" name="retrieval-close">
            <a:extLst>
              <a:ext uri="{FF2B5EF4-FFF2-40B4-BE49-F238E27FC236}">
                <a16:creationId xmlns:a16="http://schemas.microsoft.com/office/drawing/2014/main" id="{32062FC3-972A-4F32-9AF7-9C8B3C6B45E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Mini-whiteboard challenge: sketch or calculate one idea you expect to use today.</a:t>
            </a:r>
          </a:p>
        </p:txBody>
      </p:sp>
    </p:spTree>
    <p:extLst>
      <p:ext uri="{BB962C8B-B14F-4D97-AF65-F5344CB8AC3E}">
        <p14:creationId xmlns:p14="http://schemas.microsoft.com/office/powerpoint/2010/main" val="581125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21FC8B6B-E59E-46CB-A598-96637ECFFDC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75823C5B-8CA5-4ACC-A03C-4AA979EA730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4AB26808-F7C2-49EA-840F-81CA2B14A7F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12670A37-5C20-4A44-A080-78D32757D31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94CBF56B-EA8B-47B1-8950-58CBF818A34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Four electrical quantities answer four different questions</a:t>
            </a:r>
          </a:p>
        </p:txBody>
      </p:sp>
      <p:sp>
        <p:nvSpPr>
          <p:cNvPr id="6" name="core-index-1">
            <a:extLst>
              <a:ext uri="{FF2B5EF4-FFF2-40B4-BE49-F238E27FC236}">
                <a16:creationId xmlns:a16="http://schemas.microsoft.com/office/drawing/2014/main" id="{26937AEA-37C8-40C5-B5B6-C32386B80401}"/>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01</a:t>
            </a:r>
          </a:p>
        </p:txBody>
      </p:sp>
      <p:sp>
        <p:nvSpPr>
          <p:cNvPr id="7" name="core-point-1">
            <a:extLst>
              <a:ext uri="{FF2B5EF4-FFF2-40B4-BE49-F238E27FC236}">
                <a16:creationId xmlns:a16="http://schemas.microsoft.com/office/drawing/2014/main" id="{B5F3D934-2350-4F09-AA9C-0D1BA70C9811}"/>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E.m.f. is energy supplied per charge; p.d. is energy transferred per charge in a component.</a:t>
            </a:r>
          </a:p>
        </p:txBody>
      </p:sp>
      <p:sp>
        <p:nvSpPr>
          <p:cNvPr id="8" name="core-index-2">
            <a:extLst>
              <a:ext uri="{FF2B5EF4-FFF2-40B4-BE49-F238E27FC236}">
                <a16:creationId xmlns:a16="http://schemas.microsoft.com/office/drawing/2014/main" id="{1FA67496-46CD-4041-B145-E4254BA01797}"/>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02</a:t>
            </a:r>
          </a:p>
        </p:txBody>
      </p:sp>
      <p:sp>
        <p:nvSpPr>
          <p:cNvPr id="9" name="core-point-2">
            <a:extLst>
              <a:ext uri="{FF2B5EF4-FFF2-40B4-BE49-F238E27FC236}">
                <a16:creationId xmlns:a16="http://schemas.microsoft.com/office/drawing/2014/main" id="{2D598BA1-A1F9-40E0-9FF2-7137A9C72469}"/>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Resistance R = V/I; d.c. is one-way, while a.c. repeatedly reverses.</a:t>
            </a:r>
          </a:p>
        </p:txBody>
      </p:sp>
      <p:sp>
        <p:nvSpPr>
          <p:cNvPr id="10" name="core-index-3">
            <a:extLst>
              <a:ext uri="{FF2B5EF4-FFF2-40B4-BE49-F238E27FC236}">
                <a16:creationId xmlns:a16="http://schemas.microsoft.com/office/drawing/2014/main" id="{CA1AF8D8-5E88-43E8-925E-ECA3D56A390F}"/>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03</a:t>
            </a:r>
          </a:p>
        </p:txBody>
      </p:sp>
      <p:sp>
        <p:nvSpPr>
          <p:cNvPr id="11" name="core-point-3">
            <a:extLst>
              <a:ext uri="{FF2B5EF4-FFF2-40B4-BE49-F238E27FC236}">
                <a16:creationId xmlns:a16="http://schemas.microsoft.com/office/drawing/2014/main" id="{FDB1179F-77DE-45D2-82C3-D59822CC15A0}"/>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Power P = IV and energy E = IVt; wire R rises with length and falls with area; cost = kWh × tariff.</a:t>
            </a:r>
          </a:p>
        </p:txBody>
      </p:sp>
      <p:sp>
        <p:nvSpPr>
          <p:cNvPr id="12" name="core-index-4">
            <a:extLst>
              <a:ext uri="{FF2B5EF4-FFF2-40B4-BE49-F238E27FC236}">
                <a16:creationId xmlns:a16="http://schemas.microsoft.com/office/drawing/2014/main" id="{3D4DCC6D-4230-4E75-BE72-0DC0537A8AE4}"/>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04</a:t>
            </a:r>
          </a:p>
        </p:txBody>
      </p:sp>
      <p:sp>
        <p:nvSpPr>
          <p:cNvPr id="13" name="core-point-4">
            <a:extLst>
              <a:ext uri="{FF2B5EF4-FFF2-40B4-BE49-F238E27FC236}">
                <a16:creationId xmlns:a16="http://schemas.microsoft.com/office/drawing/2014/main" id="{029277D2-7CD8-486C-A77A-92D4B10E576C}"/>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Current I = Q/t and e.m.f./p.d. = W/Q; conventional current opposes electron drift in metals.</a:t>
            </a:r>
          </a:p>
        </p:txBody>
      </p:sp>
      <p:sp>
        <p:nvSpPr>
          <p:cNvPr id="14" name="core-index-5">
            <a:extLst>
              <a:ext uri="{FF2B5EF4-FFF2-40B4-BE49-F238E27FC236}">
                <a16:creationId xmlns:a16="http://schemas.microsoft.com/office/drawing/2014/main" id="{573C7658-A333-4A52-B543-904EBFDF29D9}"/>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05</a:t>
            </a:r>
          </a:p>
        </p:txBody>
      </p:sp>
      <p:sp>
        <p:nvSpPr>
          <p:cNvPr id="15" name="core-point-5">
            <a:extLst>
              <a:ext uri="{FF2B5EF4-FFF2-40B4-BE49-F238E27FC236}">
                <a16:creationId xmlns:a16="http://schemas.microsoft.com/office/drawing/2014/main" id="{4C454A49-0AE2-4B8B-AEA6-8FECABB10EBF}"/>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Electric field is force per positive charge, from + to −. Wire R is directly proportional to length and inversely proportional to area.</a:t>
            </a:r>
          </a:p>
        </p:txBody>
      </p:sp>
      <p:sp>
        <p:nvSpPr>
          <p:cNvPr id="16" name="equation-panel">
            <a:extLst>
              <a:ext uri="{FF2B5EF4-FFF2-40B4-BE49-F238E27FC236}">
                <a16:creationId xmlns:a16="http://schemas.microsoft.com/office/drawing/2014/main" id="{6D107DEB-7CED-42B8-9EC9-875B50A099D5}"/>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72036157-364C-4E19-BE24-837FE57B8737}"/>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EQUATIONS TO OWN</a:t>
            </a:r>
          </a:p>
        </p:txBody>
      </p:sp>
      <p:sp>
        <p:nvSpPr>
          <p:cNvPr id="18" name="equation-expression-1">
            <a:extLst>
              <a:ext uri="{FF2B5EF4-FFF2-40B4-BE49-F238E27FC236}">
                <a16:creationId xmlns:a16="http://schemas.microsoft.com/office/drawing/2014/main" id="{F94DFBA1-4C37-49D0-BAEE-5A1CCF8D8064}"/>
              </a:ext>
            </a:extLst>
          </p:cNvPr>
          <p:cNvSpPr>
            <a:spLocks noGrp="1"/>
          </p:cNvSpPr>
          <p:nvPr/>
        </p:nvSpPr>
        <p:spPr>
          <a:xfrm>
            <a:off x="8143875" y="255270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R = V/I</a:t>
            </a:r>
          </a:p>
        </p:txBody>
      </p:sp>
      <p:sp>
        <p:nvSpPr>
          <p:cNvPr id="19" name="equation-units-1">
            <a:extLst>
              <a:ext uri="{FF2B5EF4-FFF2-40B4-BE49-F238E27FC236}">
                <a16:creationId xmlns:a16="http://schemas.microsoft.com/office/drawing/2014/main" id="{40D97A47-201B-4A18-859E-A4BC4039695F}"/>
              </a:ext>
            </a:extLst>
          </p:cNvPr>
          <p:cNvSpPr>
            <a:spLocks noGrp="1"/>
          </p:cNvSpPr>
          <p:nvPr/>
        </p:nvSpPr>
        <p:spPr>
          <a:xfrm>
            <a:off x="8143875" y="3095625"/>
            <a:ext cx="3095625" cy="45720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R in Ω, V in V, I in A</a:t>
            </a:r>
          </a:p>
        </p:txBody>
      </p:sp>
      <p:sp>
        <p:nvSpPr>
          <p:cNvPr id="20" name="equation-expression-2">
            <a:extLst>
              <a:ext uri="{FF2B5EF4-FFF2-40B4-BE49-F238E27FC236}">
                <a16:creationId xmlns:a16="http://schemas.microsoft.com/office/drawing/2014/main" id="{9E803E1A-5BB0-435C-8276-E2DE475B0045}"/>
              </a:ext>
            </a:extLst>
          </p:cNvPr>
          <p:cNvSpPr>
            <a:spLocks noGrp="1"/>
          </p:cNvSpPr>
          <p:nvPr/>
        </p:nvSpPr>
        <p:spPr>
          <a:xfrm>
            <a:off x="8143875" y="369570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P = IV; E = IVt</a:t>
            </a:r>
          </a:p>
        </p:txBody>
      </p:sp>
      <p:sp>
        <p:nvSpPr>
          <p:cNvPr id="21" name="equation-units-2">
            <a:extLst>
              <a:ext uri="{FF2B5EF4-FFF2-40B4-BE49-F238E27FC236}">
                <a16:creationId xmlns:a16="http://schemas.microsoft.com/office/drawing/2014/main" id="{2947727A-BD7D-4A16-BB96-510B16C1ECD8}"/>
              </a:ext>
            </a:extLst>
          </p:cNvPr>
          <p:cNvSpPr>
            <a:spLocks noGrp="1"/>
          </p:cNvSpPr>
          <p:nvPr/>
        </p:nvSpPr>
        <p:spPr>
          <a:xfrm>
            <a:off x="8143875" y="4238625"/>
            <a:ext cx="3095625" cy="45720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P in W, E in J or kWh with consistent units</a:t>
            </a:r>
          </a:p>
        </p:txBody>
      </p:sp>
      <p:sp>
        <p:nvSpPr>
          <p:cNvPr id="22" name="vocabulary-label">
            <a:extLst>
              <a:ext uri="{FF2B5EF4-FFF2-40B4-BE49-F238E27FC236}">
                <a16:creationId xmlns:a16="http://schemas.microsoft.com/office/drawing/2014/main" id="{E38E4AB9-1730-400B-9D48-596249D5C78F}"/>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SAY IT PRECISELY</a:t>
            </a:r>
          </a:p>
        </p:txBody>
      </p:sp>
      <p:sp>
        <p:nvSpPr>
          <p:cNvPr id="23" name="vocabulary">
            <a:extLst>
              <a:ext uri="{FF2B5EF4-FFF2-40B4-BE49-F238E27FC236}">
                <a16:creationId xmlns:a16="http://schemas.microsoft.com/office/drawing/2014/main" id="{DD2335F4-3BC0-4347-8442-FDBB3FA607C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charge · current · e.m.f. · potential difference · resistance · power</a:t>
            </a:r>
          </a:p>
        </p:txBody>
      </p:sp>
    </p:spTree>
    <p:extLst>
      <p:ext uri="{BB962C8B-B14F-4D97-AF65-F5344CB8AC3E}">
        <p14:creationId xmlns:p14="http://schemas.microsoft.com/office/powerpoint/2010/main" val="368148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8A10B-A487-CB04-12EC-223D636E4129}"/>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7FF0DE89-F9F9-6792-2F57-750D2B24C4F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850DCA62-52E1-836E-0F1F-32B9B2D9ADD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2E835313-0DFB-0E24-AF48-79EFBCDB392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478DDD4-7EA8-7823-69FE-DCA500EC48C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4C10812C-F844-B189-D56B-4A0842B0CF6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electrical quantities</a:t>
            </a:r>
            <a:endParaRPr sz="3600" b="1" i="0">
              <a:solidFill>
                <a:srgbClr val="0A332E"/>
              </a:solidFill>
            </a:endParaRPr>
          </a:p>
        </p:txBody>
      </p:sp>
      <p:sp>
        <p:nvSpPr>
          <p:cNvPr id="25" name="simple-definition-label">
            <a:extLst>
              <a:ext uri="{FF2B5EF4-FFF2-40B4-BE49-F238E27FC236}">
                <a16:creationId xmlns:a16="http://schemas.microsoft.com/office/drawing/2014/main" id="{D61DA18F-7EC9-D7BE-006D-96171470DE73}"/>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AE0E4FBA-3A1A-A947-26AD-67BEC50820A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This topic names what flows and what pushes it: charge is what moves, current is the charge passing a point each second, potential difference is the energy every coulomb delivers to a component, and resistance is how strongly that component opposes the flow.</a:t>
            </a:r>
          </a:p>
        </p:txBody>
      </p:sp>
      <p:cxnSp>
        <p:nvCxnSpPr>
          <p:cNvPr id="27" name="Straight Connector 26">
            <a:extLst>
              <a:ext uri="{FF2B5EF4-FFF2-40B4-BE49-F238E27FC236}">
                <a16:creationId xmlns:a16="http://schemas.microsoft.com/office/drawing/2014/main" id="{DF6A2278-055C-9C07-A712-1CCB0E5B2634}"/>
              </a:ext>
            </a:extLst>
          </p:cNvPr>
          <p:cNvCxnSpPr/>
          <p:nvPr/>
        </p:nvCxnSpPr>
        <p:spPr>
          <a:xfrm>
            <a:off x="2540000" y="4532489"/>
            <a:ext cx="6350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54D9AE4-335D-6AE1-7784-785FAA02B2C6}"/>
              </a:ext>
            </a:extLst>
          </p:cNvPr>
          <p:cNvCxnSpPr/>
          <p:nvPr/>
        </p:nvCxnSpPr>
        <p:spPr>
          <a:xfrm>
            <a:off x="8890000" y="4532489"/>
            <a:ext cx="0" cy="1108193"/>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AFAE7C1-A9F3-B877-42F3-3B044D5CB131}"/>
              </a:ext>
            </a:extLst>
          </p:cNvPr>
          <p:cNvCxnSpPr/>
          <p:nvPr/>
        </p:nvCxnSpPr>
        <p:spPr>
          <a:xfrm flipH="1">
            <a:off x="2540000" y="5640682"/>
            <a:ext cx="6350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E6DB753-5DDF-76F4-F9E5-4CA35D585C86}"/>
              </a:ext>
            </a:extLst>
          </p:cNvPr>
          <p:cNvCxnSpPr/>
          <p:nvPr/>
        </p:nvCxnSpPr>
        <p:spPr>
          <a:xfrm flipV="1">
            <a:off x="2540000" y="4532489"/>
            <a:ext cx="0" cy="1108193"/>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C083D5FB-8733-7C2B-8339-AA4DBF3F1B66}"/>
              </a:ext>
            </a:extLst>
          </p:cNvPr>
          <p:cNvSpPr/>
          <p:nvPr/>
        </p:nvSpPr>
        <p:spPr>
          <a:xfrm>
            <a:off x="5080000" y="4357511"/>
            <a:ext cx="1397000" cy="379118"/>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R = 200 </a:t>
            </a:r>
            <a:r>
              <a:rPr lang="el-GR" sz="1600">
                <a:solidFill>
                  <a:srgbClr val="102E29"/>
                </a:solidFill>
              </a:rPr>
              <a:t>Ω</a:t>
            </a:r>
            <a:endParaRPr lang="en-US" sz="1600">
              <a:solidFill>
                <a:srgbClr val="102E29"/>
              </a:solidFill>
            </a:endParaRPr>
          </a:p>
        </p:txBody>
      </p:sp>
      <p:sp>
        <p:nvSpPr>
          <p:cNvPr id="32" name="Rectangle 31">
            <a:extLst>
              <a:ext uri="{FF2B5EF4-FFF2-40B4-BE49-F238E27FC236}">
                <a16:creationId xmlns:a16="http://schemas.microsoft.com/office/drawing/2014/main" id="{9B212A62-D3DD-2DDF-366C-F535DE44DB51}"/>
              </a:ext>
            </a:extLst>
          </p:cNvPr>
          <p:cNvSpPr/>
          <p:nvPr/>
        </p:nvSpPr>
        <p:spPr>
          <a:xfrm>
            <a:off x="5080000" y="5465704"/>
            <a:ext cx="1397000" cy="379118"/>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6.0 V cell</a:t>
            </a:r>
          </a:p>
        </p:txBody>
      </p:sp>
      <p:sp>
        <p:nvSpPr>
          <p:cNvPr id="33" name="Oval 32">
            <a:extLst>
              <a:ext uri="{FF2B5EF4-FFF2-40B4-BE49-F238E27FC236}">
                <a16:creationId xmlns:a16="http://schemas.microsoft.com/office/drawing/2014/main" id="{69BB71FD-B450-9599-44B1-8D2D98BB7C19}"/>
              </a:ext>
            </a:extLst>
          </p:cNvPr>
          <p:cNvSpPr/>
          <p:nvPr/>
        </p:nvSpPr>
        <p:spPr>
          <a:xfrm>
            <a:off x="2260600" y="4765792"/>
            <a:ext cx="558800" cy="641586"/>
          </a:xfrm>
          <a:prstGeom prst="ellipse">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102E29"/>
                </a:solidFill>
              </a:rPr>
              <a:t>A</a:t>
            </a:r>
          </a:p>
        </p:txBody>
      </p:sp>
      <p:sp>
        <p:nvSpPr>
          <p:cNvPr id="34" name="Oval 33">
            <a:extLst>
              <a:ext uri="{FF2B5EF4-FFF2-40B4-BE49-F238E27FC236}">
                <a16:creationId xmlns:a16="http://schemas.microsoft.com/office/drawing/2014/main" id="{310C20AA-82AF-2A51-0FB9-051BB894D762}"/>
              </a:ext>
            </a:extLst>
          </p:cNvPr>
          <p:cNvSpPr/>
          <p:nvPr/>
        </p:nvSpPr>
        <p:spPr>
          <a:xfrm>
            <a:off x="5486400" y="3657600"/>
            <a:ext cx="584200" cy="612422"/>
          </a:xfrm>
          <a:prstGeom prst="ellipse">
            <a:avLst/>
          </a:prstGeom>
          <a:solidFill>
            <a:srgbClr val="F3EFDF"/>
          </a:solidFill>
          <a:ln w="19050">
            <a:solidFill>
              <a:srgbClr val="EF5C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102E29"/>
                </a:solidFill>
              </a:rPr>
              <a:t>V</a:t>
            </a:r>
          </a:p>
        </p:txBody>
      </p:sp>
      <p:cxnSp>
        <p:nvCxnSpPr>
          <p:cNvPr id="35" name="Straight Connector 34">
            <a:extLst>
              <a:ext uri="{FF2B5EF4-FFF2-40B4-BE49-F238E27FC236}">
                <a16:creationId xmlns:a16="http://schemas.microsoft.com/office/drawing/2014/main" id="{4CC49650-EEDE-1AEC-33B1-80E19D3AB217}"/>
              </a:ext>
            </a:extLst>
          </p:cNvPr>
          <p:cNvCxnSpPr/>
          <p:nvPr/>
        </p:nvCxnSpPr>
        <p:spPr>
          <a:xfrm flipV="1">
            <a:off x="5232400" y="4270022"/>
            <a:ext cx="355600" cy="87489"/>
          </a:xfrm>
          <a:prstGeom prst="line">
            <a:avLst/>
          </a:prstGeom>
          <a:ln w="25400">
            <a:solidFill>
              <a:srgbClr val="EF5C3E"/>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B16AF-0400-4C99-FE1C-10D27694E81C}"/>
              </a:ext>
            </a:extLst>
          </p:cNvPr>
          <p:cNvCxnSpPr/>
          <p:nvPr/>
        </p:nvCxnSpPr>
        <p:spPr>
          <a:xfrm flipH="1" flipV="1">
            <a:off x="5969000" y="4270022"/>
            <a:ext cx="355600" cy="87489"/>
          </a:xfrm>
          <a:prstGeom prst="line">
            <a:avLst/>
          </a:prstGeom>
          <a:ln w="25400">
            <a:solidFill>
              <a:srgbClr val="EF5C3E"/>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9940AD6-7FC1-B781-9A5D-C45699642B34}"/>
              </a:ext>
            </a:extLst>
          </p:cNvPr>
          <p:cNvCxnSpPr/>
          <p:nvPr/>
        </p:nvCxnSpPr>
        <p:spPr>
          <a:xfrm flipH="1">
            <a:off x="3302000" y="5640682"/>
            <a:ext cx="889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D1B6046B-DEB2-E430-ADB7-CDE81CE3A50A}"/>
              </a:ext>
            </a:extLst>
          </p:cNvPr>
          <p:cNvSpPr txBox="1"/>
          <p:nvPr/>
        </p:nvSpPr>
        <p:spPr>
          <a:xfrm>
            <a:off x="660400" y="5728171"/>
            <a:ext cx="4318000" cy="276999"/>
          </a:xfrm>
          <a:prstGeom prst="rect">
            <a:avLst/>
          </a:prstGeom>
          <a:noFill/>
        </p:spPr>
        <p:txBody>
          <a:bodyPr vert="horz" wrap="square" lIns="0" tIns="0" bIns="0" rtlCol="0">
            <a:noAutofit/>
          </a:bodyPr>
          <a:lstStyle/>
          <a:p>
            <a:r>
              <a:rPr lang="en-US" sz="1600">
                <a:solidFill>
                  <a:srgbClr val="102E29"/>
                </a:solidFill>
              </a:rPr>
              <a:t>I = 0.030 A, the same all round the loop</a:t>
            </a:r>
          </a:p>
        </p:txBody>
      </p:sp>
      <p:sp>
        <p:nvSpPr>
          <p:cNvPr id="39" name="TextBox 38">
            <a:extLst>
              <a:ext uri="{FF2B5EF4-FFF2-40B4-BE49-F238E27FC236}">
                <a16:creationId xmlns:a16="http://schemas.microsoft.com/office/drawing/2014/main" id="{652794F2-6D66-7BEB-07B0-67A83F3DBBB7}"/>
              </a:ext>
            </a:extLst>
          </p:cNvPr>
          <p:cNvSpPr txBox="1"/>
          <p:nvPr/>
        </p:nvSpPr>
        <p:spPr>
          <a:xfrm>
            <a:off x="6604000" y="3715926"/>
            <a:ext cx="4318000" cy="276999"/>
          </a:xfrm>
          <a:prstGeom prst="rect">
            <a:avLst/>
          </a:prstGeom>
          <a:noFill/>
        </p:spPr>
        <p:txBody>
          <a:bodyPr vert="horz" wrap="square" lIns="0" tIns="0" bIns="0" rtlCol="0">
            <a:noAutofit/>
          </a:bodyPr>
          <a:lstStyle/>
          <a:p>
            <a:r>
              <a:rPr lang="en-US" sz="1600">
                <a:solidFill>
                  <a:srgbClr val="EF5C3E"/>
                </a:solidFill>
              </a:rPr>
              <a:t>p.d. 6.0 V: the energy each coulomb gives up in R</a:t>
            </a:r>
          </a:p>
        </p:txBody>
      </p:sp>
      <p:sp>
        <p:nvSpPr>
          <p:cNvPr id="40" name="TextBox 39">
            <a:extLst>
              <a:ext uri="{FF2B5EF4-FFF2-40B4-BE49-F238E27FC236}">
                <a16:creationId xmlns:a16="http://schemas.microsoft.com/office/drawing/2014/main" id="{E5C11A1F-764F-C245-64A3-CA26C49598EF}"/>
              </a:ext>
            </a:extLst>
          </p:cNvPr>
          <p:cNvSpPr txBox="1"/>
          <p:nvPr/>
        </p:nvSpPr>
        <p:spPr>
          <a:xfrm>
            <a:off x="9144000" y="4882445"/>
            <a:ext cx="2286000" cy="276999"/>
          </a:xfrm>
          <a:prstGeom prst="rect">
            <a:avLst/>
          </a:prstGeom>
          <a:noFill/>
        </p:spPr>
        <p:txBody>
          <a:bodyPr vert="horz" wrap="square" lIns="0" tIns="0" bIns="0" rtlCol="0">
            <a:noAutofit/>
          </a:bodyPr>
          <a:lstStyle/>
          <a:p>
            <a:r>
              <a:rPr lang="en-US" sz="1600">
                <a:solidFill>
                  <a:srgbClr val="102E29"/>
                </a:solidFill>
              </a:rPr>
              <a:t>Q = It and R = V/I</a:t>
            </a:r>
          </a:p>
        </p:txBody>
      </p:sp>
      <p:sp>
        <p:nvSpPr>
          <p:cNvPr id="41" name="diagram-caption">
            <a:extLst>
              <a:ext uri="{FF2B5EF4-FFF2-40B4-BE49-F238E27FC236}">
                <a16:creationId xmlns:a16="http://schemas.microsoft.com/office/drawing/2014/main" id="{D40667A0-A55F-F2A6-A332-842BBDED9F5D}"/>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ammeter sits in the path to count the flow; the voltmeter sits across the component to count what each coulomb loses there.</a:t>
            </a:r>
          </a:p>
        </p:txBody>
      </p:sp>
    </p:spTree>
    <p:extLst>
      <p:ext uri="{BB962C8B-B14F-4D97-AF65-F5344CB8AC3E}">
        <p14:creationId xmlns:p14="http://schemas.microsoft.com/office/powerpoint/2010/main" val="4072625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0D607618-377A-4C9D-870E-172A1FB43BB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2C5A0337-70E4-4F0A-A267-929A62A67B8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78CBA691-7691-4475-8116-0695D2D77E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B4A2C12-D023-4CB6-B382-48A7E287FE6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771B2BF7-42D3-4702-9FB8-26CE74FB097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For a fixed resistor, V is proportional to I</a:t>
            </a:r>
          </a:p>
        </p:txBody>
      </p:sp>
      <p:sp>
        <p:nvSpPr>
          <p:cNvPr id="6" name="graph-mode">
            <a:extLst>
              <a:ext uri="{FF2B5EF4-FFF2-40B4-BE49-F238E27FC236}">
                <a16:creationId xmlns:a16="http://schemas.microsoft.com/office/drawing/2014/main" id="{80AC3502-49FE-48DD-AC9E-7E1301AC704D}"/>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INTERACTIVE GRAPH · PREDICT → EDIT → EXPLAIN</a:t>
            </a:r>
          </a:p>
        </p:txBody>
      </p:sp>
      <p:sp>
        <p:nvSpPr>
          <p:cNvPr id="7" name="graph-prompt">
            <a:extLst>
              <a:ext uri="{FF2B5EF4-FFF2-40B4-BE49-F238E27FC236}">
                <a16:creationId xmlns:a16="http://schemas.microsoft.com/office/drawing/2014/main" id="{9AC01C5C-1866-44E5-A646-55A9A3851414}"/>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D5ECC817-49BC-4A29-A8AA-18DB137D489E}"/>
              </a:ext>
            </a:extLst>
          </p:cNvPr>
          <p:cNvSpPr>
            <a:spLocks noGrp="1"/>
          </p:cNvSpPr>
          <p:nvPr/>
        </p:nvSpPr>
        <p:spPr>
          <a:xfrm>
            <a:off x="666750" y="4000500"/>
            <a:ext cx="3143250" cy="7048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100 Ω resistor: (0, 0), (0.01, 1), …, (0.03, 3), (0.04, 4).</a:t>
            </a:r>
          </a:p>
        </p:txBody>
      </p:sp>
      <p:sp>
        <p:nvSpPr>
          <p:cNvPr id="9" name="graph-scale">
            <a:extLst>
              <a:ext uri="{FF2B5EF4-FFF2-40B4-BE49-F238E27FC236}">
                <a16:creationId xmlns:a16="http://schemas.microsoft.com/office/drawing/2014/main" id="{3B372F90-DB3C-4D7C-B420-44434F6B97E4}"/>
              </a:ext>
            </a:extLst>
          </p:cNvPr>
          <p:cNvSpPr>
            <a:spLocks noGrp="1"/>
          </p:cNvSpPr>
          <p:nvPr/>
        </p:nvSpPr>
        <p:spPr>
          <a:xfrm>
            <a:off x="666750" y="4762500"/>
            <a:ext cx="3143250" cy="11430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0–4 V; source 0–4 V. Source: Current / A; Potential difference / V. Chart: Current / mA; Potential difference / V.</a:t>
            </a:r>
          </a:p>
        </p:txBody>
      </p:sp>
      <p:sp>
        <p:nvSpPr>
          <p:cNvPr id="10" name="chart-frame">
            <a:extLst>
              <a:ext uri="{FF2B5EF4-FFF2-40B4-BE49-F238E27FC236}">
                <a16:creationId xmlns:a16="http://schemas.microsoft.com/office/drawing/2014/main" id="{A3F99699-F955-4880-932E-D507870770A5}"/>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03790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71E60E2-A6CF-448E-82B1-9DA4DB5478AF}"/>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BA713957-D324-42D6-9D88-F1B90736DB8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520D99C6-464B-41BD-A744-B1D82A9026F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2B593E8-984B-44A1-B654-1ADDAA3F5BC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E1619414-82B5-4FDE-9C0F-D80A0CF1BD4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charge and energy</a:t>
            </a:r>
          </a:p>
        </p:txBody>
      </p:sp>
      <p:sp>
        <p:nvSpPr>
          <p:cNvPr id="6" name="worked-label">
            <a:extLst>
              <a:ext uri="{FF2B5EF4-FFF2-40B4-BE49-F238E27FC236}">
                <a16:creationId xmlns:a16="http://schemas.microsoft.com/office/drawing/2014/main" id="{401BCD43-9B86-47D5-985F-9A9887084D73}"/>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SUPPLEMENT · FULLY WORKED PROBLEM · SHOW THE METHOD</a:t>
            </a:r>
          </a:p>
        </p:txBody>
      </p:sp>
      <p:sp>
        <p:nvSpPr>
          <p:cNvPr id="7" name="problem-frame">
            <a:extLst>
              <a:ext uri="{FF2B5EF4-FFF2-40B4-BE49-F238E27FC236}">
                <a16:creationId xmlns:a16="http://schemas.microsoft.com/office/drawing/2014/main" id="{6D8A39EA-E192-4223-B60E-61CEE74E7F4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66954062-E3C7-4352-8E2A-90A5E3CE4813}"/>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current of 0.50 A flows for 3.0 min through a 12 V device. Find charge transferred and electrical energy.</a:t>
            </a:r>
          </a:p>
        </p:txBody>
      </p:sp>
      <p:sp>
        <p:nvSpPr>
          <p:cNvPr id="9" name="step-label-1">
            <a:extLst>
              <a:ext uri="{FF2B5EF4-FFF2-40B4-BE49-F238E27FC236}">
                <a16:creationId xmlns:a16="http://schemas.microsoft.com/office/drawing/2014/main" id="{82C3B1BF-7C3A-45A6-A606-678BAE6B343E}"/>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9274BCA5-8749-4127-B920-EEE59FF170E3}"/>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7EAF5C39-3999-4B42-8F6C-1E1D31B0B7F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3.0 min = 180 s.</a:t>
            </a:r>
          </a:p>
        </p:txBody>
      </p:sp>
      <p:sp>
        <p:nvSpPr>
          <p:cNvPr id="12" name="step-label-2">
            <a:extLst>
              <a:ext uri="{FF2B5EF4-FFF2-40B4-BE49-F238E27FC236}">
                <a16:creationId xmlns:a16="http://schemas.microsoft.com/office/drawing/2014/main" id="{5A035633-2486-46BC-AF42-96D5E92D1560}"/>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6D9DB005-C67B-4AFC-A03C-8B0A09585A9F}"/>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6EBB8DD4-C1D8-4445-BAE4-00825DE5131E}"/>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Q = It = 0.50×180 = 90 C.</a:t>
            </a:r>
          </a:p>
        </p:txBody>
      </p:sp>
      <p:sp>
        <p:nvSpPr>
          <p:cNvPr id="15" name="step-label-3">
            <a:extLst>
              <a:ext uri="{FF2B5EF4-FFF2-40B4-BE49-F238E27FC236}">
                <a16:creationId xmlns:a16="http://schemas.microsoft.com/office/drawing/2014/main" id="{CA9B811D-260F-4799-8F86-57249907D780}"/>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3DD5EE49-522C-4393-AD23-BB48482FCD71}"/>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88C0BD34-34B7-4F08-B85D-2DAEA34054D9}"/>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 = IVt = 0.50×12×180.</a:t>
            </a:r>
          </a:p>
        </p:txBody>
      </p:sp>
      <p:sp>
        <p:nvSpPr>
          <p:cNvPr id="18" name="answer-frame">
            <a:extLst>
              <a:ext uri="{FF2B5EF4-FFF2-40B4-BE49-F238E27FC236}">
                <a16:creationId xmlns:a16="http://schemas.microsoft.com/office/drawing/2014/main" id="{C3BC7B3E-E8B7-4E3F-B004-D9CC8FB4052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24C93120-89C9-403E-989B-0D335E7C72C7}"/>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Q = 90 C; E = 1080 J.</a:t>
            </a:r>
          </a:p>
        </p:txBody>
      </p:sp>
    </p:spTree>
    <p:extLst>
      <p:ext uri="{BB962C8B-B14F-4D97-AF65-F5344CB8AC3E}">
        <p14:creationId xmlns:p14="http://schemas.microsoft.com/office/powerpoint/2010/main" val="1578266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D444BEE-0458-4300-90CB-38005A1DA5A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0579A534-A171-4F17-96D5-08351D41299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5980295-B1E5-4FE1-B833-7F4D78203B7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5065FE3-0B63-4F89-B020-60A0F11230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4.2</a:t>
            </a:r>
          </a:p>
        </p:txBody>
      </p:sp>
      <p:sp>
        <p:nvSpPr>
          <p:cNvPr id="5" name="slide-title">
            <a:extLst>
              <a:ext uri="{FF2B5EF4-FFF2-40B4-BE49-F238E27FC236}">
                <a16:creationId xmlns:a16="http://schemas.microsoft.com/office/drawing/2014/main" id="{17A97E35-680A-4E39-94F4-AE76819873A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resistance and power</a:t>
            </a:r>
          </a:p>
        </p:txBody>
      </p:sp>
      <p:sp>
        <p:nvSpPr>
          <p:cNvPr id="6" name="worked-label">
            <a:extLst>
              <a:ext uri="{FF2B5EF4-FFF2-40B4-BE49-F238E27FC236}">
                <a16:creationId xmlns:a16="http://schemas.microsoft.com/office/drawing/2014/main" id="{A9B0C525-76EC-4B28-8872-45080656B93D}"/>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CORE · GUIDED WORKED PROBLEM · TRY EACH STEP BEFORE READING ON</a:t>
            </a:r>
          </a:p>
        </p:txBody>
      </p:sp>
      <p:sp>
        <p:nvSpPr>
          <p:cNvPr id="7" name="problem-frame">
            <a:extLst>
              <a:ext uri="{FF2B5EF4-FFF2-40B4-BE49-F238E27FC236}">
                <a16:creationId xmlns:a16="http://schemas.microsoft.com/office/drawing/2014/main" id="{761493F3-5C01-40BB-8BEB-C002270F1DF7}"/>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00DCE863-E4EB-4627-98B5-39E572785DFE}"/>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component has 6.0 V across it and current 0.030 A. Find resistance and power.</a:t>
            </a:r>
          </a:p>
        </p:txBody>
      </p:sp>
      <p:sp>
        <p:nvSpPr>
          <p:cNvPr id="9" name="step-label-1">
            <a:extLst>
              <a:ext uri="{FF2B5EF4-FFF2-40B4-BE49-F238E27FC236}">
                <a16:creationId xmlns:a16="http://schemas.microsoft.com/office/drawing/2014/main" id="{8AEED392-C9F8-452F-804D-0FCB5A5A3B1E}"/>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1</a:t>
            </a:r>
          </a:p>
        </p:txBody>
      </p:sp>
      <p:sp>
        <p:nvSpPr>
          <p:cNvPr id="10" name="rule-190-358">
            <a:extLst>
              <a:ext uri="{FF2B5EF4-FFF2-40B4-BE49-F238E27FC236}">
                <a16:creationId xmlns:a16="http://schemas.microsoft.com/office/drawing/2014/main" id="{76C62093-BD46-4F4E-9E66-5E321CE74787}"/>
              </a:ext>
            </a:extLst>
          </p:cNvPr>
          <p:cNvSpPr>
            <a:spLocks noGrp="1"/>
          </p:cNvSpPr>
          <p:nvPr/>
        </p:nvSpPr>
        <p:spPr>
          <a:xfrm>
            <a:off x="1809750" y="3409950"/>
            <a:ext cx="381000" cy="19050"/>
          </a:xfrm>
          <a:prstGeom prst="rect">
            <a:avLst/>
          </a:prstGeom>
          <a:solidFill>
            <a:srgbClr val="EFB42B"/>
          </a:solidFill>
          <a:ln w="0">
            <a:noFill/>
            <a:prstDash val="solid"/>
          </a:ln>
        </p:spPr>
      </p:sp>
      <p:sp>
        <p:nvSpPr>
          <p:cNvPr id="11" name="step-text-1">
            <a:extLst>
              <a:ext uri="{FF2B5EF4-FFF2-40B4-BE49-F238E27FC236}">
                <a16:creationId xmlns:a16="http://schemas.microsoft.com/office/drawing/2014/main" id="{587BB469-CA99-49FE-84A7-9AE231DDE98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 = 6.0/0.030.</a:t>
            </a:r>
          </a:p>
        </p:txBody>
      </p:sp>
      <p:sp>
        <p:nvSpPr>
          <p:cNvPr id="12" name="step-label-2">
            <a:extLst>
              <a:ext uri="{FF2B5EF4-FFF2-40B4-BE49-F238E27FC236}">
                <a16:creationId xmlns:a16="http://schemas.microsoft.com/office/drawing/2014/main" id="{679A5EF9-5281-4F2F-8017-535F7D2738F5}"/>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2</a:t>
            </a:r>
          </a:p>
        </p:txBody>
      </p:sp>
      <p:sp>
        <p:nvSpPr>
          <p:cNvPr id="13" name="rule-190-430">
            <a:extLst>
              <a:ext uri="{FF2B5EF4-FFF2-40B4-BE49-F238E27FC236}">
                <a16:creationId xmlns:a16="http://schemas.microsoft.com/office/drawing/2014/main" id="{763035C5-BB8C-460A-8CDB-3AE1C5F556D4}"/>
              </a:ext>
            </a:extLst>
          </p:cNvPr>
          <p:cNvSpPr>
            <a:spLocks noGrp="1"/>
          </p:cNvSpPr>
          <p:nvPr/>
        </p:nvSpPr>
        <p:spPr>
          <a:xfrm>
            <a:off x="1809750" y="4095750"/>
            <a:ext cx="381000" cy="19050"/>
          </a:xfrm>
          <a:prstGeom prst="rect">
            <a:avLst/>
          </a:prstGeom>
          <a:solidFill>
            <a:srgbClr val="EFB42B"/>
          </a:solidFill>
          <a:ln w="0">
            <a:noFill/>
            <a:prstDash val="solid"/>
          </a:ln>
        </p:spPr>
      </p:sp>
      <p:sp>
        <p:nvSpPr>
          <p:cNvPr id="14" name="step-text-2">
            <a:extLst>
              <a:ext uri="{FF2B5EF4-FFF2-40B4-BE49-F238E27FC236}">
                <a16:creationId xmlns:a16="http://schemas.microsoft.com/office/drawing/2014/main" id="{DB7DE8A1-9820-479F-9228-925E6B19B0F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P = 0.030×6.0.</a:t>
            </a:r>
          </a:p>
        </p:txBody>
      </p:sp>
      <p:sp>
        <p:nvSpPr>
          <p:cNvPr id="15" name="step-label-3">
            <a:extLst>
              <a:ext uri="{FF2B5EF4-FFF2-40B4-BE49-F238E27FC236}">
                <a16:creationId xmlns:a16="http://schemas.microsoft.com/office/drawing/2014/main" id="{EC4F4E05-D7E1-4FEF-9A68-534C4DF2B36C}"/>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EFB42B"/>
                </a:solidFill>
              </a:defRPr>
            </a:pPr>
            <a:r>
              <a:rPr sz="1800" b="1" i="0">
                <a:solidFill>
                  <a:srgbClr val="EFB42B"/>
                </a:solidFill>
              </a:rPr>
              <a:t>Step 3</a:t>
            </a:r>
          </a:p>
        </p:txBody>
      </p:sp>
      <p:sp>
        <p:nvSpPr>
          <p:cNvPr id="16" name="rule-190-502">
            <a:extLst>
              <a:ext uri="{FF2B5EF4-FFF2-40B4-BE49-F238E27FC236}">
                <a16:creationId xmlns:a16="http://schemas.microsoft.com/office/drawing/2014/main" id="{3FD4EBB9-8906-4CD3-A13C-446D6B67D6C2}"/>
              </a:ext>
            </a:extLst>
          </p:cNvPr>
          <p:cNvSpPr>
            <a:spLocks noGrp="1"/>
          </p:cNvSpPr>
          <p:nvPr/>
        </p:nvSpPr>
        <p:spPr>
          <a:xfrm>
            <a:off x="1809750" y="4781550"/>
            <a:ext cx="381000" cy="19050"/>
          </a:xfrm>
          <a:prstGeom prst="rect">
            <a:avLst/>
          </a:prstGeom>
          <a:solidFill>
            <a:srgbClr val="EFB42B"/>
          </a:solidFill>
          <a:ln w="0">
            <a:noFill/>
            <a:prstDash val="solid"/>
          </a:ln>
        </p:spPr>
      </p:sp>
      <p:sp>
        <p:nvSpPr>
          <p:cNvPr id="17" name="step-text-3">
            <a:extLst>
              <a:ext uri="{FF2B5EF4-FFF2-40B4-BE49-F238E27FC236}">
                <a16:creationId xmlns:a16="http://schemas.microsoft.com/office/drawing/2014/main" id="{5D9943FC-34F8-4EF8-8796-793D2A51BF82}"/>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21569307-D409-4726-B797-44AE8EA43B3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B5A0CF11-D7FD-42B1-9CDE-5E64B28663E3}"/>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R = 200 Ω; P = 0.18 W.</a:t>
            </a:r>
          </a:p>
        </p:txBody>
      </p:sp>
    </p:spTree>
    <p:extLst>
      <p:ext uri="{BB962C8B-B14F-4D97-AF65-F5344CB8AC3E}">
        <p14:creationId xmlns:p14="http://schemas.microsoft.com/office/powerpoint/2010/main" val="130543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5EBF4AC6-5E61-4430-AA7F-4FA5EF61090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GROUP 4 · ELECTRICITY AND MAGNETISM</a:t>
            </a:r>
          </a:p>
        </p:txBody>
      </p:sp>
      <p:sp>
        <p:nvSpPr>
          <p:cNvPr id="2" name="page-number">
            <a:extLst>
              <a:ext uri="{FF2B5EF4-FFF2-40B4-BE49-F238E27FC236}">
                <a16:creationId xmlns:a16="http://schemas.microsoft.com/office/drawing/2014/main" id="{457D7C83-2F18-4AE1-BC36-EEA7A73E929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D387BFE8-2FC1-48D5-81C8-1F3576572679}"/>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022E41B7-841D-49DE-AAAF-58DE1F4C80A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4.2</a:t>
            </a:r>
          </a:p>
        </p:txBody>
      </p:sp>
      <p:sp>
        <p:nvSpPr>
          <p:cNvPr id="5" name="slide-title">
            <a:extLst>
              <a:ext uri="{FF2B5EF4-FFF2-40B4-BE49-F238E27FC236}">
                <a16:creationId xmlns:a16="http://schemas.microsoft.com/office/drawing/2014/main" id="{06E5A5C1-0384-45C1-BFD6-6E2BA07B3C8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Meter placement triage</a:t>
            </a:r>
          </a:p>
        </p:txBody>
      </p:sp>
      <p:sp>
        <p:nvSpPr>
          <p:cNvPr id="6" name="activity-format">
            <a:extLst>
              <a:ext uri="{FF2B5EF4-FFF2-40B4-BE49-F238E27FC236}">
                <a16:creationId xmlns:a16="http://schemas.microsoft.com/office/drawing/2014/main" id="{F1672111-3E3D-425C-959F-A9862DA9FE4F}"/>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CLASS ACTIVITY · CIRCUIT-CARD-AUDIT</a:t>
            </a:r>
          </a:p>
        </p:txBody>
      </p:sp>
      <p:sp>
        <p:nvSpPr>
          <p:cNvPr id="7" name="materials-label">
            <a:extLst>
              <a:ext uri="{FF2B5EF4-FFF2-40B4-BE49-F238E27FC236}">
                <a16:creationId xmlns:a16="http://schemas.microsoft.com/office/drawing/2014/main" id="{0259C462-9C44-479B-84DC-164E76EB01ED}"/>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EFB42B"/>
                </a:solidFill>
              </a:defRPr>
            </a:pPr>
            <a:r>
              <a:rPr sz="1650" b="1" i="0">
                <a:solidFill>
                  <a:srgbClr val="EFB42B"/>
                </a:solidFill>
              </a:rPr>
              <a:t>YOU NEED</a:t>
            </a:r>
          </a:p>
        </p:txBody>
      </p:sp>
      <p:sp>
        <p:nvSpPr>
          <p:cNvPr id="8" name="materials">
            <a:extLst>
              <a:ext uri="{FF2B5EF4-FFF2-40B4-BE49-F238E27FC236}">
                <a16:creationId xmlns:a16="http://schemas.microsoft.com/office/drawing/2014/main" id="{049B6246-33FB-4737-B350-59FC38B23A6C}"/>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four circuit cards • ammeter/voltmeter symbols</a:t>
            </a:r>
          </a:p>
        </p:txBody>
      </p:sp>
      <p:sp>
        <p:nvSpPr>
          <p:cNvPr id="9" name="activity-step-1">
            <a:extLst>
              <a:ext uri="{FF2B5EF4-FFF2-40B4-BE49-F238E27FC236}">
                <a16:creationId xmlns:a16="http://schemas.microsoft.com/office/drawing/2014/main" id="{A93D826E-8216-4D3C-8423-093F42AC72F6}"/>
              </a:ext>
            </a:extLst>
          </p:cNvPr>
          <p:cNvSpPr>
            <a:spLocks noGrp="1"/>
          </p:cNvSpPr>
          <p:nvPr/>
        </p:nvSpPr>
        <p:spPr>
          <a:xfrm>
            <a:off x="4905375" y="2143125"/>
            <a:ext cx="514350" cy="514350"/>
          </a:xfrm>
          <a:prstGeom prst="ellipse">
            <a:avLst/>
          </a:prstGeom>
          <a:solidFill>
            <a:srgbClr val="EFB42B"/>
          </a:solidFill>
          <a:ln w="0">
            <a:noFill/>
            <a:prstDash val="solid"/>
          </a:ln>
        </p:spPr>
      </p:sp>
      <p:sp>
        <p:nvSpPr>
          <p:cNvPr id="10" name="activity-step-number-1">
            <a:extLst>
              <a:ext uri="{FF2B5EF4-FFF2-40B4-BE49-F238E27FC236}">
                <a16:creationId xmlns:a16="http://schemas.microsoft.com/office/drawing/2014/main" id="{E145F965-9A95-4450-81B6-B91E3F6A9176}"/>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112C5051-DA7B-44D7-9C3E-77A597D84CD5}"/>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Identify unsafe/incorrect meter placements.</a:t>
            </a:r>
          </a:p>
        </p:txBody>
      </p:sp>
      <p:sp>
        <p:nvSpPr>
          <p:cNvPr id="12" name="activity-step-2">
            <a:extLst>
              <a:ext uri="{FF2B5EF4-FFF2-40B4-BE49-F238E27FC236}">
                <a16:creationId xmlns:a16="http://schemas.microsoft.com/office/drawing/2014/main" id="{EAD902ED-4EAD-4E85-BDC5-735FF8BAA2E5}"/>
              </a:ext>
            </a:extLst>
          </p:cNvPr>
          <p:cNvSpPr>
            <a:spLocks noGrp="1"/>
          </p:cNvSpPr>
          <p:nvPr/>
        </p:nvSpPr>
        <p:spPr>
          <a:xfrm>
            <a:off x="4905375" y="3209925"/>
            <a:ext cx="514350" cy="514350"/>
          </a:xfrm>
          <a:prstGeom prst="ellipse">
            <a:avLst/>
          </a:prstGeom>
          <a:solidFill>
            <a:srgbClr val="EFB42B"/>
          </a:solidFill>
          <a:ln w="0">
            <a:noFill/>
            <a:prstDash val="solid"/>
          </a:ln>
        </p:spPr>
      </p:sp>
      <p:sp>
        <p:nvSpPr>
          <p:cNvPr id="13" name="activity-step-number-2">
            <a:extLst>
              <a:ext uri="{FF2B5EF4-FFF2-40B4-BE49-F238E27FC236}">
                <a16:creationId xmlns:a16="http://schemas.microsoft.com/office/drawing/2014/main" id="{C6D2E4C6-648E-4314-97DA-C212215BE770}"/>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6C1D4A3D-6EE1-4B89-90C9-70093E09F95A}"/>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Move ammeter into series and voltmeter into parallel.</a:t>
            </a:r>
          </a:p>
        </p:txBody>
      </p:sp>
      <p:sp>
        <p:nvSpPr>
          <p:cNvPr id="15" name="activity-step-3">
            <a:extLst>
              <a:ext uri="{FF2B5EF4-FFF2-40B4-BE49-F238E27FC236}">
                <a16:creationId xmlns:a16="http://schemas.microsoft.com/office/drawing/2014/main" id="{4216597F-BD07-4FEB-9982-373D593752F4}"/>
              </a:ext>
            </a:extLst>
          </p:cNvPr>
          <p:cNvSpPr>
            <a:spLocks noGrp="1"/>
          </p:cNvSpPr>
          <p:nvPr/>
        </p:nvSpPr>
        <p:spPr>
          <a:xfrm>
            <a:off x="4905375" y="4276725"/>
            <a:ext cx="514350" cy="514350"/>
          </a:xfrm>
          <a:prstGeom prst="ellipse">
            <a:avLst/>
          </a:prstGeom>
          <a:solidFill>
            <a:srgbClr val="EFB42B"/>
          </a:solidFill>
          <a:ln w="0">
            <a:noFill/>
            <a:prstDash val="solid"/>
          </a:ln>
        </p:spPr>
      </p:sp>
      <p:sp>
        <p:nvSpPr>
          <p:cNvPr id="16" name="activity-step-number-3">
            <a:extLst>
              <a:ext uri="{FF2B5EF4-FFF2-40B4-BE49-F238E27FC236}">
                <a16:creationId xmlns:a16="http://schemas.microsoft.com/office/drawing/2014/main" id="{CD0C22ED-D47C-4DD6-A925-7132A9B0884F}"/>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24C636A6-8EE7-4CAD-B684-D3197C8B74AE}"/>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Predict which reading each meter reports.</a:t>
            </a:r>
          </a:p>
        </p:txBody>
      </p:sp>
      <p:sp>
        <p:nvSpPr>
          <p:cNvPr id="18" name="rule-70-518">
            <a:extLst>
              <a:ext uri="{FF2B5EF4-FFF2-40B4-BE49-F238E27FC236}">
                <a16:creationId xmlns:a16="http://schemas.microsoft.com/office/drawing/2014/main" id="{0289DBEF-EB7F-4349-AFD3-9BB8DAC2C252}"/>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5890E250-00D8-4C8F-ACB9-CB5278DFB41D}"/>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EFB42B"/>
                </a:solidFill>
              </a:defRPr>
            </a:pPr>
            <a:r>
              <a:rPr sz="1875" b="1" i="0">
                <a:solidFill>
                  <a:srgbClr val="EFB42B"/>
                </a:solidFill>
              </a:rPr>
              <a:t>Success check: No ammeter is placed directly across a source.</a:t>
            </a:r>
          </a:p>
        </p:txBody>
      </p:sp>
    </p:spTree>
    <p:extLst>
      <p:ext uri="{BB962C8B-B14F-4D97-AF65-F5344CB8AC3E}">
        <p14:creationId xmlns:p14="http://schemas.microsoft.com/office/powerpoint/2010/main" val="1568257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B42B"/>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7FCFC7BC-2A19-45AB-8467-AA74E9B6809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4 · ELECTRICITY AND MAGNETISM</a:t>
            </a:r>
          </a:p>
        </p:txBody>
      </p:sp>
      <p:sp>
        <p:nvSpPr>
          <p:cNvPr id="2" name="page-number">
            <a:extLst>
              <a:ext uri="{FF2B5EF4-FFF2-40B4-BE49-F238E27FC236}">
                <a16:creationId xmlns:a16="http://schemas.microsoft.com/office/drawing/2014/main" id="{AEC11181-32C9-4299-BC54-124A212DB8F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F0A065FA-F196-4B0C-A035-2E9996E1561B}"/>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98712A7C-F42D-4155-8ED1-635CABA41B1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4.2</a:t>
            </a:r>
          </a:p>
        </p:txBody>
      </p:sp>
      <p:sp>
        <p:nvSpPr>
          <p:cNvPr id="5" name="misconception-label">
            <a:extLst>
              <a:ext uri="{FF2B5EF4-FFF2-40B4-BE49-F238E27FC236}">
                <a16:creationId xmlns:a16="http://schemas.microsoft.com/office/drawing/2014/main" id="{7B705A1A-CAAE-41A0-AC03-2158053CB87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3898C0F5-BE2D-4AB5-8E23-22E62A9EBEAD}"/>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“Voltage flows through a circuit.”</a:t>
            </a:r>
          </a:p>
        </p:txBody>
      </p:sp>
      <p:sp>
        <p:nvSpPr>
          <p:cNvPr id="7" name="correction-frame">
            <a:extLst>
              <a:ext uri="{FF2B5EF4-FFF2-40B4-BE49-F238E27FC236}">
                <a16:creationId xmlns:a16="http://schemas.microsoft.com/office/drawing/2014/main" id="{DDCB5573-1921-4EB5-A5ED-2340E4488218}"/>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A81BDD9-4033-45C4-8859-28AB4E21D53C}"/>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Charge flows; potential difference is energy transferred per unit charge between points.</a:t>
            </a:r>
          </a:p>
        </p:txBody>
      </p:sp>
      <p:sp>
        <p:nvSpPr>
          <p:cNvPr id="9" name="humor-line">
            <a:extLst>
              <a:ext uri="{FF2B5EF4-FFF2-40B4-BE49-F238E27FC236}">
                <a16:creationId xmlns:a16="http://schemas.microsoft.com/office/drawing/2014/main" id="{09FEAE02-E27A-467D-89C8-57ABA8E41623}"/>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Voltage is not commuting around the circuit with a tiny briefcase.</a:t>
            </a:r>
          </a:p>
        </p:txBody>
      </p:sp>
      <p:sp>
        <p:nvSpPr>
          <p:cNvPr id="10" name="misconception-check">
            <a:extLst>
              <a:ext uri="{FF2B5EF4-FFF2-40B4-BE49-F238E27FC236}">
                <a16:creationId xmlns:a16="http://schemas.microsoft.com/office/drawing/2014/main" id="{5E10CC55-3DDE-4012-B6C5-5519EADC67E7}"/>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Which quantity is measured at one point in a branch, and which between two points?</a:t>
            </a:r>
          </a:p>
        </p:txBody>
      </p:sp>
    </p:spTree>
    <p:extLst>
      <p:ext uri="{BB962C8B-B14F-4D97-AF65-F5344CB8AC3E}">
        <p14:creationId xmlns:p14="http://schemas.microsoft.com/office/powerpoint/2010/main" val="132689657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5007</Words>
  <Application>Microsoft Office PowerPoint</Application>
  <DocSecurity>0</DocSecurity>
  <PresentationFormat>Widescreen</PresentationFormat>
  <Paragraphs>337</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2026-08-14T15:47:03Z</dcterms:created>
  <dcterms:modified xsi:type="dcterms:W3CDTF">2026-08-15T16:00:49Z</dcterms:modified>
</cp:coreProperties>
</file>