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Illustrative spring</c:v>
          </c:tx>
          <c:spPr>
            <a:ln w="28575">
              <a:solidFill>
                <a:srgbClr val="F45B43"/>
              </a:solidFill>
              <a:prstDash val="solid"/>
            </a:ln>
          </c:spPr>
          <c:marker>
            <c:symbol val="circle"/>
            <c:size val="7"/>
            <c:spPr>
              <a:solidFill>
                <a:srgbClr val="F45B43"/>
              </a:solidFill>
            </c:spPr>
          </c:marker>
          <c:xVal>
            <c:numLit>
              <c:formatCode>General</c:formatCode>
              <c:ptCount val="7"/>
              <c:pt idx="0">
                <c:v>0</c:v>
              </c:pt>
              <c:pt idx="1">
                <c:v>1</c:v>
              </c:pt>
              <c:pt idx="2">
                <c:v>2</c:v>
              </c:pt>
              <c:pt idx="3">
                <c:v>3</c:v>
              </c:pt>
              <c:pt idx="4">
                <c:v>4</c:v>
              </c:pt>
              <c:pt idx="5">
                <c:v>5</c:v>
              </c:pt>
              <c:pt idx="6">
                <c:v>6</c:v>
              </c:pt>
            </c:numLit>
          </c:xVal>
          <c:yVal>
            <c:numLit>
              <c:formatCode>General</c:formatCode>
              <c:ptCount val="7"/>
              <c:pt idx="0">
                <c:v>0</c:v>
              </c:pt>
              <c:pt idx="1">
                <c:v>2</c:v>
              </c:pt>
              <c:pt idx="2">
                <c:v>4</c:v>
              </c:pt>
              <c:pt idx="3">
                <c:v>6</c:v>
              </c:pt>
              <c:pt idx="4">
                <c:v>8</c:v>
              </c:pt>
              <c:pt idx="5">
                <c:v>9</c:v>
              </c:pt>
              <c:pt idx="6">
                <c:v>9.5</c:v>
              </c:pt>
            </c:numLit>
          </c:yVal>
          <c:smooth val="0"/>
          <c:extLst>
            <c:ext xmlns:c16="http://schemas.microsoft.com/office/drawing/2014/chart" uri="{C3380CC4-5D6E-409C-BE32-E72D297353CC}">
              <c16:uniqueId val="{00000000-DF35-49B3-B1AB-2C11208A6175}"/>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Load / 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Extension / cm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dark-green opening slide with the exact topic title “Effects of forces”, an accent ring for group 1, and a single hook question.</a:t>
            </a:r>
          </a:p>
          <a:p>
            <a:r>
              <a:t>[Teacher cue]</a:t>
            </a:r>
          </a:p>
          <a:p>
            <a:r>
              <a:t>Ask the hook question before revealing any explanation. Listen for the vocabulary students already use, then connect their answers to syllabus section 1.5.1.</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calculate, state, explain. Do not reveal the mark scheme until slide 11.</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[Quiz answers] 1. 4 N right — Opposite forces subtract. 2. constant velocity — Rest is one case of constant velocity. 3. 4 — a = F/m = 4 m/s². 4. spring constant — k = F/x.</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C93D0-BFD6-2AA3-A39F-50401BED9D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BE829-3740-51B0-ACDF-53E7E2391B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2984B3-6E78-4C4F-5735-453E6EF9D7E8}"/>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The simple definition is stated in one sentence across the top of the slide. Below it a drawn diagram is labelled 2.5 kg, pull 14 N, friction 4.0 N, resultant 10 N → a = 4.0 m/s². A caption reads: It is the resultant 10 N, not the 14 N pull on its own, that sets the acceleration.</a:t>
            </a:r>
          </a:p>
          <a:p>
            <a:r>
              <a:t>[Teacher cue]</a:t>
            </a:r>
          </a:p>
          <a:p>
            <a:r>
              <a:t>Explain one core idea at a time. Ask students to restate each idea using one vocabulary word, then reveal the relevant equation only after its variables are named.</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p:txBody>
      </p:sp>
      <p:sp>
        <p:nvSpPr>
          <p:cNvPr id="4" name="Slide Number Placeholder 3">
            <a:extLst>
              <a:ext uri="{FF2B5EF4-FFF2-40B4-BE49-F238E27FC236}">
                <a16:creationId xmlns:a16="http://schemas.microsoft.com/office/drawing/2014/main" id="{772E276B-EDD5-494D-511E-B8D51FA4C8F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455356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An editable line chart plots Load in N against Extension in cm; Extension remains in cm; Load remains in 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Illustrative data. The precise limit must be inferred from measured departure from the straight line, not assumed at 4 cm.</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[Quantitative visual] Values: Illustrative spring: (0, 0), (1, 2), (2, 4), (3, 6), (4, 8), (5, 9), (6, 9.5). Data: illustrative lesson data. Scale: 0 to 9.5 N.</a:t>
            </a:r>
          </a:p>
          <a:p>
            <a:r>
              <a:t>Units: x uses cm; y uses newtons.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[Worked problem] Steps: 1) Resultant F = 14 − 4.0 = 10 N forward. 2) Use F = ma, so a = F/m. 3) a = 10/2.5. Answer: a = 4.0 m/s² forward.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[Worked problem] Steps: 1) k = 6.0/3.0 = 2.0 N/cm. 2) k = 6.0/0.030. 3) Check the direction, significant figures and physical meaning of the result. Answer: k = 2.0 N/cm = 200 N/m.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[Safety] Use low-force apparatus, secure every mass and allow no collision tests.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https://giophysics.com/chapter-3/newtons-laws-of-motion</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Identify forces and determine their resultant with direction; connect zero resultant with constant velocity.; Explain how a non-zero resultant changes speed/direction and use F = ma (Supplement).; Describe friction and drag, including terminal speed as drag grows to balance weight.; Describe deformation and interpret load–extension behaviour, proportional region and limit of proportionality.; Use k = F/x within the proportional region (Supplement).</a:t>
            </a:r>
          </a:p>
          <a:p>
            <a:r>
              <a:t>[Safety]</a:t>
            </a:r>
          </a:p>
          <a:p>
            <a:r>
              <a:t>Use low-force apparatus, secure every mass and allow no collision tests.</a:t>
            </a:r>
          </a:p>
          <a:p>
            <a:r>
              <a:t>[Humor] Velocity does not need a subscription renewal every second.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E089E2BB-8DAC-4121-A1AB-A27610E4A26D}"/>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74E7CD38-ED50-4DDE-9B05-B43FF7216860}"/>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1.5.1</a:t>
            </a:r>
          </a:p>
        </p:txBody>
      </p:sp>
      <p:sp>
        <p:nvSpPr>
          <p:cNvPr id="3" name="topic-title">
            <a:extLst>
              <a:ext uri="{FF2B5EF4-FFF2-40B4-BE49-F238E27FC236}">
                <a16:creationId xmlns:a16="http://schemas.microsoft.com/office/drawing/2014/main" id="{5D8006F1-0468-438A-BD57-79C9147FF44B}"/>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Effects of forces</a:t>
            </a:r>
          </a:p>
        </p:txBody>
      </p:sp>
      <p:sp>
        <p:nvSpPr>
          <p:cNvPr id="4" name="lesson-title">
            <a:extLst>
              <a:ext uri="{FF2B5EF4-FFF2-40B4-BE49-F238E27FC236}">
                <a16:creationId xmlns:a16="http://schemas.microsoft.com/office/drawing/2014/main" id="{EE1ACAD3-85AC-4C2A-87A5-B4A0C2D8825F}"/>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Forces Change Motion—and Springs Tell on Them</a:t>
            </a:r>
          </a:p>
        </p:txBody>
      </p:sp>
      <p:sp>
        <p:nvSpPr>
          <p:cNvPr id="5" name="lesson-hook">
            <a:extLst>
              <a:ext uri="{FF2B5EF4-FFF2-40B4-BE49-F238E27FC236}">
                <a16:creationId xmlns:a16="http://schemas.microsoft.com/office/drawing/2014/main" id="{D85334B8-B7C4-4A4D-958D-0B9425F62D50}"/>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box has 18 N right and 11 N left. Which single force tells its acceleration story?</a:t>
            </a:r>
          </a:p>
        </p:txBody>
      </p:sp>
      <p:sp>
        <p:nvSpPr>
          <p:cNvPr id="6" name="topic-ring">
            <a:extLst>
              <a:ext uri="{FF2B5EF4-FFF2-40B4-BE49-F238E27FC236}">
                <a16:creationId xmlns:a16="http://schemas.microsoft.com/office/drawing/2014/main" id="{F973CB61-B117-4B44-8905-CEEE39C218F7}"/>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6BCF00DB-2BDD-4B14-8004-F55E10223296}"/>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1BCEA04-6242-4020-8DF3-C229758A84F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281CA2AB-8512-4069-83EB-F9605B56E3F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6832D2F7-BD19-473C-B3FE-B2C225AFA04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2AF4BBA4-8550-45EF-9B59-F023A58ABB91}"/>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344039A4-30F8-40DC-A3AE-B7226DF433F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1.5.1</a:t>
            </a:r>
          </a:p>
        </p:txBody>
      </p:sp>
    </p:spTree>
    <p:extLst>
      <p:ext uri="{BB962C8B-B14F-4D97-AF65-F5344CB8AC3E}">
        <p14:creationId xmlns:p14="http://schemas.microsoft.com/office/powerpoint/2010/main" val="1314111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B4E95542-F582-4A96-BAF9-BA152034C1A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518CF9CB-782B-4DBB-8982-6884ACF2176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F9B3127-BC83-4BBB-A866-3A45E06AFE6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D8AB98E-070D-44D3-9E2B-7597C817336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C7652A31-EA52-472A-801F-8DF4CA0C75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spring cart</a:t>
            </a:r>
          </a:p>
        </p:txBody>
      </p:sp>
      <p:sp>
        <p:nvSpPr>
          <p:cNvPr id="6" name="exam-meta">
            <a:extLst>
              <a:ext uri="{FF2B5EF4-FFF2-40B4-BE49-F238E27FC236}">
                <a16:creationId xmlns:a16="http://schemas.microsoft.com/office/drawing/2014/main" id="{84402166-9C19-4F2E-8178-36F042576A18}"/>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6 MARKS · CALCULATE · STATE · EXPLAIN</a:t>
            </a:r>
          </a:p>
        </p:txBody>
      </p:sp>
      <p:sp>
        <p:nvSpPr>
          <p:cNvPr id="7" name="exam-question-frame">
            <a:extLst>
              <a:ext uri="{FF2B5EF4-FFF2-40B4-BE49-F238E27FC236}">
                <a16:creationId xmlns:a16="http://schemas.microsoft.com/office/drawing/2014/main" id="{574EAFE7-8F89-4A7D-B1C3-49F19EBD7BC5}"/>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E6BD5A9-1E01-4926-92C2-3CE303DD019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1.2 kg cart is pulled by 5.0 N while friction is 1.4 N. Calculate acceleration. A spring extends 2.5 cm for 4.0 N; calculate k in N/m. State one graph sign that proportionality has ended.</a:t>
            </a:r>
          </a:p>
        </p:txBody>
      </p:sp>
      <p:sp>
        <p:nvSpPr>
          <p:cNvPr id="9" name="exam-method-frame">
            <a:extLst>
              <a:ext uri="{FF2B5EF4-FFF2-40B4-BE49-F238E27FC236}">
                <a16:creationId xmlns:a16="http://schemas.microsoft.com/office/drawing/2014/main" id="{924C0EF9-2F19-4B1F-A50A-0711D75120D8}"/>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36C6C611-6AE6-43DC-BD88-D4E227AAE4AE}"/>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6681B7D-6A38-49B2-A47D-56EBDD81832F}"/>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335088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329C3083-D093-4149-8669-5BFB2A2E976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74E3C5B2-DAFC-40FD-B86E-20F68353BDB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76F88FEA-94C7-4587-8D92-A8D3079A918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1347F93-69AD-430F-BEFE-D747849B3C9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050A59EE-C0AD-47AC-82A0-762523510D9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BA4718E2-9521-4565-814C-CFDF3A49B2B7}"/>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C8145CA8-4D20-4CC1-8CDA-5D9F11569E84}"/>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6AA4B596-CC9B-4326-A85E-E8288C2C67A4}"/>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2BB28E9A-6826-49AC-9C82-5BC34E4AD1B0}"/>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Resultant = 3.6 N.</a:t>
            </a:r>
          </a:p>
        </p:txBody>
      </p:sp>
      <p:sp>
        <p:nvSpPr>
          <p:cNvPr id="10" name="mark-number-2">
            <a:extLst>
              <a:ext uri="{FF2B5EF4-FFF2-40B4-BE49-F238E27FC236}">
                <a16:creationId xmlns:a16="http://schemas.microsoft.com/office/drawing/2014/main" id="{5040DB19-39C0-4D5F-81E6-EDD5CF2303E6}"/>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4A80CF9D-5D49-43FA-B124-51EF30F245F9}"/>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01B65FC4-66AE-4A16-BCE6-6E8731123842}"/>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 = 3.6/1.2 = 3.0 m/s².</a:t>
            </a:r>
          </a:p>
        </p:txBody>
      </p:sp>
      <p:sp>
        <p:nvSpPr>
          <p:cNvPr id="13" name="mark-number-3">
            <a:extLst>
              <a:ext uri="{FF2B5EF4-FFF2-40B4-BE49-F238E27FC236}">
                <a16:creationId xmlns:a16="http://schemas.microsoft.com/office/drawing/2014/main" id="{F28CE473-2FDD-4F21-82C3-EF9D2B4AC9EC}"/>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61699A12-59DE-4737-8CB1-98DB5D0CDF13}"/>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60586751-99B4-4684-B393-9C515F29EC9E}"/>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x = 0.025 m.</a:t>
            </a:r>
          </a:p>
        </p:txBody>
      </p:sp>
      <p:sp>
        <p:nvSpPr>
          <p:cNvPr id="16" name="mark-number-4">
            <a:extLst>
              <a:ext uri="{FF2B5EF4-FFF2-40B4-BE49-F238E27FC236}">
                <a16:creationId xmlns:a16="http://schemas.microsoft.com/office/drawing/2014/main" id="{6B746126-8637-4000-9207-2F010CAE3DDB}"/>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2062E8C9-2F6E-4767-8C4B-ADDB1C9FBF64}"/>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C73BF223-6472-41B9-B0CD-B640233A50A5}"/>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k = 4.0/0.025 = 160 N/m.</a:t>
            </a:r>
          </a:p>
        </p:txBody>
      </p:sp>
      <p:sp>
        <p:nvSpPr>
          <p:cNvPr id="19" name="mark-number-5">
            <a:extLst>
              <a:ext uri="{FF2B5EF4-FFF2-40B4-BE49-F238E27FC236}">
                <a16:creationId xmlns:a16="http://schemas.microsoft.com/office/drawing/2014/main" id="{520F0545-8ADB-4583-B427-F6B036CE54E8}"/>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DAE68252-E160-4693-BD7E-34A3EFB94CE9}"/>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746D8A4A-B177-4C1B-BD03-8520B042C2D5}"/>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Graph departs from a straight line through origin/gradient changes.</a:t>
            </a:r>
          </a:p>
        </p:txBody>
      </p:sp>
      <p:sp>
        <p:nvSpPr>
          <p:cNvPr id="22" name="mark-number-6">
            <a:extLst>
              <a:ext uri="{FF2B5EF4-FFF2-40B4-BE49-F238E27FC236}">
                <a16:creationId xmlns:a16="http://schemas.microsoft.com/office/drawing/2014/main" id="{E4C582B7-A678-40E2-BFC4-C3B0D2B34E82}"/>
              </a:ext>
            </a:extLst>
          </p:cNvPr>
          <p:cNvSpPr>
            <a:spLocks noGrp="1"/>
          </p:cNvSpPr>
          <p:nvPr/>
        </p:nvSpPr>
        <p:spPr>
          <a:xfrm>
            <a:off x="6191250" y="4400550"/>
            <a:ext cx="457200" cy="457200"/>
          </a:xfrm>
          <a:prstGeom prst="ellipse">
            <a:avLst/>
          </a:prstGeom>
          <a:solidFill>
            <a:srgbClr val="F45B43"/>
          </a:solidFill>
          <a:ln w="0">
            <a:noFill/>
            <a:prstDash val="solid"/>
          </a:ln>
        </p:spPr>
      </p:sp>
      <p:sp>
        <p:nvSpPr>
          <p:cNvPr id="23" name="mark-number-text-6">
            <a:extLst>
              <a:ext uri="{FF2B5EF4-FFF2-40B4-BE49-F238E27FC236}">
                <a16:creationId xmlns:a16="http://schemas.microsoft.com/office/drawing/2014/main" id="{F8499685-B6FB-4767-BEAA-6DE3072FC633}"/>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850D16E6-292D-451B-AADD-1D5E31FB38A0}"/>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Correct units throughout.</a:t>
            </a:r>
          </a:p>
        </p:txBody>
      </p:sp>
      <p:sp>
        <p:nvSpPr>
          <p:cNvPr id="25" name="improvement-band">
            <a:extLst>
              <a:ext uri="{FF2B5EF4-FFF2-40B4-BE49-F238E27FC236}">
                <a16:creationId xmlns:a16="http://schemas.microsoft.com/office/drawing/2014/main" id="{5DA941DA-2A25-4ADD-955B-E6DC30F1381D}"/>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5950DF1D-3B5E-424B-A63A-1C30533C43A7}"/>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2108333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E1CB7BBE-A3ED-4FA9-A3D1-59F18B230CE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31EF544C-931A-42C2-BEE8-C0D526BDF54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A421FD85-CE59-41B8-850E-EF5C6CA99A3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5167134-286B-40E1-8CDD-DBF5AEF206D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E7DE35DB-3DFE-4969-9CCA-2D1A78222FA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50FF8B22-6090-47E2-8079-7FFBF4A3AB5E}"/>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E572CCB4-A663-416A-9BA1-EA8F199FA530}"/>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D21E70BA-2DCA-48F7-BFCB-0306EB7CC42D}"/>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10 N right and 6 N left give?</a:t>
            </a:r>
          </a:p>
        </p:txBody>
      </p:sp>
      <p:sp>
        <p:nvSpPr>
          <p:cNvPr id="9" name="quiz-choices-1">
            <a:extLst>
              <a:ext uri="{FF2B5EF4-FFF2-40B4-BE49-F238E27FC236}">
                <a16:creationId xmlns:a16="http://schemas.microsoft.com/office/drawing/2014/main" id="{6B69FDC4-C794-4883-ABE5-093B1EC30310}"/>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4 N right · B 4 N left · C 16 N right · D 0 N</a:t>
            </a:r>
          </a:p>
        </p:txBody>
      </p:sp>
      <p:sp>
        <p:nvSpPr>
          <p:cNvPr id="10" name="rule-70-401">
            <a:extLst>
              <a:ext uri="{FF2B5EF4-FFF2-40B4-BE49-F238E27FC236}">
                <a16:creationId xmlns:a16="http://schemas.microsoft.com/office/drawing/2014/main" id="{84468DC6-7960-4811-BDB5-74102B2D1F8F}"/>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91051DD4-8F55-466E-84CC-3BE5C546C9F8}"/>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02613408-9477-44DB-8462-D2F313FC4616}"/>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Zero resultant permits?</a:t>
            </a:r>
          </a:p>
        </p:txBody>
      </p:sp>
      <p:sp>
        <p:nvSpPr>
          <p:cNvPr id="13" name="quiz-choices-2">
            <a:extLst>
              <a:ext uri="{FF2B5EF4-FFF2-40B4-BE49-F238E27FC236}">
                <a16:creationId xmlns:a16="http://schemas.microsoft.com/office/drawing/2014/main" id="{904AB499-8767-4338-8E9D-5717FF404CD2}"/>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rest only · B constant velocity · C acceleration · D changing direction</a:t>
            </a:r>
          </a:p>
        </p:txBody>
      </p:sp>
      <p:sp>
        <p:nvSpPr>
          <p:cNvPr id="14" name="rule-650-401">
            <a:extLst>
              <a:ext uri="{FF2B5EF4-FFF2-40B4-BE49-F238E27FC236}">
                <a16:creationId xmlns:a16="http://schemas.microsoft.com/office/drawing/2014/main" id="{C371F852-42D4-4649-AB51-1016723F5117}"/>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4E02296F-5459-4D73-ACB5-E7D52E63C488}"/>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 · SUPPLEMENT</a:t>
            </a:r>
          </a:p>
        </p:txBody>
      </p:sp>
      <p:sp>
        <p:nvSpPr>
          <p:cNvPr id="16" name="quiz-question-3">
            <a:extLst>
              <a:ext uri="{FF2B5EF4-FFF2-40B4-BE49-F238E27FC236}">
                <a16:creationId xmlns:a16="http://schemas.microsoft.com/office/drawing/2014/main" id="{7497583F-B180-4B24-B91D-553AAE8009BB}"/>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F = 12 N, m = 3 kg: a?</a:t>
            </a:r>
          </a:p>
        </p:txBody>
      </p:sp>
      <p:sp>
        <p:nvSpPr>
          <p:cNvPr id="17" name="quiz-choices-3">
            <a:extLst>
              <a:ext uri="{FF2B5EF4-FFF2-40B4-BE49-F238E27FC236}">
                <a16:creationId xmlns:a16="http://schemas.microsoft.com/office/drawing/2014/main" id="{F46B76AA-32E2-4D55-B9F1-7E54DD27F860}"/>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0.25 · B 4 · C 9 · D 36</a:t>
            </a:r>
          </a:p>
        </p:txBody>
      </p:sp>
      <p:sp>
        <p:nvSpPr>
          <p:cNvPr id="18" name="rule-70-601">
            <a:extLst>
              <a:ext uri="{FF2B5EF4-FFF2-40B4-BE49-F238E27FC236}">
                <a16:creationId xmlns:a16="http://schemas.microsoft.com/office/drawing/2014/main" id="{5729B8C6-A765-4CD7-AE43-2902D44DC1E3}"/>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8EBFC7DC-EB73-4FC5-974E-57AF765E5AC3}"/>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 · SUPPLEMENT</a:t>
            </a:r>
          </a:p>
        </p:txBody>
      </p:sp>
      <p:sp>
        <p:nvSpPr>
          <p:cNvPr id="20" name="quiz-question-4">
            <a:extLst>
              <a:ext uri="{FF2B5EF4-FFF2-40B4-BE49-F238E27FC236}">
                <a16:creationId xmlns:a16="http://schemas.microsoft.com/office/drawing/2014/main" id="{69C2B408-0A84-49A2-9D22-9C284919A2B5}"/>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Spring graph gradient F/x gives?</a:t>
            </a:r>
          </a:p>
        </p:txBody>
      </p:sp>
      <p:sp>
        <p:nvSpPr>
          <p:cNvPr id="21" name="quiz-choices-4">
            <a:extLst>
              <a:ext uri="{FF2B5EF4-FFF2-40B4-BE49-F238E27FC236}">
                <a16:creationId xmlns:a16="http://schemas.microsoft.com/office/drawing/2014/main" id="{E6E2A832-E1DA-45AB-BCA6-8D1025A613B6}"/>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density · B power · C spring constant · D moment</a:t>
            </a:r>
          </a:p>
        </p:txBody>
      </p:sp>
      <p:sp>
        <p:nvSpPr>
          <p:cNvPr id="22" name="rule-650-601">
            <a:extLst>
              <a:ext uri="{FF2B5EF4-FFF2-40B4-BE49-F238E27FC236}">
                <a16:creationId xmlns:a16="http://schemas.microsoft.com/office/drawing/2014/main" id="{B820C1B5-00AA-47AF-BBD1-994526B43A1B}"/>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2014489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BA38F601-0E2E-4230-A924-CB9C38B8F51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6FE1CEB-8AB1-4854-9D8B-571AA3E9335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B479E39F-99E1-4891-9189-210AAF2D8BE5}"/>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E6B3065-04AC-4B71-A10D-12B0C9CBECF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1.5.1</a:t>
            </a:r>
          </a:p>
        </p:txBody>
      </p:sp>
      <p:sp>
        <p:nvSpPr>
          <p:cNvPr id="5" name="slide-title">
            <a:extLst>
              <a:ext uri="{FF2B5EF4-FFF2-40B4-BE49-F238E27FC236}">
                <a16:creationId xmlns:a16="http://schemas.microsoft.com/office/drawing/2014/main" id="{6CFCAE7F-8CAA-4B88-9A84-F180236889A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110A5A73-63B6-4AA5-920F-449103F2E844}"/>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A6EF1192-1F14-4D41-95F7-287D7E34AAD5}"/>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89DC8672-5169-4C93-AB0C-74259D0A5083}"/>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4 N right</a:t>
            </a:r>
          </a:p>
        </p:txBody>
      </p:sp>
      <p:sp>
        <p:nvSpPr>
          <p:cNvPr id="9" name="answer-reason-1">
            <a:extLst>
              <a:ext uri="{FF2B5EF4-FFF2-40B4-BE49-F238E27FC236}">
                <a16:creationId xmlns:a16="http://schemas.microsoft.com/office/drawing/2014/main" id="{1FA2B2CE-EE33-4B8F-AFDD-8CF7E284184A}"/>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Opposite forces subtract.</a:t>
            </a:r>
          </a:p>
        </p:txBody>
      </p:sp>
      <p:sp>
        <p:nvSpPr>
          <p:cNvPr id="10" name="rule-155-262">
            <a:extLst>
              <a:ext uri="{FF2B5EF4-FFF2-40B4-BE49-F238E27FC236}">
                <a16:creationId xmlns:a16="http://schemas.microsoft.com/office/drawing/2014/main" id="{B75442F6-F7CA-4CDD-8E28-B9A6F2429BFD}"/>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A803AB5F-F692-42DF-B7A1-DE86D303123C}"/>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C090D99F-37F7-4EA5-BE6E-3F7F7EC3DEC9}"/>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F5A87F7E-9C0E-4215-B3F0-8D92B0CE38CD}"/>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constant velocity</a:t>
            </a:r>
          </a:p>
        </p:txBody>
      </p:sp>
      <p:sp>
        <p:nvSpPr>
          <p:cNvPr id="14" name="answer-reason-2">
            <a:extLst>
              <a:ext uri="{FF2B5EF4-FFF2-40B4-BE49-F238E27FC236}">
                <a16:creationId xmlns:a16="http://schemas.microsoft.com/office/drawing/2014/main" id="{0F15F2BA-5451-45A1-B53E-E3392458A9DC}"/>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Rest is one case of constant velocity.</a:t>
            </a:r>
          </a:p>
        </p:txBody>
      </p:sp>
      <p:sp>
        <p:nvSpPr>
          <p:cNvPr id="15" name="rule-155-365">
            <a:extLst>
              <a:ext uri="{FF2B5EF4-FFF2-40B4-BE49-F238E27FC236}">
                <a16:creationId xmlns:a16="http://schemas.microsoft.com/office/drawing/2014/main" id="{1F3D3C83-B1A1-4DCF-ACB6-C0D014AD0911}"/>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F6F564AC-3204-4285-87A3-DF6CA93EAC0B}"/>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D3C0C1A9-D46C-4E5C-BC03-3328DC9AB5F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5ABD06C6-5318-43C5-92FD-56674ED4FEE2}"/>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4</a:t>
            </a:r>
          </a:p>
        </p:txBody>
      </p:sp>
      <p:sp>
        <p:nvSpPr>
          <p:cNvPr id="19" name="answer-reason-3">
            <a:extLst>
              <a:ext uri="{FF2B5EF4-FFF2-40B4-BE49-F238E27FC236}">
                <a16:creationId xmlns:a16="http://schemas.microsoft.com/office/drawing/2014/main" id="{95FAB4F6-DFEB-482D-A5C9-59DD8BFDAA47}"/>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 = F/m = 4 m/s².</a:t>
            </a:r>
          </a:p>
        </p:txBody>
      </p:sp>
      <p:sp>
        <p:nvSpPr>
          <p:cNvPr id="20" name="rule-155-468">
            <a:extLst>
              <a:ext uri="{FF2B5EF4-FFF2-40B4-BE49-F238E27FC236}">
                <a16:creationId xmlns:a16="http://schemas.microsoft.com/office/drawing/2014/main" id="{13A34C41-6F0F-4630-A740-D8D1C2983E4A}"/>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A3C51BF5-AA6F-416D-B178-FAE86F19E740}"/>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FBDC3101-3538-46F0-B8E6-2391CDBB081D}"/>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A4C4FBA6-44FB-4627-9B23-C1FAD8D86EED}"/>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spring constant</a:t>
            </a:r>
          </a:p>
        </p:txBody>
      </p:sp>
      <p:sp>
        <p:nvSpPr>
          <p:cNvPr id="24" name="answer-reason-4">
            <a:extLst>
              <a:ext uri="{FF2B5EF4-FFF2-40B4-BE49-F238E27FC236}">
                <a16:creationId xmlns:a16="http://schemas.microsoft.com/office/drawing/2014/main" id="{F8257044-50DD-4D52-978A-2C8FF7FF56E6}"/>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k = F/x.</a:t>
            </a:r>
          </a:p>
        </p:txBody>
      </p:sp>
      <p:sp>
        <p:nvSpPr>
          <p:cNvPr id="25" name="exit-ticket">
            <a:extLst>
              <a:ext uri="{FF2B5EF4-FFF2-40B4-BE49-F238E27FC236}">
                <a16:creationId xmlns:a16="http://schemas.microsoft.com/office/drawing/2014/main" id="{227BFD5D-FDBA-42B5-BF09-61E1ECF879B9}"/>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451302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E90CA46A-368E-4275-B6B5-E4434B36256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C00F5004-7A00-46F2-9944-3E5FDB28CE4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B0BA20D1-49B9-484C-A04A-8F48237593E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37196F5-24A7-4CA6-884A-AD1131A408B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01CD9297-D3CE-4F84-ABAA-FBBB13C0922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ED5CEAB0-5714-430F-AC7D-8FFDBE910A6A}"/>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C7F29748-20D4-46AA-A6FB-144BDAFBEAE9}"/>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F82C50E8-0C03-41AB-9812-4BF6ECBE19AB}"/>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3D4CDF81-2C47-465D-90F6-7586172B20CA}"/>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can a force change?</a:t>
            </a:r>
          </a:p>
        </p:txBody>
      </p:sp>
      <p:sp>
        <p:nvSpPr>
          <p:cNvPr id="10" name="retrieval-number-2">
            <a:extLst>
              <a:ext uri="{FF2B5EF4-FFF2-40B4-BE49-F238E27FC236}">
                <a16:creationId xmlns:a16="http://schemas.microsoft.com/office/drawing/2014/main" id="{D312FEC2-E30B-49E4-91B8-18D38CEF37D5}"/>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4FD98080-859F-4C9F-A709-3F6AFF856DFB}"/>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A0CE205D-01D6-4F44-B972-4753053E09EA}"/>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unit of force?</a:t>
            </a:r>
          </a:p>
        </p:txBody>
      </p:sp>
      <p:sp>
        <p:nvSpPr>
          <p:cNvPr id="13" name="retrieval-number-3">
            <a:extLst>
              <a:ext uri="{FF2B5EF4-FFF2-40B4-BE49-F238E27FC236}">
                <a16:creationId xmlns:a16="http://schemas.microsoft.com/office/drawing/2014/main" id="{B477799D-4942-45F7-9A32-C3C0F70AC833}"/>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6DDD1CA0-D5F0-4756-9642-3113E704BE40}"/>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2227DF11-FB34-4D80-B517-E337D8A12087}"/>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Balanced forces produce what resultant?</a:t>
            </a:r>
          </a:p>
        </p:txBody>
      </p:sp>
      <p:sp>
        <p:nvSpPr>
          <p:cNvPr id="16" name="retrieval-close">
            <a:extLst>
              <a:ext uri="{FF2B5EF4-FFF2-40B4-BE49-F238E27FC236}">
                <a16:creationId xmlns:a16="http://schemas.microsoft.com/office/drawing/2014/main" id="{F3F9426A-2FDB-43FF-A78D-A6B1F20087BB}"/>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49774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BC61477E-9548-47FC-A795-E7D3CA16FA7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52E3438-DB3B-4B76-9E39-C5B9A9F20C7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94BB73D4-9B14-48C3-B679-3C8CA47B082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57F64FB-4D79-4311-9CC6-DE3CF935E87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BE8A0C7C-1F16-41CD-8A2C-56B190505A4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Resultant force—not the biggest force—controls acceleration</a:t>
            </a:r>
          </a:p>
        </p:txBody>
      </p:sp>
      <p:sp>
        <p:nvSpPr>
          <p:cNvPr id="6" name="core-index-1">
            <a:extLst>
              <a:ext uri="{FF2B5EF4-FFF2-40B4-BE49-F238E27FC236}">
                <a16:creationId xmlns:a16="http://schemas.microsoft.com/office/drawing/2014/main" id="{A7366D9D-E7C9-417C-B385-DDCD68C093A8}"/>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7A8308D5-8503-4FC9-833C-A2B2E6172FF3}"/>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Zero resultant means constant velocity, which includes rest.</a:t>
            </a:r>
          </a:p>
        </p:txBody>
      </p:sp>
      <p:sp>
        <p:nvSpPr>
          <p:cNvPr id="8" name="core-index-2">
            <a:extLst>
              <a:ext uri="{FF2B5EF4-FFF2-40B4-BE49-F238E27FC236}">
                <a16:creationId xmlns:a16="http://schemas.microsoft.com/office/drawing/2014/main" id="{8F60E6BE-3072-48FA-96AD-8F7C81569F8A}"/>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E6A9F872-D8F9-438E-B00E-4098780DDA45}"/>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non-zero resultant changes velocity in its direction.</a:t>
            </a:r>
          </a:p>
        </p:txBody>
      </p:sp>
      <p:sp>
        <p:nvSpPr>
          <p:cNvPr id="10" name="core-index-3">
            <a:extLst>
              <a:ext uri="{FF2B5EF4-FFF2-40B4-BE49-F238E27FC236}">
                <a16:creationId xmlns:a16="http://schemas.microsoft.com/office/drawing/2014/main" id="{6E0A3315-5754-49DB-AF07-D73AE3C4C1E5}"/>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1B90D394-2B7C-421D-881C-FD5738814B1C}"/>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A spring is proportional only up to its limit of proportionality.</a:t>
            </a:r>
          </a:p>
        </p:txBody>
      </p:sp>
      <p:sp>
        <p:nvSpPr>
          <p:cNvPr id="12" name="core-index-4">
            <a:extLst>
              <a:ext uri="{FF2B5EF4-FFF2-40B4-BE49-F238E27FC236}">
                <a16:creationId xmlns:a16="http://schemas.microsoft.com/office/drawing/2014/main" id="{4B0AC815-47F6-4AF8-B0C0-6C1647FA7C60}"/>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5F7D1A78-3E55-4D66-8956-FD085063F48B}"/>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In circular motion, inward force toward the centre is greater for larger mass or higher speed, and for smaller radius.</a:t>
            </a:r>
          </a:p>
        </p:txBody>
      </p:sp>
      <p:sp>
        <p:nvSpPr>
          <p:cNvPr id="14" name="core-index-5">
            <a:extLst>
              <a:ext uri="{FF2B5EF4-FFF2-40B4-BE49-F238E27FC236}">
                <a16:creationId xmlns:a16="http://schemas.microsoft.com/office/drawing/2014/main" id="{7DDC998D-DE54-4F16-A1DE-82E617AC8709}"/>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05</a:t>
            </a:r>
          </a:p>
        </p:txBody>
      </p:sp>
      <p:sp>
        <p:nvSpPr>
          <p:cNvPr id="15" name="core-point-5">
            <a:extLst>
              <a:ext uri="{FF2B5EF4-FFF2-40B4-BE49-F238E27FC236}">
                <a16:creationId xmlns:a16="http://schemas.microsoft.com/office/drawing/2014/main" id="{C94B22A2-88A5-4E46-8C8C-734547D7B658}"/>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Spring constant is the gradient of force against extension in the proportional region.</a:t>
            </a:r>
          </a:p>
        </p:txBody>
      </p:sp>
      <p:sp>
        <p:nvSpPr>
          <p:cNvPr id="16" name="equation-panel">
            <a:extLst>
              <a:ext uri="{FF2B5EF4-FFF2-40B4-BE49-F238E27FC236}">
                <a16:creationId xmlns:a16="http://schemas.microsoft.com/office/drawing/2014/main" id="{055B9426-8AFC-461A-A0E6-E3764E78A047}"/>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30B75D35-12B5-42EE-9EB0-A84ECE9649A8}"/>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8" name="equation-expression-1">
            <a:extLst>
              <a:ext uri="{FF2B5EF4-FFF2-40B4-BE49-F238E27FC236}">
                <a16:creationId xmlns:a16="http://schemas.microsoft.com/office/drawing/2014/main" id="{9961A2E1-21BC-491E-A0A8-A5E7B3111FFC}"/>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F = ma</a:t>
            </a:r>
          </a:p>
        </p:txBody>
      </p:sp>
      <p:sp>
        <p:nvSpPr>
          <p:cNvPr id="19" name="equation-units-1">
            <a:extLst>
              <a:ext uri="{FF2B5EF4-FFF2-40B4-BE49-F238E27FC236}">
                <a16:creationId xmlns:a16="http://schemas.microsoft.com/office/drawing/2014/main" id="{B25D37B8-1207-44DA-8BC8-59166560F8FA}"/>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F in N, m in kg, a in m/s²</a:t>
            </a:r>
          </a:p>
        </p:txBody>
      </p:sp>
      <p:sp>
        <p:nvSpPr>
          <p:cNvPr id="20" name="equation-expression-2">
            <a:extLst>
              <a:ext uri="{FF2B5EF4-FFF2-40B4-BE49-F238E27FC236}">
                <a16:creationId xmlns:a16="http://schemas.microsoft.com/office/drawing/2014/main" id="{43DD67C7-2CA8-4D6F-AC6A-A8528F1F0DD0}"/>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k = F/x</a:t>
            </a:r>
          </a:p>
        </p:txBody>
      </p:sp>
      <p:sp>
        <p:nvSpPr>
          <p:cNvPr id="21" name="equation-units-2">
            <a:extLst>
              <a:ext uri="{FF2B5EF4-FFF2-40B4-BE49-F238E27FC236}">
                <a16:creationId xmlns:a16="http://schemas.microsoft.com/office/drawing/2014/main" id="{6D8C65BC-7E61-42FE-BF30-6475258906E3}"/>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k in N/m or N/cm, x in matching m or cm</a:t>
            </a:r>
          </a:p>
        </p:txBody>
      </p:sp>
      <p:sp>
        <p:nvSpPr>
          <p:cNvPr id="22" name="vocabulary-label">
            <a:extLst>
              <a:ext uri="{FF2B5EF4-FFF2-40B4-BE49-F238E27FC236}">
                <a16:creationId xmlns:a16="http://schemas.microsoft.com/office/drawing/2014/main" id="{9396B43B-71DF-4FA6-88F7-430C19CF52EE}"/>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23" name="vocabulary">
            <a:extLst>
              <a:ext uri="{FF2B5EF4-FFF2-40B4-BE49-F238E27FC236}">
                <a16:creationId xmlns:a16="http://schemas.microsoft.com/office/drawing/2014/main" id="{7FF60C7B-F1A0-4794-8465-51938D70916F}"/>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resultant force · acceleration · inertia · extension · spring constant · limit of proportionality</a:t>
            </a:r>
          </a:p>
        </p:txBody>
      </p:sp>
    </p:spTree>
    <p:extLst>
      <p:ext uri="{BB962C8B-B14F-4D97-AF65-F5344CB8AC3E}">
        <p14:creationId xmlns:p14="http://schemas.microsoft.com/office/powerpoint/2010/main" val="1002274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71020-864D-C0E4-B101-FFC59137A4B8}"/>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2DB83E2B-687F-9551-F2E7-F61EA59F7C3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865F034-9B79-E687-F64C-A376FBC0A39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4160742-69B8-D701-E90A-B489E61385D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BCE60DE-ACDF-E804-3330-1281D4C9C2E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BC7D1763-073E-37A5-B7DF-3B94E02D8E0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effects of forces</a:t>
            </a:r>
            <a:endParaRPr sz="3600" b="1" i="0">
              <a:solidFill>
                <a:srgbClr val="0A332E"/>
              </a:solidFill>
            </a:endParaRPr>
          </a:p>
        </p:txBody>
      </p:sp>
      <p:sp>
        <p:nvSpPr>
          <p:cNvPr id="25" name="simple-definition-label">
            <a:extLst>
              <a:ext uri="{FF2B5EF4-FFF2-40B4-BE49-F238E27FC236}">
                <a16:creationId xmlns:a16="http://schemas.microsoft.com/office/drawing/2014/main" id="{365694FF-3BCE-813A-2E5F-9EE7136C7E7B}"/>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43B11AEC-AA60-EA40-79F5-484AB96F579C}"/>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 force is a push or a pull one object exerts on another. This topic is about what forces do: added together with direction, they change how fast something moves, change where it is heading, or change its shape.</a:t>
            </a:r>
          </a:p>
        </p:txBody>
      </p:sp>
      <p:sp>
        <p:nvSpPr>
          <p:cNvPr id="27" name="Rectangle 26">
            <a:extLst>
              <a:ext uri="{FF2B5EF4-FFF2-40B4-BE49-F238E27FC236}">
                <a16:creationId xmlns:a16="http://schemas.microsoft.com/office/drawing/2014/main" id="{B5CAC1B7-3C61-CC09-4892-DE8EEBE0DFC4}"/>
              </a:ext>
            </a:extLst>
          </p:cNvPr>
          <p:cNvSpPr/>
          <p:nvPr/>
        </p:nvSpPr>
        <p:spPr>
          <a:xfrm>
            <a:off x="4826000" y="4415837"/>
            <a:ext cx="1778000" cy="99154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2.5 kg</a:t>
            </a:r>
          </a:p>
        </p:txBody>
      </p:sp>
      <p:cxnSp>
        <p:nvCxnSpPr>
          <p:cNvPr id="28" name="Straight Connector 27">
            <a:extLst>
              <a:ext uri="{FF2B5EF4-FFF2-40B4-BE49-F238E27FC236}">
                <a16:creationId xmlns:a16="http://schemas.microsoft.com/office/drawing/2014/main" id="{95C48F3F-6C08-70F9-56EE-F49199908AEA}"/>
              </a:ext>
            </a:extLst>
          </p:cNvPr>
          <p:cNvCxnSpPr/>
          <p:nvPr/>
        </p:nvCxnSpPr>
        <p:spPr>
          <a:xfrm>
            <a:off x="3556000" y="5407378"/>
            <a:ext cx="5334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4FA1BC5-2BD1-5E84-77EE-265C95B8C48E}"/>
              </a:ext>
            </a:extLst>
          </p:cNvPr>
          <p:cNvCxnSpPr/>
          <p:nvPr/>
        </p:nvCxnSpPr>
        <p:spPr>
          <a:xfrm>
            <a:off x="6604000" y="4794955"/>
            <a:ext cx="1778000" cy="0"/>
          </a:xfrm>
          <a:prstGeom prst="line">
            <a:avLst/>
          </a:prstGeom>
          <a:ln w="381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F9FB1D3-B990-8CEC-CB01-74960ED0A590}"/>
              </a:ext>
            </a:extLst>
          </p:cNvPr>
          <p:cNvSpPr txBox="1"/>
          <p:nvPr/>
        </p:nvSpPr>
        <p:spPr>
          <a:xfrm>
            <a:off x="8432800" y="4619978"/>
            <a:ext cx="1778000" cy="276999"/>
          </a:xfrm>
          <a:prstGeom prst="rect">
            <a:avLst/>
          </a:prstGeom>
          <a:noFill/>
        </p:spPr>
        <p:txBody>
          <a:bodyPr vert="horz" wrap="square" lIns="0" tIns="0" bIns="0" rtlCol="0">
            <a:noAutofit/>
          </a:bodyPr>
          <a:lstStyle/>
          <a:p>
            <a:r>
              <a:rPr lang="en-US" sz="1600">
                <a:solidFill>
                  <a:srgbClr val="102E29"/>
                </a:solidFill>
              </a:rPr>
              <a:t>pull 14 N</a:t>
            </a:r>
          </a:p>
        </p:txBody>
      </p:sp>
      <p:cxnSp>
        <p:nvCxnSpPr>
          <p:cNvPr id="31" name="Straight Connector 30">
            <a:extLst>
              <a:ext uri="{FF2B5EF4-FFF2-40B4-BE49-F238E27FC236}">
                <a16:creationId xmlns:a16="http://schemas.microsoft.com/office/drawing/2014/main" id="{A0880075-C4DE-92C6-5701-BE551309C552}"/>
              </a:ext>
            </a:extLst>
          </p:cNvPr>
          <p:cNvCxnSpPr/>
          <p:nvPr/>
        </p:nvCxnSpPr>
        <p:spPr>
          <a:xfrm flipH="1">
            <a:off x="4318000" y="5174074"/>
            <a:ext cx="508000" cy="0"/>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93B139D-FD06-3A8A-37F6-0351EB69BDA4}"/>
              </a:ext>
            </a:extLst>
          </p:cNvPr>
          <p:cNvSpPr txBox="1"/>
          <p:nvPr/>
        </p:nvSpPr>
        <p:spPr>
          <a:xfrm>
            <a:off x="2413000" y="4999096"/>
            <a:ext cx="1854200" cy="276999"/>
          </a:xfrm>
          <a:prstGeom prst="rect">
            <a:avLst/>
          </a:prstGeom>
          <a:noFill/>
        </p:spPr>
        <p:txBody>
          <a:bodyPr vert="horz" wrap="square" lIns="0" tIns="0" bIns="0" rtlCol="0">
            <a:noAutofit/>
          </a:bodyPr>
          <a:lstStyle/>
          <a:p>
            <a:pPr algn="r"/>
            <a:r>
              <a:rPr lang="en-US" sz="1600">
                <a:solidFill>
                  <a:srgbClr val="102E29"/>
                </a:solidFill>
              </a:rPr>
              <a:t>friction 4.0 N</a:t>
            </a:r>
          </a:p>
        </p:txBody>
      </p:sp>
      <p:cxnSp>
        <p:nvCxnSpPr>
          <p:cNvPr id="33" name="Straight Connector 32">
            <a:extLst>
              <a:ext uri="{FF2B5EF4-FFF2-40B4-BE49-F238E27FC236}">
                <a16:creationId xmlns:a16="http://schemas.microsoft.com/office/drawing/2014/main" id="{22FA0D1C-9404-CB00-1540-76ED78145614}"/>
              </a:ext>
            </a:extLst>
          </p:cNvPr>
          <p:cNvCxnSpPr/>
          <p:nvPr/>
        </p:nvCxnSpPr>
        <p:spPr>
          <a:xfrm>
            <a:off x="5334000" y="4124208"/>
            <a:ext cx="12700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B95D718-D7B7-7717-82E6-9AE74D723D1C}"/>
              </a:ext>
            </a:extLst>
          </p:cNvPr>
          <p:cNvSpPr txBox="1"/>
          <p:nvPr/>
        </p:nvSpPr>
        <p:spPr>
          <a:xfrm>
            <a:off x="6832600" y="3949229"/>
            <a:ext cx="4191000" cy="276999"/>
          </a:xfrm>
          <a:prstGeom prst="rect">
            <a:avLst/>
          </a:prstGeom>
          <a:noFill/>
        </p:spPr>
        <p:txBody>
          <a:bodyPr vert="horz" wrap="square" lIns="0" tIns="0" bIns="0" rtlCol="0">
            <a:noAutofit/>
          </a:bodyPr>
          <a:lstStyle/>
          <a:p>
            <a:r>
              <a:rPr lang="pt-BR" sz="1600" b="1">
                <a:solidFill>
                  <a:srgbClr val="EF5C3E"/>
                </a:solidFill>
              </a:rPr>
              <a:t>resultant 10 N → a = 4.0 m/s²</a:t>
            </a:r>
            <a:endParaRPr lang="en-US" sz="1600" b="1">
              <a:solidFill>
                <a:srgbClr val="EF5C3E"/>
              </a:solidFill>
            </a:endParaRPr>
          </a:p>
        </p:txBody>
      </p:sp>
      <p:sp>
        <p:nvSpPr>
          <p:cNvPr id="35" name="TextBox 34">
            <a:extLst>
              <a:ext uri="{FF2B5EF4-FFF2-40B4-BE49-F238E27FC236}">
                <a16:creationId xmlns:a16="http://schemas.microsoft.com/office/drawing/2014/main" id="{04EF06E0-57B6-565C-423C-B987EF31CEB1}"/>
              </a:ext>
            </a:extLst>
          </p:cNvPr>
          <p:cNvSpPr txBox="1"/>
          <p:nvPr/>
        </p:nvSpPr>
        <p:spPr>
          <a:xfrm>
            <a:off x="3556000" y="5582355"/>
            <a:ext cx="5334000" cy="276999"/>
          </a:xfrm>
          <a:prstGeom prst="rect">
            <a:avLst/>
          </a:prstGeom>
          <a:noFill/>
        </p:spPr>
        <p:txBody>
          <a:bodyPr vert="horz" wrap="square" lIns="0" tIns="0" bIns="0" rtlCol="0">
            <a:noAutofit/>
          </a:bodyPr>
          <a:lstStyle/>
          <a:p>
            <a:r>
              <a:rPr lang="en-US" sz="1600">
                <a:solidFill>
                  <a:srgbClr val="6B7F79"/>
                </a:solidFill>
              </a:rPr>
              <a:t>weight and normal force already balance vertically</a:t>
            </a:r>
          </a:p>
        </p:txBody>
      </p:sp>
      <p:sp>
        <p:nvSpPr>
          <p:cNvPr id="36" name="diagram-caption">
            <a:extLst>
              <a:ext uri="{FF2B5EF4-FFF2-40B4-BE49-F238E27FC236}">
                <a16:creationId xmlns:a16="http://schemas.microsoft.com/office/drawing/2014/main" id="{98EB373A-8FC3-796D-F60D-13F43AA2276D}"/>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It is the resultant 10 N, not the 14 N pull on its own, that sets the acceleration.</a:t>
            </a:r>
          </a:p>
        </p:txBody>
      </p:sp>
    </p:spTree>
    <p:extLst>
      <p:ext uri="{BB962C8B-B14F-4D97-AF65-F5344CB8AC3E}">
        <p14:creationId xmlns:p14="http://schemas.microsoft.com/office/powerpoint/2010/main" val="3879725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C18BB1C5-1252-4B14-AD29-CC8E11A52E6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2E0E385E-F537-40EE-B152-454AA2074B0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E76D86C3-9105-4D3E-A136-A4E013F69A8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1CFBE1B-EB08-4375-804C-2BABE8E7824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669CC03F-8AD2-40F9-98B8-E6929A5F982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spring is linear—until it is not</a:t>
            </a:r>
          </a:p>
        </p:txBody>
      </p:sp>
      <p:sp>
        <p:nvSpPr>
          <p:cNvPr id="6" name="graph-mode">
            <a:extLst>
              <a:ext uri="{FF2B5EF4-FFF2-40B4-BE49-F238E27FC236}">
                <a16:creationId xmlns:a16="http://schemas.microsoft.com/office/drawing/2014/main" id="{BDCA81E3-44CF-4D23-9D86-F2D37AE59E38}"/>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6C437DF7-ABB1-4DF2-8897-4B0D69C0E116}"/>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1D695044-6330-4BAD-9E2C-6F8ECDED5842}"/>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Illustrative spring: (0, 0), (1, 2), …, (5, 9), (6, 9.5).</a:t>
            </a:r>
          </a:p>
        </p:txBody>
      </p:sp>
      <p:sp>
        <p:nvSpPr>
          <p:cNvPr id="9" name="graph-scale">
            <a:extLst>
              <a:ext uri="{FF2B5EF4-FFF2-40B4-BE49-F238E27FC236}">
                <a16:creationId xmlns:a16="http://schemas.microsoft.com/office/drawing/2014/main" id="{33968B21-DB5D-48F2-BB3B-E62328FF8A06}"/>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0–9.5 N. Axes: Extension / cm; Load / N.</a:t>
            </a:r>
          </a:p>
        </p:txBody>
      </p:sp>
      <p:sp>
        <p:nvSpPr>
          <p:cNvPr id="10" name="chart-frame">
            <a:extLst>
              <a:ext uri="{FF2B5EF4-FFF2-40B4-BE49-F238E27FC236}">
                <a16:creationId xmlns:a16="http://schemas.microsoft.com/office/drawing/2014/main" id="{FCFCCD67-F85A-49D5-A885-694C9CA0F281}"/>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22372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CB47C42-0EE4-43EB-8827-DD18E64A6A1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A19EDD4F-077E-4015-9A5C-075D5483492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E38862F8-A609-48B2-B907-4AF518DCFAF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CF3CE6E-6224-4D40-A23A-7B11F6CB0B6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A7AAA27D-538D-42FE-9E2A-11251AA0940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force and acceleration</a:t>
            </a:r>
          </a:p>
        </p:txBody>
      </p:sp>
      <p:sp>
        <p:nvSpPr>
          <p:cNvPr id="6" name="worked-label">
            <a:extLst>
              <a:ext uri="{FF2B5EF4-FFF2-40B4-BE49-F238E27FC236}">
                <a16:creationId xmlns:a16="http://schemas.microsoft.com/office/drawing/2014/main" id="{D5449662-145C-4489-9B4B-37FB2DD4A133}"/>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FULLY WORKED PROBLEM · SHOW THE METHOD</a:t>
            </a:r>
          </a:p>
        </p:txBody>
      </p:sp>
      <p:sp>
        <p:nvSpPr>
          <p:cNvPr id="7" name="problem-frame">
            <a:extLst>
              <a:ext uri="{FF2B5EF4-FFF2-40B4-BE49-F238E27FC236}">
                <a16:creationId xmlns:a16="http://schemas.microsoft.com/office/drawing/2014/main" id="{CAF25127-2902-484D-85AF-61BBE8E91642}"/>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23B33D82-9DCD-47D4-B732-AF0B8231B63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2.5 kg cart experiences 14 N forward and 4.0 N backward. Find its acceleration.</a:t>
            </a:r>
          </a:p>
        </p:txBody>
      </p:sp>
      <p:sp>
        <p:nvSpPr>
          <p:cNvPr id="9" name="step-label-1">
            <a:extLst>
              <a:ext uri="{FF2B5EF4-FFF2-40B4-BE49-F238E27FC236}">
                <a16:creationId xmlns:a16="http://schemas.microsoft.com/office/drawing/2014/main" id="{22C5CEF8-7815-42A5-ACE1-A2D80F97C4E8}"/>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F9D07EA5-DA25-4DC5-A791-5332FC8A8C04}"/>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F82A3E66-E3B0-470E-B5C9-1ABCFC7F2303}"/>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Resultant F = 14 − 4.0 = 10 N forward.</a:t>
            </a:r>
          </a:p>
        </p:txBody>
      </p:sp>
      <p:sp>
        <p:nvSpPr>
          <p:cNvPr id="12" name="step-label-2">
            <a:extLst>
              <a:ext uri="{FF2B5EF4-FFF2-40B4-BE49-F238E27FC236}">
                <a16:creationId xmlns:a16="http://schemas.microsoft.com/office/drawing/2014/main" id="{E1B95070-28B2-435A-9994-8EBC8D95D970}"/>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A965E81D-D7BB-4AF2-846A-7956245BD112}"/>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83A034FB-D589-41DA-A7AC-BB1FBB2CC5B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F = ma, so a = F/m.</a:t>
            </a:r>
          </a:p>
        </p:txBody>
      </p:sp>
      <p:sp>
        <p:nvSpPr>
          <p:cNvPr id="15" name="step-label-3">
            <a:extLst>
              <a:ext uri="{FF2B5EF4-FFF2-40B4-BE49-F238E27FC236}">
                <a16:creationId xmlns:a16="http://schemas.microsoft.com/office/drawing/2014/main" id="{E17C117A-1868-424F-B956-0F3476899072}"/>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6DBAB35D-6FC8-4D54-9B06-15BF66BEB964}"/>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878CB67A-7BAE-4692-9DCE-111507C6CD6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 = 10/2.5.</a:t>
            </a:r>
          </a:p>
        </p:txBody>
      </p:sp>
      <p:sp>
        <p:nvSpPr>
          <p:cNvPr id="18" name="answer-frame">
            <a:extLst>
              <a:ext uri="{FF2B5EF4-FFF2-40B4-BE49-F238E27FC236}">
                <a16:creationId xmlns:a16="http://schemas.microsoft.com/office/drawing/2014/main" id="{7E383CFF-435C-4908-AC55-9AFA5CE196D0}"/>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FA916479-17DA-433E-9EC1-A517838BF82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a = 4.0 m/s² forward.</a:t>
            </a:r>
          </a:p>
        </p:txBody>
      </p:sp>
    </p:spTree>
    <p:extLst>
      <p:ext uri="{BB962C8B-B14F-4D97-AF65-F5344CB8AC3E}">
        <p14:creationId xmlns:p14="http://schemas.microsoft.com/office/powerpoint/2010/main" val="988795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30487C87-D10F-42EE-BB95-C356B6D38CF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B7761B33-A2E5-48AC-BAC9-790F98DBFFC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119FFA7-F985-4279-9DB8-18970D8391D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490CDE0-A826-4826-BBF8-845D9E2AE37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1.5.1</a:t>
            </a:r>
          </a:p>
        </p:txBody>
      </p:sp>
      <p:sp>
        <p:nvSpPr>
          <p:cNvPr id="5" name="slide-title">
            <a:extLst>
              <a:ext uri="{FF2B5EF4-FFF2-40B4-BE49-F238E27FC236}">
                <a16:creationId xmlns:a16="http://schemas.microsoft.com/office/drawing/2014/main" id="{919284D3-AEF9-4739-9182-E4160FEB453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spring constant</a:t>
            </a:r>
          </a:p>
        </p:txBody>
      </p:sp>
      <p:sp>
        <p:nvSpPr>
          <p:cNvPr id="6" name="worked-label">
            <a:extLst>
              <a:ext uri="{FF2B5EF4-FFF2-40B4-BE49-F238E27FC236}">
                <a16:creationId xmlns:a16="http://schemas.microsoft.com/office/drawing/2014/main" id="{5943EDD5-FF96-464D-9E04-99CF20FA8326}"/>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GUIDED WORKED PROBLEM · TRY EACH STEP BEFORE READING ON</a:t>
            </a:r>
          </a:p>
        </p:txBody>
      </p:sp>
      <p:sp>
        <p:nvSpPr>
          <p:cNvPr id="7" name="problem-frame">
            <a:extLst>
              <a:ext uri="{FF2B5EF4-FFF2-40B4-BE49-F238E27FC236}">
                <a16:creationId xmlns:a16="http://schemas.microsoft.com/office/drawing/2014/main" id="{72B3E2EA-DF1C-4A3A-A8A5-FF001691874F}"/>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13120BC5-DAFD-4166-80EC-F74A5FCF1AC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spring extends 3.0 cm under a 6.0 N load within its proportional region. Find k in N/cm and N/m.</a:t>
            </a:r>
          </a:p>
        </p:txBody>
      </p:sp>
      <p:sp>
        <p:nvSpPr>
          <p:cNvPr id="9" name="step-label-1">
            <a:extLst>
              <a:ext uri="{FF2B5EF4-FFF2-40B4-BE49-F238E27FC236}">
                <a16:creationId xmlns:a16="http://schemas.microsoft.com/office/drawing/2014/main" id="{E570F8EB-EAD3-4703-A12B-17DEC8EBCC25}"/>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3FD49855-83EC-4B4E-8C7F-253225F2A49E}"/>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43775B5B-8C53-435D-8283-E80B22B04A25}"/>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k = 6.0/3.0 = 2.0 N/cm.</a:t>
            </a:r>
          </a:p>
        </p:txBody>
      </p:sp>
      <p:sp>
        <p:nvSpPr>
          <p:cNvPr id="12" name="step-label-2">
            <a:extLst>
              <a:ext uri="{FF2B5EF4-FFF2-40B4-BE49-F238E27FC236}">
                <a16:creationId xmlns:a16="http://schemas.microsoft.com/office/drawing/2014/main" id="{C79977C5-6458-4209-88C5-EFEFF510CF7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F51F2186-2ED7-4246-81E3-92BF3AF092CA}"/>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79B25F1F-F64A-4E3F-B5B1-FD66E671D2A9}"/>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k = 6.0/0.030.</a:t>
            </a:r>
          </a:p>
        </p:txBody>
      </p:sp>
      <p:sp>
        <p:nvSpPr>
          <p:cNvPr id="15" name="step-label-3">
            <a:extLst>
              <a:ext uri="{FF2B5EF4-FFF2-40B4-BE49-F238E27FC236}">
                <a16:creationId xmlns:a16="http://schemas.microsoft.com/office/drawing/2014/main" id="{9D2315C2-052C-4B5E-8FD3-0E87BBC801E9}"/>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7262EA3E-F85F-4D71-8FC9-B29E8334454E}"/>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A0F99D48-B60B-4605-8D8C-EC538BC6C5F6}"/>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C237B103-EB8C-4E13-B081-1A335C0D345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B853814A-9DE6-47E2-90A5-F826B6D5A19B}"/>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k = 2.0 N/cm = 200 N/m.</a:t>
            </a:r>
          </a:p>
        </p:txBody>
      </p:sp>
    </p:spTree>
    <p:extLst>
      <p:ext uri="{BB962C8B-B14F-4D97-AF65-F5344CB8AC3E}">
        <p14:creationId xmlns:p14="http://schemas.microsoft.com/office/powerpoint/2010/main" val="883838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D7D42A7-A782-4D06-8796-F9CACFB2995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F27699B-8926-48AE-B77C-8E29488B999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F095B23A-DBE1-480F-88DE-91D84AE9958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C4A8A3C2-A0E4-49AB-8AD6-55CADB102E7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1.5.1</a:t>
            </a:r>
          </a:p>
        </p:txBody>
      </p:sp>
      <p:sp>
        <p:nvSpPr>
          <p:cNvPr id="5" name="slide-title">
            <a:extLst>
              <a:ext uri="{FF2B5EF4-FFF2-40B4-BE49-F238E27FC236}">
                <a16:creationId xmlns:a16="http://schemas.microsoft.com/office/drawing/2014/main" id="{B3997C00-A1E5-469C-AA23-38C5C35CC7E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Resultant-force courtroom</a:t>
            </a:r>
          </a:p>
        </p:txBody>
      </p:sp>
      <p:sp>
        <p:nvSpPr>
          <p:cNvPr id="6" name="activity-format">
            <a:extLst>
              <a:ext uri="{FF2B5EF4-FFF2-40B4-BE49-F238E27FC236}">
                <a16:creationId xmlns:a16="http://schemas.microsoft.com/office/drawing/2014/main" id="{60EEE81B-08D7-4BB2-9141-304DE568ED97}"/>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EVIDENCE-VOTE</a:t>
            </a:r>
          </a:p>
        </p:txBody>
      </p:sp>
      <p:sp>
        <p:nvSpPr>
          <p:cNvPr id="7" name="materials-label">
            <a:extLst>
              <a:ext uri="{FF2B5EF4-FFF2-40B4-BE49-F238E27FC236}">
                <a16:creationId xmlns:a16="http://schemas.microsoft.com/office/drawing/2014/main" id="{95BE33BC-3451-444E-9A79-4891A87233A3}"/>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5C020111-5973-4ADD-A2FC-5B0B945C2433}"/>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force-arrow cards • mini-whiteboards</a:t>
            </a:r>
          </a:p>
        </p:txBody>
      </p:sp>
      <p:sp>
        <p:nvSpPr>
          <p:cNvPr id="9" name="activity-step-1">
            <a:extLst>
              <a:ext uri="{FF2B5EF4-FFF2-40B4-BE49-F238E27FC236}">
                <a16:creationId xmlns:a16="http://schemas.microsoft.com/office/drawing/2014/main" id="{E223C692-D08F-4E54-A00B-23B5E1A909EE}"/>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B8A9D619-6ECC-4FF2-86C5-BFA1FF152A1E}"/>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1C67410A-C693-4743-8837-9F1936C80F5C}"/>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Arrange forces around an object.</a:t>
            </a:r>
          </a:p>
        </p:txBody>
      </p:sp>
      <p:sp>
        <p:nvSpPr>
          <p:cNvPr id="12" name="activity-step-2">
            <a:extLst>
              <a:ext uri="{FF2B5EF4-FFF2-40B4-BE49-F238E27FC236}">
                <a16:creationId xmlns:a16="http://schemas.microsoft.com/office/drawing/2014/main" id="{A8C60FCF-CE1A-444D-BFA6-7079B2014687}"/>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E87F9736-551C-4DFE-B0F8-DE390531209B}"/>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D1FCA012-912B-4858-89C5-E69E4077E09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Calculate one resultant with direction.</a:t>
            </a:r>
          </a:p>
        </p:txBody>
      </p:sp>
      <p:sp>
        <p:nvSpPr>
          <p:cNvPr id="15" name="activity-step-3">
            <a:extLst>
              <a:ext uri="{FF2B5EF4-FFF2-40B4-BE49-F238E27FC236}">
                <a16:creationId xmlns:a16="http://schemas.microsoft.com/office/drawing/2014/main" id="{293B3ADA-55F4-41B3-8EED-9B25AEF4F206}"/>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F114478B-0EBD-425C-A582-1DCC520D9A76}"/>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74326D80-2FE6-4089-830B-551C12E25262}"/>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Verdict: rest, constant velocity or acceleration?</a:t>
            </a:r>
          </a:p>
        </p:txBody>
      </p:sp>
      <p:sp>
        <p:nvSpPr>
          <p:cNvPr id="18" name="rule-70-518">
            <a:extLst>
              <a:ext uri="{FF2B5EF4-FFF2-40B4-BE49-F238E27FC236}">
                <a16:creationId xmlns:a16="http://schemas.microsoft.com/office/drawing/2014/main" id="{19C7E903-D9D7-4BB2-BDC9-98AEB3C08F57}"/>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20EC4423-5A97-4516-A8B5-79100E2A55A8}"/>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The verdict distinguishes zero resultant from zero velocity.</a:t>
            </a:r>
          </a:p>
        </p:txBody>
      </p:sp>
    </p:spTree>
    <p:extLst>
      <p:ext uri="{BB962C8B-B14F-4D97-AF65-F5344CB8AC3E}">
        <p14:creationId xmlns:p14="http://schemas.microsoft.com/office/powerpoint/2010/main" val="2047593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E6CAC803-6106-4F7E-830A-7484B93E666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31961C0C-E2E3-427E-9793-5D7CF445B4F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9376C848-8F44-4384-9145-C8BE67C334F1}"/>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AE61BE1B-6629-4581-8723-FE45A8B9B51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1.5.1</a:t>
            </a:r>
          </a:p>
        </p:txBody>
      </p:sp>
      <p:sp>
        <p:nvSpPr>
          <p:cNvPr id="5" name="misconception-label">
            <a:extLst>
              <a:ext uri="{FF2B5EF4-FFF2-40B4-BE49-F238E27FC236}">
                <a16:creationId xmlns:a16="http://schemas.microsoft.com/office/drawing/2014/main" id="{6515703C-F11B-400B-8376-6D2748E20A87}"/>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F51AEB0A-C487-45E5-9C58-33D19BE874D6}"/>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“If an object is moving, a forward resultant force must be acting.”</a:t>
            </a:r>
          </a:p>
        </p:txBody>
      </p:sp>
      <p:sp>
        <p:nvSpPr>
          <p:cNvPr id="7" name="correction-frame">
            <a:extLst>
              <a:ext uri="{FF2B5EF4-FFF2-40B4-BE49-F238E27FC236}">
                <a16:creationId xmlns:a16="http://schemas.microsoft.com/office/drawing/2014/main" id="{5FCE552D-330B-468E-8308-ED548CC5684F}"/>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B90EDBD4-503A-4E01-A039-59547A7008DD}"/>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An object can move at constant velocity with zero resultant force.</a:t>
            </a:r>
          </a:p>
        </p:txBody>
      </p:sp>
      <p:sp>
        <p:nvSpPr>
          <p:cNvPr id="9" name="humor-line">
            <a:extLst>
              <a:ext uri="{FF2B5EF4-FFF2-40B4-BE49-F238E27FC236}">
                <a16:creationId xmlns:a16="http://schemas.microsoft.com/office/drawing/2014/main" id="{4A2856A2-DBF7-40C6-95F7-0673177198B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Velocity does not need a subscription renewal every second.</a:t>
            </a:r>
          </a:p>
        </p:txBody>
      </p:sp>
      <p:sp>
        <p:nvSpPr>
          <p:cNvPr id="10" name="misconception-check">
            <a:extLst>
              <a:ext uri="{FF2B5EF4-FFF2-40B4-BE49-F238E27FC236}">
                <a16:creationId xmlns:a16="http://schemas.microsoft.com/office/drawing/2014/main" id="{D390FD1C-EE99-4259-9869-E78B13259AC9}"/>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A puck moves right at constant speed. What is its resultant force?</a:t>
            </a:r>
          </a:p>
        </p:txBody>
      </p:sp>
    </p:spTree>
    <p:extLst>
      <p:ext uri="{BB962C8B-B14F-4D97-AF65-F5344CB8AC3E}">
        <p14:creationId xmlns:p14="http://schemas.microsoft.com/office/powerpoint/2010/main" val="598469593"/>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4451</Words>
  <Application>Microsoft Office PowerPoint</Application>
  <DocSecurity>0</DocSecurity>
  <PresentationFormat>Widescreen</PresentationFormat>
  <Paragraphs>335</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2026-08-14T17:44:00Z</dcterms:created>
  <dcterms:modified xsi:type="dcterms:W3CDTF">2026-08-15T16:00:37Z</dcterms:modified>
</cp:coreProperties>
</file>