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Topology currents</c:v>
          </c:tx>
          <c:spPr>
            <a:solidFill>
              <a:srgbClr val="EFB42B"/>
            </a:solidFill>
            <a:ln w="28575">
              <a:solidFill>
                <a:srgbClr val="EFB42B"/>
              </a:solidFill>
              <a:prstDash val="solid"/>
            </a:ln>
          </c:spPr>
          <c:invertIfNegative val="1"/>
          <c:cat>
            <c:strLit>
              <c:ptCount val="3"/>
              <c:pt idx="0">
                <c:v>source branch</c:v>
              </c:pt>
              <c:pt idx="1">
                <c:v>lamp branch</c:v>
              </c:pt>
              <c:pt idx="2">
                <c:v>motor branch</c:v>
              </c:pt>
            </c:strLit>
          </c:cat>
          <c:val>
            <c:numLit>
              <c:formatCode>General</c:formatCode>
              <c:ptCount val="3"/>
              <c:pt idx="0">
                <c:v>500</c:v>
              </c:pt>
              <c:pt idx="1">
                <c:v>200</c:v>
              </c:pt>
              <c:pt idx="2">
                <c:v>300</c:v>
              </c:pt>
            </c:numLit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28575">
                    <a:solidFill>
                      <a:srgbClr val="EFB42B"/>
                    </a:solidFill>
                    <a:prstDash val="solid"/>
                  </a:ln>
                </c14:spPr>
              </c14:invertSolidFillFmt>
            </c:ext>
            <c:ext xmlns:c16="http://schemas.microsoft.com/office/drawing/2014/chart" uri="{C3380CC4-5D6E-409C-BE32-E72D297353CC}">
              <c16:uniqueId val="{00000000-4801-4F08-84B6-2D0E1F5E91B5}"/>
            </c:ext>
          </c:extLst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Branch / category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auto val="1"/>
        <c:lblAlgn val="ctr"/>
        <c:lblOffset val="100"/>
        <c:noMultiLvlLbl val="1"/>
      </c:catAx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Current / mA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between"/>
        <c:majorUnit val="100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https://giophysics.com/chapter-22/circuit-symbols-diagrams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dark-green opening slide with the exact topic title “Electric circuits”, an accent ring for group 4,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vocabulary students already use, then connect their answers to syllabus section 4.3.</a:t>
            </a:r>
          </a:p>
          <a:p>
            <a:r>
              <a:t>[Syllabus coverage]</a:t>
            </a:r>
          </a:p>
          <a:p>
            <a:r>
              <a:t>Recognise/draw standard circuit symbols and distinguish open/closed paths, junctions, nodes and branches.; Apply series rules for current, p.d., cells and resistance.; Apply parallel rules for p.d., current splitting and reduced combined resistance; calculate reciprocal resistance (Supplement).; Explain actions/uses of switches, variable resistors, lamps, diodes, LDRs and NTC thermistors from their characteristics.; Use potential-divider relationships and explain sensor output changes (Supplement).; Use topology only as an explicitly labelled enrichment abstraction; retain values for quantitative predictions.</a:t>
            </a:r>
          </a:p>
          <a:p>
            <a:r>
              <a:t>[Safety]</a:t>
            </a:r>
          </a:p>
          <a:p>
            <a:r>
              <a:t>Use low-voltage supplies only; no mains electricity is used in class.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https://giophysics.com/chapter-22/circuit-symbols-diagrams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original 8-mark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calculate, explain, draw. Do not reveal the mark scheme until slide 11.</a:t>
            </a:r>
          </a:p>
          <a:p>
            <a:r>
              <a:t>[Syllabus coverage]</a:t>
            </a:r>
          </a:p>
          <a:p>
            <a:r>
              <a:t>Recognise/draw standard circuit symbols and distinguish open/closed paths, junctions, nodes and branches.; Apply series rules for current, p.d., cells and resistance.; Apply parallel rules for p.d., current splitting and reduced combined resistance; calculate reciprocal resistance (Supplement).; Explain actions/uses of switches, variable resistors, lamps, diodes, LDRs and NTC thermistors from their characteristics.; Use potential-divider relationships and explain sensor output changes (Supplement).; Use topology only as an explicitly labelled enrichment abstraction; retain values for quantitative predictions.</a:t>
            </a:r>
          </a:p>
          <a:p>
            <a:r>
              <a:t>[Safety]</a:t>
            </a:r>
          </a:p>
          <a:p>
            <a:r>
              <a:t>Use low-voltage supplies only; no mains electricity is used in class.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https://giophysics.com/chapter-22/circuit-symbols-diagrams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Six numbered mark-scheme ideas are arranged in two readable columns,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Recognise/draw standard circuit symbols and distinguish open/closed paths, junctions, nodes and branches.; Apply series rules for current, p.d., cells and resistance.; Apply parallel rules for p.d., current splitting and reduced combined resistance; calculate reciprocal resistance (Supplement).; Explain actions/uses of switches, variable resistors, lamps, diodes, LDRs and NTC thermistors from their characteristics.; Use potential-divider relationships and explain sensor output changes (Supplement).; Use topology only as an explicitly labelled enrichment abstraction; retain values for quantitative predictions.</a:t>
            </a:r>
          </a:p>
          <a:p>
            <a:r>
              <a:t>[Safety]</a:t>
            </a:r>
          </a:p>
          <a:p>
            <a:r>
              <a:t>Use low-voltage supplies only; no mains electricity is used in class.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https://giophysics.com/chapter-22/circuit-symbols-diagrams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Recognise/draw standard circuit symbols and distinguish open/closed paths, junctions, nodes and branches.; Apply series rules for current, p.d., cells and resistance.; Apply parallel rules for p.d., current splitting and reduced combined resistance; calculate reciprocal resistance (Supplement).; Explain actions/uses of switches, variable resistors, lamps, diodes, LDRs and NTC thermistors from their characteristics.; Use potential-divider relationships and explain sensor output changes (Supplement).; Use topology only as an explicitly labelled enrichment abstraction; retain values for quantitative predictions.</a:t>
            </a:r>
          </a:p>
          <a:p>
            <a:r>
              <a:t>[Safety]</a:t>
            </a:r>
          </a:p>
          <a:p>
            <a:r>
              <a:t>Use low-voltage supplies only; no mains electricity is used in class.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https://giophysics.com/chapter-22/circuit-symbols-diagrams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Recognise/draw standard circuit symbols and distinguish open/closed paths, junctions, nodes and branches.; Apply series rules for current, p.d., cells and resistance.; Apply parallel rules for p.d., current splitting and reduced combined resistance; calculate reciprocal resistance (Supplement).; Explain actions/uses of switches, variable resistors, lamps, diodes, LDRs and NTC thermistors from their characteristics.; Use potential-divider relationships and explain sensor output changes (Supplement).; Use topology only as an explicitly labelled enrichment abstraction; retain values for quantitative predictions.</a:t>
            </a:r>
          </a:p>
          <a:p>
            <a:r>
              <a:t>[Safety]</a:t>
            </a:r>
          </a:p>
          <a:p>
            <a:r>
              <a:t>Use low-voltage supplies only; no mains electricity is used in class.</a:t>
            </a:r>
          </a:p>
          <a:p>
            <a:r>
              <a:t>[Quiz answers] 1. node — They are one electrical connection. 2. add — Rtotal = sum. 3. same — Branches connect the same two nodes. 4. falls — Negative temperature coefficient.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https://giophysics.com/chapter-22/circuit-symbols-diagrams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Recognise/draw standard circuit symbols and distinguish open/closed paths, junctions, nodes and branches.; Apply series rules for current, p.d., cells and resistance.; Apply parallel rules for p.d., current splitting and reduced combined resistance; calculate reciprocal resistance (Supplement).; Explain actions/uses of switches, variable resistors, lamps, diodes, LDRs and NTC thermistors from their characteristics.; Use potential-divider relationships and explain sensor output changes (Supplement).; Use topology only as an explicitly labelled enrichment abstraction; retain values for quantitative predictions.</a:t>
            </a:r>
          </a:p>
          <a:p>
            <a:r>
              <a:t>[Safety]</a:t>
            </a:r>
          </a:p>
          <a:p>
            <a:r>
              <a:t>Use low-voltage supplies only; no mains electricity is used in class.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https://giophysics.com/chapter-22/circuit-symbols-diagrams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Five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Recognise/draw standard circuit symbols and distinguish open/closed paths, junctions, nodes and branches.; Apply series rules for current, p.d., cells and resistance.; Apply parallel rules for p.d., current splitting and reduced combined resistance; calculate reciprocal resistance (Supplement).; Explain actions/uses of switches, variable resistors, lamps, diodes, LDRs and NTC thermistors from their characteristics.; Use potential-divider relationships and explain sensor output changes (Supplement).; Use topology only as an explicitly labelled enrichment abstraction; retain values for quantitative predictions.</a:t>
            </a:r>
          </a:p>
          <a:p>
            <a:r>
              <a:t>[Safety]</a:t>
            </a:r>
          </a:p>
          <a:p>
            <a:r>
              <a:t>Use low-voltage supplies only; no mains electricity is used in class.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3EB4C3-58DC-AC94-A0D3-8750E9DEA1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B752CB-B4F0-9516-4272-66D87627CB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26AFF1-6855-7732-8932-BE0055B307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https://giophysics.com/chapter-22/circuit-symbols-diagrams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L1, L2, 6 V, L4, L3. A caption reads: Break the series loop anywhere and both lamps die; break one parallel branch and the other keeps its full 6 V.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Recognise/draw standard circuit symbols and distinguish open/closed paths, junctions, nodes and branches.; Apply series rules for current, p.d., cells and resistance.; Apply parallel rules for p.d., current splitting and reduced combined resistance; calculate reciprocal resistance (Supplement).; Explain actions/uses of switches, variable resistors, lamps, diodes, LDRs and NTC thermistors from their characteristics.; Use potential-divider relationships and explain sensor output changes (Supplement).; Use topology only as an explicitly labelled enrichment abstraction; retain values for quantitative predictions.</a:t>
            </a:r>
          </a:p>
          <a:p>
            <a:r>
              <a:t>[Safety]</a:t>
            </a:r>
          </a:p>
          <a:p>
            <a:r>
              <a:t>Use low-voltage supplies only; no mains electricity is used in class.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AD283-288F-A688-D652-6DAA5847E770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5672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https://giophysics.com/chapter-22/circuit-symbols-diagrams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editable bar chart plots Current in A against Branch in category; Branch remains in category; Current is converted from amperes to milliamperes.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Build an editable two-node/three-branch network beside the chart. Topology hides values only to compare connectivity; values are still needed for current/brightness.</a:t>
            </a:r>
          </a:p>
          <a:p>
            <a:r>
              <a:t>[Syllabus coverage]</a:t>
            </a:r>
          </a:p>
          <a:p>
            <a:r>
              <a:t>Recognise/draw standard circuit symbols and distinguish open/closed paths, junctions, nodes and branches.; Apply series rules for current, p.d., cells and resistance.; Apply parallel rules for p.d., current splitting and reduced combined resistance; calculate reciprocal resistance (Supplement).; Explain actions/uses of switches, variable resistors, lamps, diodes, LDRs and NTC thermistors from their characteristics.; Use potential-divider relationships and explain sensor output changes (Supplement).; Use topology only as an explicitly labelled enrichment abstraction; retain values for quantitative predictions.</a:t>
            </a:r>
          </a:p>
          <a:p>
            <a:r>
              <a:t>[Safety]</a:t>
            </a:r>
          </a:p>
          <a:p>
            <a:r>
              <a:t>Use low-voltage supplies only; no mains electricity is used in class.</a:t>
            </a:r>
          </a:p>
          <a:p>
            <a:r>
              <a:t>[Quantitative visual] Values: Topology currents: (source branch, 0.5), (lamp branch, 0.2), (motor branch, 0.3). Data: illustrative lesson data. Scale: 0.2 to 0.5 A.</a:t>
            </a:r>
          </a:p>
          <a:p>
            <a:r>
              <a:t>Units: x uses category; y uses amps.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https://giophysics.com/chapter-22/circuit-symbols-diagrams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Recognise/draw standard circuit symbols and distinguish open/closed paths, junctions, nodes and branches.; Apply series rules for current, p.d., cells and resistance.; Apply parallel rules for p.d., current splitting and reduced combined resistance; calculate reciprocal resistance (Supplement).; Explain actions/uses of switches, variable resistors, lamps, diodes, LDRs and NTC thermistors from their characteristics.; Use potential-divider relationships and explain sensor output changes (Supplement).; Use topology only as an explicitly labelled enrichment abstraction; retain values for quantitative predictions.</a:t>
            </a:r>
          </a:p>
          <a:p>
            <a:r>
              <a:t>[Safety]</a:t>
            </a:r>
          </a:p>
          <a:p>
            <a:r>
              <a:t>Use low-voltage supplies only; no mains electricity is used in class.</a:t>
            </a:r>
          </a:p>
          <a:p>
            <a:r>
              <a:t>[Worked problem] Steps: 1) Rtotal = 100 + 100 = 200 Ω. 2) I = V/R. 3) I = 3.0/200. Answer: Rtotal = 200 Ω; I = 0.015 A (15 mA).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https://giophysics.com/chapter-22/circuit-symbols-diagrams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Recognise/draw standard circuit symbols and distinguish open/closed paths, junctions, nodes and branches.; Apply series rules for current, p.d., cells and resistance.; Apply parallel rules for p.d., current splitting and reduced combined resistance; calculate reciprocal resistance (Supplement).; Explain actions/uses of switches, variable resistors, lamps, diodes, LDRs and NTC thermistors from their characteristics.; Use potential-divider relationships and explain sensor output changes (Supplement).; Use topology only as an explicitly labelled enrichment abstraction; retain values for quantitative predictions.</a:t>
            </a:r>
          </a:p>
          <a:p>
            <a:r>
              <a:t>[Safety]</a:t>
            </a:r>
          </a:p>
          <a:p>
            <a:r>
              <a:t>Use low-voltage supplies only; no mains electricity is used in class.</a:t>
            </a:r>
          </a:p>
          <a:p>
            <a:r>
              <a:t>[Worked problem] Steps: 1) 1/R = 1/100 + 1/100, so R = 50 Ω. 2) I = 3.0/50 = 0.060 A. 3) Check the direction, significant figures and physical meaning of the result. Answer: Rtotal = 50 Ω; Itotal = 0.060 A; each branch has 3.0 V.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https://giophysics.com/chapter-22/circuit-symbols-diagrams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Recognise/draw standard circuit symbols and distinguish open/closed paths, junctions, nodes and branches.; Apply series rules for current, p.d., cells and resistance.; Apply parallel rules for p.d., current splitting and reduced combined resistance; calculate reciprocal resistance (Supplement).; Explain actions/uses of switches, variable resistors, lamps, diodes, LDRs and NTC thermistors from their characteristics.; Use potential-divider relationships and explain sensor output changes (Supplement).; Use topology only as an explicitly labelled enrichment abstraction; retain values for quantitative predictions.</a:t>
            </a:r>
          </a:p>
          <a:p>
            <a:r>
              <a:t>[Safety]</a:t>
            </a:r>
          </a:p>
          <a:p>
            <a:r>
              <a:t>Use low-voltage supplies only; no mains electricity is used in class.</a:t>
            </a:r>
          </a:p>
          <a:p>
            <a:r>
              <a:t>[Safety] Use low-voltage supplies only; no mains electricity is used in class.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https://giophysics.com/chapter-22/circuit-symbols-diagrams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Recognise/draw standard circuit symbols and distinguish open/closed paths, junctions, nodes and branches.; Apply series rules for current, p.d., cells and resistance.; Apply parallel rules for p.d., current splitting and reduced combined resistance; calculate reciprocal resistance (Supplement).; Explain actions/uses of switches, variable resistors, lamps, diodes, LDRs and NTC thermistors from their characteristics.; Use potential-divider relationships and explain sensor output changes (Supplement).; Use topology only as an explicitly labelled enrichment abstraction; retain values for quantitative predictions.</a:t>
            </a:r>
          </a:p>
          <a:p>
            <a:r>
              <a:t>[Safety]</a:t>
            </a:r>
          </a:p>
          <a:p>
            <a:r>
              <a:t>Use low-voltage supplies only; no mains electricity is used in class.</a:t>
            </a:r>
          </a:p>
          <a:p>
            <a:r>
              <a:t>[Humor] The second lamp does not receive leftover electrons from lunch.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E20F2569-8853-4C62-8035-C81829BC3E70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2E3C7C80-9D17-4E9A-9DC3-1D8AE831DF11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EFB42B"/>
                </a:solidFill>
              </a:defRPr>
            </a:pPr>
            <a:r>
              <a:rPr sz="1800" b="1" i="0">
                <a:solidFill>
                  <a:srgbClr val="EFB42B"/>
                </a:solidFill>
              </a:rPr>
              <a:t>CAMBRIDGE IGCSE PHYSICS 0625 · SYLLABUS 4.3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CD28D9DB-46CF-4D1C-BA3D-D6DC6F653B83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Electric circuits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C544D92A-84AB-41C4-A649-95FF636B5E2B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EFB42B"/>
                </a:solidFill>
              </a:defRPr>
            </a:pPr>
            <a:r>
              <a:rPr sz="2850" b="1" i="0">
                <a:solidFill>
                  <a:srgbClr val="EFB42B"/>
                </a:solidFill>
              </a:rPr>
              <a:t>Robot Rescue: Circuit Topology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14623794-31EC-4967-911C-44360FA969E6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The robot has a battery and two lamps, but one broken connection. Can a topology map reveal the fault faster than the drawing?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5ED16E58-D5FF-4C73-949B-CBE8A990CCE9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96F68EE1-D2A8-4899-8D67-1623BB5E002D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C13EF21A-B522-425B-9033-366E68D41301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EDITABLE · 45-MINUTE CLASSROOM LESSON · CORE + SUPPLEMENT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138D6103-D430-41C3-90C5-F33E1D9CA60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041CD25D-EE26-4604-BFDB-7F095338C5F6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0F321C9E-1BE0-4022-8A3F-2167A0ABC34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5DD3AC4C-42EB-47ED-8E33-1C980DA7D35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4.3</a:t>
            </a:r>
          </a:p>
        </p:txBody>
      </p:sp>
    </p:spTree>
    <p:extLst>
      <p:ext uri="{BB962C8B-B14F-4D97-AF65-F5344CB8AC3E}">
        <p14:creationId xmlns:p14="http://schemas.microsoft.com/office/powerpoint/2010/main" val="18232609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58009560-D90E-4DB9-B7F0-4863D570B13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16E1D0D5-381A-4260-A25B-746319A62319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CA659E5A-D733-4CAA-9F73-E2771CD3D09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0C5CFC0-B63C-489F-9DE1-741A05AB283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4.3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32A08ED2-1D6B-4FCB-8B04-064C795B7BB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exam-style: automatic night light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B6B2F638-3ED4-409D-BFB1-B7F540A23AA8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Core + Supplement · 8 MARKS · CALCULATE · EXPLAIN · DRAW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1D8C32A6-D169-476C-A922-354CC750411E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61928BE9-00BC-4FE2-ACD2-FA1CB8D61E76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6.0 V supply connects 2.0 kΩ and 4.0 kΩ in series. Calculate current and p.d. across 4.0 kΩ. In an LDR potential divider, the output p.d. is measured across the LDR; explain why that output increases as light level falls. Draw a two-node topology for two parallel lamps.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D2F7DCB4-77D2-43B0-9268-953E0F3BB706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3F78CF2C-175A-4280-9C51-D71B4302C544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45081081-9AB2-4196-A8D0-08556A7C2E91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exam-style question · not a Cambridge past-paper question.</a:t>
            </a:r>
          </a:p>
        </p:txBody>
      </p:sp>
    </p:spTree>
    <p:extLst>
      <p:ext uri="{BB962C8B-B14F-4D97-AF65-F5344CB8AC3E}">
        <p14:creationId xmlns:p14="http://schemas.microsoft.com/office/powerpoint/2010/main" val="1049143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oup-label">
            <a:extLst>
              <a:ext uri="{FF2B5EF4-FFF2-40B4-BE49-F238E27FC236}">
                <a16:creationId xmlns:a16="http://schemas.microsoft.com/office/drawing/2014/main" id="{8E370F61-B939-489B-A23B-18F36BAF0D3A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F54B9D9C-DF1D-4B8B-B76B-CC8B5EAE2642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96EB0056-AE99-4D81-B9CA-C5DC4C3F4E4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1DD6BC18-60E1-4D59-986D-71E2FA1E3D1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4.3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42D4BEA8-7BE1-4A3B-9DB8-591FB659A4ED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DDE8E17C-D690-4165-8106-0A0EF8DBDA34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E3000EFB-3C4F-414B-BBA3-CCC5D849147C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EAD5F2A5-AEEE-4D9B-A563-7587EABA46D0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DD77B78E-80EB-414C-9C9A-0785B03641D0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Rtotal = 6.0 kΩ.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DA4215F6-7F6A-41CB-9325-33A1336E16F5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BE2BE64A-1B86-4A38-A58D-AB93B8F80828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1C510F6B-40EF-43D4-8799-48D9B9B1C4F9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I = 6.0/6000 = 1.0 mA.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B06CDB5C-E954-4FE1-A39C-D6ECC7AD9E3D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698A42E1-28DC-49BF-B9AE-DA5AC6C6AFF2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79E5E2E8-E9FC-4A7E-BC1A-32222B1B90E4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V4k = IR = 0.001×4000 = 4.0 V.</a:t>
            </a:r>
          </a:p>
        </p:txBody>
      </p:sp>
      <p:sp>
        <p:nvSpPr>
          <p:cNvPr id="16" name="mark-number-4">
            <a:extLst>
              <a:ext uri="{FF2B5EF4-FFF2-40B4-BE49-F238E27FC236}">
                <a16:creationId xmlns:a16="http://schemas.microsoft.com/office/drawing/2014/main" id="{760AAF1E-88D3-4F05-901F-8DAD7189F0A0}"/>
              </a:ext>
            </a:extLst>
          </p:cNvPr>
          <p:cNvSpPr>
            <a:spLocks noGrp="1"/>
          </p:cNvSpPr>
          <p:nvPr/>
        </p:nvSpPr>
        <p:spPr>
          <a:xfrm>
            <a:off x="6191250" y="2266950"/>
            <a:ext cx="457200" cy="45720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7" name="mark-number-text-4">
            <a:extLst>
              <a:ext uri="{FF2B5EF4-FFF2-40B4-BE49-F238E27FC236}">
                <a16:creationId xmlns:a16="http://schemas.microsoft.com/office/drawing/2014/main" id="{53241F70-E6EF-41D2-9D32-82ACE1920993}"/>
              </a:ext>
            </a:extLst>
          </p:cNvPr>
          <p:cNvSpPr>
            <a:spLocks noGrp="1"/>
          </p:cNvSpPr>
          <p:nvPr/>
        </p:nvSpPr>
        <p:spPr>
          <a:xfrm>
            <a:off x="61912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18" name="mark-point-4">
            <a:extLst>
              <a:ext uri="{FF2B5EF4-FFF2-40B4-BE49-F238E27FC236}">
                <a16:creationId xmlns:a16="http://schemas.microsoft.com/office/drawing/2014/main" id="{CA62DA4A-CEA0-4230-B4F7-870E78EED24F}"/>
              </a:ext>
            </a:extLst>
          </p:cNvPr>
          <p:cNvSpPr>
            <a:spLocks noGrp="1"/>
          </p:cNvSpPr>
          <p:nvPr/>
        </p:nvSpPr>
        <p:spPr>
          <a:xfrm>
            <a:off x="68580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LDR resistance rises in darkness.</a:t>
            </a:r>
          </a:p>
        </p:txBody>
      </p:sp>
      <p:sp>
        <p:nvSpPr>
          <p:cNvPr id="19" name="mark-number-5">
            <a:extLst>
              <a:ext uri="{FF2B5EF4-FFF2-40B4-BE49-F238E27FC236}">
                <a16:creationId xmlns:a16="http://schemas.microsoft.com/office/drawing/2014/main" id="{FA623138-34DF-4A4D-8BB0-86BDCD14215A}"/>
              </a:ext>
            </a:extLst>
          </p:cNvPr>
          <p:cNvSpPr>
            <a:spLocks noGrp="1"/>
          </p:cNvSpPr>
          <p:nvPr/>
        </p:nvSpPr>
        <p:spPr>
          <a:xfrm>
            <a:off x="6191250" y="3333750"/>
            <a:ext cx="457200" cy="45720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20" name="mark-number-text-5">
            <a:extLst>
              <a:ext uri="{FF2B5EF4-FFF2-40B4-BE49-F238E27FC236}">
                <a16:creationId xmlns:a16="http://schemas.microsoft.com/office/drawing/2014/main" id="{3EAE2D13-6F73-4BED-8E5F-8E29574EA207}"/>
              </a:ext>
            </a:extLst>
          </p:cNvPr>
          <p:cNvSpPr>
            <a:spLocks noGrp="1"/>
          </p:cNvSpPr>
          <p:nvPr/>
        </p:nvSpPr>
        <p:spPr>
          <a:xfrm>
            <a:off x="61912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5</a:t>
            </a:r>
          </a:p>
        </p:txBody>
      </p:sp>
      <p:sp>
        <p:nvSpPr>
          <p:cNvPr id="21" name="mark-point-5">
            <a:extLst>
              <a:ext uri="{FF2B5EF4-FFF2-40B4-BE49-F238E27FC236}">
                <a16:creationId xmlns:a16="http://schemas.microsoft.com/office/drawing/2014/main" id="{2CEDF88F-70D3-49E4-BB9B-48955D81E9C5}"/>
              </a:ext>
            </a:extLst>
          </p:cNvPr>
          <p:cNvSpPr>
            <a:spLocks noGrp="1"/>
          </p:cNvSpPr>
          <p:nvPr/>
        </p:nvSpPr>
        <p:spPr>
          <a:xfrm>
            <a:off x="68580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Output must be taken across the LDR for increasing dark output.</a:t>
            </a:r>
          </a:p>
        </p:txBody>
      </p:sp>
      <p:sp>
        <p:nvSpPr>
          <p:cNvPr id="22" name="mark-number-6">
            <a:extLst>
              <a:ext uri="{FF2B5EF4-FFF2-40B4-BE49-F238E27FC236}">
                <a16:creationId xmlns:a16="http://schemas.microsoft.com/office/drawing/2014/main" id="{D630F228-3244-4E24-9104-1E6082E5F0BC}"/>
              </a:ext>
            </a:extLst>
          </p:cNvPr>
          <p:cNvSpPr>
            <a:spLocks noGrp="1"/>
          </p:cNvSpPr>
          <p:nvPr/>
        </p:nvSpPr>
        <p:spPr>
          <a:xfrm>
            <a:off x="6191250" y="4400550"/>
            <a:ext cx="457200" cy="45720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23" name="mark-number-text-6">
            <a:extLst>
              <a:ext uri="{FF2B5EF4-FFF2-40B4-BE49-F238E27FC236}">
                <a16:creationId xmlns:a16="http://schemas.microsoft.com/office/drawing/2014/main" id="{F17C3482-E3F8-4015-B735-ECEF420CF401}"/>
              </a:ext>
            </a:extLst>
          </p:cNvPr>
          <p:cNvSpPr>
            <a:spLocks noGrp="1"/>
          </p:cNvSpPr>
          <p:nvPr/>
        </p:nvSpPr>
        <p:spPr>
          <a:xfrm>
            <a:off x="61912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6</a:t>
            </a:r>
          </a:p>
        </p:txBody>
      </p:sp>
      <p:sp>
        <p:nvSpPr>
          <p:cNvPr id="24" name="mark-point-6">
            <a:extLst>
              <a:ext uri="{FF2B5EF4-FFF2-40B4-BE49-F238E27FC236}">
                <a16:creationId xmlns:a16="http://schemas.microsoft.com/office/drawing/2014/main" id="{3377D476-9D39-4298-9F6B-F8A0B2B58384}"/>
              </a:ext>
            </a:extLst>
          </p:cNvPr>
          <p:cNvSpPr>
            <a:spLocks noGrp="1"/>
          </p:cNvSpPr>
          <p:nvPr/>
        </p:nvSpPr>
        <p:spPr>
          <a:xfrm>
            <a:off x="68580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Topology has two nodes.</a:t>
            </a:r>
          </a:p>
        </p:txBody>
      </p:sp>
      <p:sp>
        <p:nvSpPr>
          <p:cNvPr id="25" name="improvement-band">
            <a:extLst>
              <a:ext uri="{FF2B5EF4-FFF2-40B4-BE49-F238E27FC236}">
                <a16:creationId xmlns:a16="http://schemas.microsoft.com/office/drawing/2014/main" id="{0AF8A81C-B0AC-434E-B403-951E7FA88534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6" name="improvement-prompt">
            <a:extLst>
              <a:ext uri="{FF2B5EF4-FFF2-40B4-BE49-F238E27FC236}">
                <a16:creationId xmlns:a16="http://schemas.microsoft.com/office/drawing/2014/main" id="{441F12FD-770F-4315-8D9A-82F3405C8F18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physics term and one unit to your response, then explain the hardest mark to a partner.</a:t>
            </a:r>
          </a:p>
        </p:txBody>
      </p:sp>
    </p:spTree>
    <p:extLst>
      <p:ext uri="{BB962C8B-B14F-4D97-AF65-F5344CB8AC3E}">
        <p14:creationId xmlns:p14="http://schemas.microsoft.com/office/powerpoint/2010/main" val="473169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FF2B5EF4-FFF2-40B4-BE49-F238E27FC236}">
                <a16:creationId xmlns:a16="http://schemas.microsoft.com/office/drawing/2014/main" id="{ECC38B1F-1FBF-45F5-B4F9-B5EB0F56D0A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A1B7CF5C-F633-4261-8903-527DE8D4ED4D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8725FEA-EDB9-4650-AFFD-DB9F303A2536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0146889A-8DD9-4E57-990C-190D9BA90DE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4.3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D83F8B72-C74D-4B0B-8962-FC7163F763D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B0D2D92D-6096-4B22-BDC2-4E827F96B005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67EC503E-C2D9-457D-A183-CDAAD54A2DB7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6A2E1483-36E6-40D2-9EEE-69C28838D46E}"/>
              </a:ext>
            </a:extLst>
          </p:cNvPr>
          <p:cNvSpPr>
            <a:spLocks noGrp="1"/>
          </p:cNvSpPr>
          <p:nvPr/>
        </p:nvSpPr>
        <p:spPr>
          <a:xfrm>
            <a:off x="6667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Ideal connected wire points form one?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BAEEE1B4-8016-41BC-B2FB-5FBBF560B55F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branch · B node · C resistor · D cell</a:t>
            </a:r>
          </a:p>
        </p:txBody>
      </p:sp>
      <p:sp>
        <p:nvSpPr>
          <p:cNvPr id="10" name="rule-70-401">
            <a:extLst>
              <a:ext uri="{FF2B5EF4-FFF2-40B4-BE49-F238E27FC236}">
                <a16:creationId xmlns:a16="http://schemas.microsoft.com/office/drawing/2014/main" id="{8F304D47-4698-4E3D-9C6E-A06AC570E62F}"/>
              </a:ext>
            </a:extLst>
          </p:cNvPr>
          <p:cNvSpPr>
            <a:spLocks noGrp="1"/>
          </p:cNvSpPr>
          <p:nvPr/>
        </p:nvSpPr>
        <p:spPr>
          <a:xfrm>
            <a:off x="6667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6AD8260D-CD94-4164-896E-19069AE4ED11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Q2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D397775E-B290-434B-BC0E-26D941A2E9AE}"/>
              </a:ext>
            </a:extLst>
          </p:cNvPr>
          <p:cNvSpPr>
            <a:spLocks noGrp="1"/>
          </p:cNvSpPr>
          <p:nvPr/>
        </p:nvSpPr>
        <p:spPr>
          <a:xfrm>
            <a:off x="61912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Series resistances?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804E35A3-46DB-403B-A889-6D8D3ABE39CA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subtract · B add · C multiply always · D become zero</a:t>
            </a:r>
          </a:p>
        </p:txBody>
      </p:sp>
      <p:sp>
        <p:nvSpPr>
          <p:cNvPr id="14" name="rule-650-401">
            <a:extLst>
              <a:ext uri="{FF2B5EF4-FFF2-40B4-BE49-F238E27FC236}">
                <a16:creationId xmlns:a16="http://schemas.microsoft.com/office/drawing/2014/main" id="{365E02D9-2517-470F-AF32-898EA993A7A8}"/>
              </a:ext>
            </a:extLst>
          </p:cNvPr>
          <p:cNvSpPr>
            <a:spLocks noGrp="1"/>
          </p:cNvSpPr>
          <p:nvPr/>
        </p:nvSpPr>
        <p:spPr>
          <a:xfrm>
            <a:off x="61912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E8CBBA7A-5F6F-47F8-92DC-B13A66B705D3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Q3 · SUPPLEMENT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1DACE34E-B579-4714-A50C-FF1C2250C952}"/>
              </a:ext>
            </a:extLst>
          </p:cNvPr>
          <p:cNvSpPr>
            <a:spLocks noGrp="1"/>
          </p:cNvSpPr>
          <p:nvPr/>
        </p:nvSpPr>
        <p:spPr>
          <a:xfrm>
            <a:off x="666750" y="4371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Parallel branch p.d.s?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CD4CC1FA-0F0E-4D59-91F7-0F625270DEE6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all zero · B same · C always halve · D depend on wire colour</a:t>
            </a:r>
          </a:p>
        </p:txBody>
      </p:sp>
      <p:sp>
        <p:nvSpPr>
          <p:cNvPr id="18" name="rule-70-601">
            <a:extLst>
              <a:ext uri="{FF2B5EF4-FFF2-40B4-BE49-F238E27FC236}">
                <a16:creationId xmlns:a16="http://schemas.microsoft.com/office/drawing/2014/main" id="{7E7B3576-FB8F-4DE8-9A31-51ED7EC01FFD}"/>
              </a:ext>
            </a:extLst>
          </p:cNvPr>
          <p:cNvSpPr>
            <a:spLocks noGrp="1"/>
          </p:cNvSpPr>
          <p:nvPr/>
        </p:nvSpPr>
        <p:spPr>
          <a:xfrm>
            <a:off x="6667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9" name="quiz-question-label-4">
            <a:extLst>
              <a:ext uri="{FF2B5EF4-FFF2-40B4-BE49-F238E27FC236}">
                <a16:creationId xmlns:a16="http://schemas.microsoft.com/office/drawing/2014/main" id="{3D00C0A3-6BF8-48DF-8CB3-33E3E43008AF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Q4</a:t>
            </a:r>
          </a:p>
        </p:txBody>
      </p:sp>
      <p:sp>
        <p:nvSpPr>
          <p:cNvPr id="20" name="quiz-question-4">
            <a:extLst>
              <a:ext uri="{FF2B5EF4-FFF2-40B4-BE49-F238E27FC236}">
                <a16:creationId xmlns:a16="http://schemas.microsoft.com/office/drawing/2014/main" id="{4998C6E4-1199-414F-AD2A-FEC05292B186}"/>
              </a:ext>
            </a:extLst>
          </p:cNvPr>
          <p:cNvSpPr>
            <a:spLocks noGrp="1"/>
          </p:cNvSpPr>
          <p:nvPr/>
        </p:nvSpPr>
        <p:spPr>
          <a:xfrm>
            <a:off x="6191250" y="4371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NTC thermistor warms: resistance?</a:t>
            </a:r>
          </a:p>
        </p:txBody>
      </p:sp>
      <p:sp>
        <p:nvSpPr>
          <p:cNvPr id="21" name="quiz-choices-4">
            <a:extLst>
              <a:ext uri="{FF2B5EF4-FFF2-40B4-BE49-F238E27FC236}">
                <a16:creationId xmlns:a16="http://schemas.microsoft.com/office/drawing/2014/main" id="{08AB792C-EDC6-4A01-ADB3-86A1660D0FFB}"/>
              </a:ext>
            </a:extLst>
          </p:cNvPr>
          <p:cNvSpPr>
            <a:spLocks noGrp="1"/>
          </p:cNvSpPr>
          <p:nvPr/>
        </p:nvSpPr>
        <p:spPr>
          <a:xfrm>
            <a:off x="6191250" y="5095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rises · B falls · C unchanged · D becomes infinite</a:t>
            </a:r>
          </a:p>
        </p:txBody>
      </p:sp>
      <p:sp>
        <p:nvSpPr>
          <p:cNvPr id="22" name="rule-650-601">
            <a:extLst>
              <a:ext uri="{FF2B5EF4-FFF2-40B4-BE49-F238E27FC236}">
                <a16:creationId xmlns:a16="http://schemas.microsoft.com/office/drawing/2014/main" id="{3BD55DF5-0E40-469C-8FEA-67DCCB1EE354}"/>
              </a:ext>
            </a:extLst>
          </p:cNvPr>
          <p:cNvSpPr>
            <a:spLocks noGrp="1"/>
          </p:cNvSpPr>
          <p:nvPr/>
        </p:nvSpPr>
        <p:spPr>
          <a:xfrm>
            <a:off x="61912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2374013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80C59327-E13C-49D2-BD82-73BAA25F2C3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B2166631-585B-4AFD-8A3C-987D5A504703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577A2F4-C02A-4097-95F7-C37111CD0EE6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837428AC-5300-44B6-9790-52120FE0327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4.3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B09C34C0-BDAB-42B7-80EC-4A362D66B75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05FBB0D8-432E-43E8-8E40-2F3740668A0A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3DF69359-9529-4208-A2E8-9E762BA354E4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7E99BBA6-663E-4B80-882A-3B14C6214243}"/>
              </a:ext>
            </a:extLst>
          </p:cNvPr>
          <p:cNvSpPr>
            <a:spLocks noGrp="1"/>
          </p:cNvSpPr>
          <p:nvPr/>
        </p:nvSpPr>
        <p:spPr>
          <a:xfrm>
            <a:off x="1476375" y="168592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EFB42B"/>
                </a:solidFill>
              </a:defRPr>
            </a:pPr>
            <a:r>
              <a:rPr sz="1950" b="1" i="0">
                <a:solidFill>
                  <a:srgbClr val="EFB42B"/>
                </a:solidFill>
              </a:rPr>
              <a:t>Answer: node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90C55FF5-4A41-470D-96BC-1C77F4028891}"/>
              </a:ext>
            </a:extLst>
          </p:cNvPr>
          <p:cNvSpPr>
            <a:spLocks noGrp="1"/>
          </p:cNvSpPr>
          <p:nvPr/>
        </p:nvSpPr>
        <p:spPr>
          <a:xfrm>
            <a:off x="5191125" y="169545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They are one electrical connection.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3AAF6AC3-2B13-4E4F-B7DC-BB2C9A4AA884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96F7E03D-B5CB-4E2A-A379-7EB6A520D439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4AB0B3A3-3E8A-4CEA-8640-E05404ECB935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81A4BB9F-406E-4F89-A8A3-B85D343E939E}"/>
              </a:ext>
            </a:extLst>
          </p:cNvPr>
          <p:cNvSpPr>
            <a:spLocks noGrp="1"/>
          </p:cNvSpPr>
          <p:nvPr/>
        </p:nvSpPr>
        <p:spPr>
          <a:xfrm>
            <a:off x="1476375" y="266700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EFB42B"/>
                </a:solidFill>
              </a:defRPr>
            </a:pPr>
            <a:r>
              <a:rPr sz="1950" b="1" i="0">
                <a:solidFill>
                  <a:srgbClr val="EFB42B"/>
                </a:solidFill>
              </a:rPr>
              <a:t>Answer: add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274D96A3-BE2D-4E9F-92EE-4E67FC9B450A}"/>
              </a:ext>
            </a:extLst>
          </p:cNvPr>
          <p:cNvSpPr>
            <a:spLocks noGrp="1"/>
          </p:cNvSpPr>
          <p:nvPr/>
        </p:nvSpPr>
        <p:spPr>
          <a:xfrm>
            <a:off x="5191125" y="267652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Rtotal = sum.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E2C2251B-F7E7-43E1-9611-E7F6908D9D87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086AA788-780B-4886-A79C-9F7389171EB7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E8D038BF-21A6-426F-844D-421DDA9F497C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1DB9A203-D9EB-48D3-B9D6-1B7887BCEBE6}"/>
              </a:ext>
            </a:extLst>
          </p:cNvPr>
          <p:cNvSpPr>
            <a:spLocks noGrp="1"/>
          </p:cNvSpPr>
          <p:nvPr/>
        </p:nvSpPr>
        <p:spPr>
          <a:xfrm>
            <a:off x="1476375" y="364807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EFB42B"/>
                </a:solidFill>
              </a:defRPr>
            </a:pPr>
            <a:r>
              <a:rPr sz="1950" b="1" i="0">
                <a:solidFill>
                  <a:srgbClr val="EFB42B"/>
                </a:solidFill>
              </a:rPr>
              <a:t>SUPPLEMENT · Answer: same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8A152FA4-CA5E-4BA7-9B53-8F4EC83D77DA}"/>
              </a:ext>
            </a:extLst>
          </p:cNvPr>
          <p:cNvSpPr>
            <a:spLocks noGrp="1"/>
          </p:cNvSpPr>
          <p:nvPr/>
        </p:nvSpPr>
        <p:spPr>
          <a:xfrm>
            <a:off x="5191125" y="365760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Branches connect the same two nodes.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03FE015C-5C4B-4E16-A93F-33C2D297FC3D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E6D7FB25-3B09-49D2-ACD8-4EE36E2A71C1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1B54AE2B-9FE7-4F07-A6CD-078AF9D3A0B3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BE05D6FA-71AE-4830-9DAD-E0D583E6B174}"/>
              </a:ext>
            </a:extLst>
          </p:cNvPr>
          <p:cNvSpPr>
            <a:spLocks noGrp="1"/>
          </p:cNvSpPr>
          <p:nvPr/>
        </p:nvSpPr>
        <p:spPr>
          <a:xfrm>
            <a:off x="1476375" y="462915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EFB42B"/>
                </a:solidFill>
              </a:defRPr>
            </a:pPr>
            <a:r>
              <a:rPr sz="1950" b="1" i="0">
                <a:solidFill>
                  <a:srgbClr val="EFB42B"/>
                </a:solidFill>
              </a:rPr>
              <a:t>Answer: falls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4905F7BE-1BA9-4221-BF69-3A0451B7CB1B}"/>
              </a:ext>
            </a:extLst>
          </p:cNvPr>
          <p:cNvSpPr>
            <a:spLocks noGrp="1"/>
          </p:cNvSpPr>
          <p:nvPr/>
        </p:nvSpPr>
        <p:spPr>
          <a:xfrm>
            <a:off x="5191125" y="463867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Negative temperature coefficient.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8ADD6056-560B-41B6-8925-6E3B89E3B80C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EFB42B"/>
                </a:solidFill>
              </a:defRPr>
            </a:pPr>
            <a:r>
              <a:rPr sz="1875" b="1" i="0">
                <a:solidFill>
                  <a:srgbClr val="EFB42B"/>
                </a:solidFill>
              </a:rPr>
              <a:t>Next move: Correct one response, name the governing physics idea, and write one question you can now answer that you could not answer at the start.</a:t>
            </a:r>
          </a:p>
        </p:txBody>
      </p:sp>
    </p:spTree>
    <p:extLst>
      <p:ext uri="{BB962C8B-B14F-4D97-AF65-F5344CB8AC3E}">
        <p14:creationId xmlns:p14="http://schemas.microsoft.com/office/powerpoint/2010/main" val="830007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69DF0817-5E93-49F8-BEDF-4905E82052B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B3605530-DB6D-42FC-803C-2D40E02E7FA7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1602CD5D-99A8-4817-8062-4199B70B9E3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20813AC3-0ABA-419C-B8A4-E975A8AF0147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4.3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2DF9F9B6-704E-4792-88B5-E9694B76874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E1821400-A9B2-438B-A4C5-85F992ACF59B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2D028562-46A5-4B9B-B28E-E5E9B1583A23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80257E05-0E8C-425C-B318-363AA094E2C2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5EF5A24C-6B17-4CFA-A25D-7BC244B804AD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Current in every point of one series loop is?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EC671A87-E130-4DFB-8F2A-0A3C7D13D41C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D4BC5EF9-E868-48B7-B761-30918B5ADD64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829C2FA3-BF92-4543-AEBD-08188D84DC7F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[SUPPLEMENT] Potential difference across parallel branches is?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536C843B-54E1-456A-9FFF-021B77F4D5B9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E9B8CB3A-DF7F-4500-B344-8D188F4AA44D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FB4F08C2-E7F2-4C3B-A1EA-B64CF4AC0170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happens to combined resistance when another resistor is added in parallel?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3999CD72-14E3-46C4-A701-06F2BD1FD3D5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EFB42B"/>
                </a:solidFill>
              </a:defRPr>
            </a:pPr>
            <a:r>
              <a:rPr sz="1800" b="1" i="0">
                <a:solidFill>
                  <a:srgbClr val="EFB42B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1713599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oup-label">
            <a:extLst>
              <a:ext uri="{FF2B5EF4-FFF2-40B4-BE49-F238E27FC236}">
                <a16:creationId xmlns:a16="http://schemas.microsoft.com/office/drawing/2014/main" id="{7D8836E3-7C18-4B04-97A8-B715D8B86AA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DC2E8EA8-7F95-4402-9AB5-84CF378FB2D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7661E8C7-1C17-4161-AC62-FD57F8C2151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31BF5334-4219-45EF-A7D0-884D060E2C3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4.3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E8DD0490-E581-4B2A-93EE-9D5F05AC93D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Connectivity first; component response second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D029118F-39D9-4608-AF68-B9264E1BE053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1B5B70B3-633A-4F3D-8C65-09816FEA1E66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A node is one ideal electrical connection; a branch is a path between two nodes.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24AE511E-16D9-42EF-9C37-6BEA7C0DED7F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76E807BA-8D49-485B-89D6-C74FB6CAD6C2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Series current is the same; series resistances add.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56D5459D-554C-4409-911E-6387B83FA4FE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D835DEC2-6571-4DDC-A2C1-30E7EC565153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LDR resistance falls with light; NTC thermistor resistance falls with temperature; a diode conducts mainly one way.</a:t>
            </a:r>
          </a:p>
        </p:txBody>
      </p:sp>
      <p:sp>
        <p:nvSpPr>
          <p:cNvPr id="12" name="core-index-4">
            <a:extLst>
              <a:ext uri="{FF2B5EF4-FFF2-40B4-BE49-F238E27FC236}">
                <a16:creationId xmlns:a16="http://schemas.microsoft.com/office/drawing/2014/main" id="{50494B84-6057-4D00-A1C1-0DE9DA592864}"/>
              </a:ext>
            </a:extLst>
          </p:cNvPr>
          <p:cNvSpPr>
            <a:spLocks noGrp="1"/>
          </p:cNvSpPr>
          <p:nvPr/>
        </p:nvSpPr>
        <p:spPr>
          <a:xfrm>
            <a:off x="685800" y="41529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04</a:t>
            </a:r>
          </a:p>
        </p:txBody>
      </p:sp>
      <p:sp>
        <p:nvSpPr>
          <p:cNvPr id="13" name="core-point-4">
            <a:extLst>
              <a:ext uri="{FF2B5EF4-FFF2-40B4-BE49-F238E27FC236}">
                <a16:creationId xmlns:a16="http://schemas.microsoft.com/office/drawing/2014/main" id="{C6042F98-2EB3-4902-B207-CD3A24141607}"/>
              </a:ext>
            </a:extLst>
          </p:cNvPr>
          <p:cNvSpPr>
            <a:spLocks noGrp="1"/>
          </p:cNvSpPr>
          <p:nvPr/>
        </p:nvSpPr>
        <p:spPr>
          <a:xfrm>
            <a:off x="1257300" y="41243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Supplement: Parallel branches share p.d.; combined resistance is below either branch resistance.</a:t>
            </a:r>
          </a:p>
        </p:txBody>
      </p:sp>
      <p:sp>
        <p:nvSpPr>
          <p:cNvPr id="14" name="core-index-5">
            <a:extLst>
              <a:ext uri="{FF2B5EF4-FFF2-40B4-BE49-F238E27FC236}">
                <a16:creationId xmlns:a16="http://schemas.microsoft.com/office/drawing/2014/main" id="{88B5CD58-810B-4890-AD42-1856022EA864}"/>
              </a:ext>
            </a:extLst>
          </p:cNvPr>
          <p:cNvSpPr>
            <a:spLocks noGrp="1"/>
          </p:cNvSpPr>
          <p:nvPr/>
        </p:nvSpPr>
        <p:spPr>
          <a:xfrm>
            <a:off x="685800" y="49339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05</a:t>
            </a:r>
          </a:p>
        </p:txBody>
      </p:sp>
      <p:sp>
        <p:nvSpPr>
          <p:cNvPr id="15" name="core-point-5">
            <a:extLst>
              <a:ext uri="{FF2B5EF4-FFF2-40B4-BE49-F238E27FC236}">
                <a16:creationId xmlns:a16="http://schemas.microsoft.com/office/drawing/2014/main" id="{90B8487A-316D-4709-BB3F-B4513C8D7933}"/>
              </a:ext>
            </a:extLst>
          </p:cNvPr>
          <p:cNvSpPr>
            <a:spLocks noGrp="1"/>
          </p:cNvSpPr>
          <p:nvPr/>
        </p:nvSpPr>
        <p:spPr>
          <a:xfrm>
            <a:off x="1257300" y="49053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Supplement: Junction currents balance, parallel resistance uses reciprocals, and resistor p.d.s divide in proportion to resistance.</a:t>
            </a:r>
          </a:p>
        </p:txBody>
      </p:sp>
      <p:sp>
        <p:nvSpPr>
          <p:cNvPr id="16" name="equation-panel">
            <a:extLst>
              <a:ext uri="{FF2B5EF4-FFF2-40B4-BE49-F238E27FC236}">
                <a16:creationId xmlns:a16="http://schemas.microsoft.com/office/drawing/2014/main" id="{C55321A1-6D74-44D4-BF9B-3AFADB6C7560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7" name="equation-label">
            <a:extLst>
              <a:ext uri="{FF2B5EF4-FFF2-40B4-BE49-F238E27FC236}">
                <a16:creationId xmlns:a16="http://schemas.microsoft.com/office/drawing/2014/main" id="{0AE1C3B9-E692-4EE9-9346-795F263EEAA2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EQUATIONS TO OWN</a:t>
            </a:r>
          </a:p>
        </p:txBody>
      </p:sp>
      <p:sp>
        <p:nvSpPr>
          <p:cNvPr id="18" name="equation-expression-1">
            <a:extLst>
              <a:ext uri="{FF2B5EF4-FFF2-40B4-BE49-F238E27FC236}">
                <a16:creationId xmlns:a16="http://schemas.microsoft.com/office/drawing/2014/main" id="{C9D39193-BD24-4CA1-9AAD-9D6E5D147B9F}"/>
              </a:ext>
            </a:extLst>
          </p:cNvPr>
          <p:cNvSpPr>
            <a:spLocks noGrp="1"/>
          </p:cNvSpPr>
          <p:nvPr/>
        </p:nvSpPr>
        <p:spPr>
          <a:xfrm>
            <a:off x="8143875" y="2552700"/>
            <a:ext cx="3095625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CORE · Rseries = R₁ + R₂ + …</a:t>
            </a:r>
          </a:p>
        </p:txBody>
      </p:sp>
      <p:sp>
        <p:nvSpPr>
          <p:cNvPr id="19" name="equation-units-1">
            <a:extLst>
              <a:ext uri="{FF2B5EF4-FFF2-40B4-BE49-F238E27FC236}">
                <a16:creationId xmlns:a16="http://schemas.microsoft.com/office/drawing/2014/main" id="{0885B084-69CC-4171-80E2-5CC5B376886A}"/>
              </a:ext>
            </a:extLst>
          </p:cNvPr>
          <p:cNvSpPr>
            <a:spLocks noGrp="1"/>
          </p:cNvSpPr>
          <p:nvPr/>
        </p:nvSpPr>
        <p:spPr>
          <a:xfrm>
            <a:off x="8143875" y="32766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Ω</a:t>
            </a:r>
          </a:p>
        </p:txBody>
      </p:sp>
      <p:sp>
        <p:nvSpPr>
          <p:cNvPr id="20" name="equation-expression-2">
            <a:extLst>
              <a:ext uri="{FF2B5EF4-FFF2-40B4-BE49-F238E27FC236}">
                <a16:creationId xmlns:a16="http://schemas.microsoft.com/office/drawing/2014/main" id="{462460F3-98F5-460E-B50D-413E84856F82}"/>
              </a:ext>
            </a:extLst>
          </p:cNvPr>
          <p:cNvSpPr>
            <a:spLocks noGrp="1"/>
          </p:cNvSpPr>
          <p:nvPr/>
        </p:nvSpPr>
        <p:spPr>
          <a:xfrm>
            <a:off x="8143875" y="3714750"/>
            <a:ext cx="30956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SUPPLEMENT · 1/Rparallel = 1/R₁ + 1/R₂</a:t>
            </a:r>
          </a:p>
        </p:txBody>
      </p:sp>
      <p:sp>
        <p:nvSpPr>
          <p:cNvPr id="21" name="equation-units-2">
            <a:extLst>
              <a:ext uri="{FF2B5EF4-FFF2-40B4-BE49-F238E27FC236}">
                <a16:creationId xmlns:a16="http://schemas.microsoft.com/office/drawing/2014/main" id="{C9F9CFAA-58C7-4417-9F83-BE22A48A9952}"/>
              </a:ext>
            </a:extLst>
          </p:cNvPr>
          <p:cNvSpPr>
            <a:spLocks noGrp="1"/>
          </p:cNvSpPr>
          <p:nvPr/>
        </p:nvSpPr>
        <p:spPr>
          <a:xfrm>
            <a:off x="8143875" y="4267200"/>
            <a:ext cx="30956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Ω⁻¹</a:t>
            </a:r>
          </a:p>
        </p:txBody>
      </p:sp>
      <p:sp>
        <p:nvSpPr>
          <p:cNvPr id="22" name="vocabulary-label">
            <a:extLst>
              <a:ext uri="{FF2B5EF4-FFF2-40B4-BE49-F238E27FC236}">
                <a16:creationId xmlns:a16="http://schemas.microsoft.com/office/drawing/2014/main" id="{296FC573-6BBA-4AFC-838A-3F4F3918DEB6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SAY IT PRECISELY</a:t>
            </a:r>
          </a:p>
        </p:txBody>
      </p:sp>
      <p:sp>
        <p:nvSpPr>
          <p:cNvPr id="23" name="vocabulary">
            <a:extLst>
              <a:ext uri="{FF2B5EF4-FFF2-40B4-BE49-F238E27FC236}">
                <a16:creationId xmlns:a16="http://schemas.microsoft.com/office/drawing/2014/main" id="{56AC4E70-2372-4733-9412-E8641965C164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node · branch · series · parallel · potential divider · sensor</a:t>
            </a:r>
          </a:p>
        </p:txBody>
      </p:sp>
    </p:spTree>
    <p:extLst>
      <p:ext uri="{BB962C8B-B14F-4D97-AF65-F5344CB8AC3E}">
        <p14:creationId xmlns:p14="http://schemas.microsoft.com/office/powerpoint/2010/main" val="1745477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300EE-7A07-79C5-68CE-28022769F1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oup-label">
            <a:extLst>
              <a:ext uri="{FF2B5EF4-FFF2-40B4-BE49-F238E27FC236}">
                <a16:creationId xmlns:a16="http://schemas.microsoft.com/office/drawing/2014/main" id="{89F2D8EB-CCA1-DE0D-5B52-5AB1E48E102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475EDCF-5DD9-3C31-FD2A-86E7800FC54C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CBF7F1BB-C717-A733-0E94-5A5FD0CC017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683EA6D-FBAD-0D70-831C-A7AA689A5E2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4.3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0E1A5349-5C58-48C3-29F3-136B527B40D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sentence: electric circuits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25" name="simple-definition-label">
            <a:extLst>
              <a:ext uri="{FF2B5EF4-FFF2-40B4-BE49-F238E27FC236}">
                <a16:creationId xmlns:a16="http://schemas.microsoft.com/office/drawing/2014/main" id="{1C4938DE-93FD-EE9D-B5CC-A937CFD93037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6" name="simple-definition">
            <a:extLst>
              <a:ext uri="{FF2B5EF4-FFF2-40B4-BE49-F238E27FC236}">
                <a16:creationId xmlns:a16="http://schemas.microsoft.com/office/drawing/2014/main" id="{7B91CAAE-D277-7B38-BAE9-3EB9971AC365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A circuit is a complete conducting loop that carries charge from a source through components and back again. Whether those components sit one behind another in series or on separate parallel branches decides the current and the voltage each one receives.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58FE2C67-193E-FAF1-1B3C-0FB30CAAF7AB}"/>
              </a:ext>
            </a:extLst>
          </p:cNvPr>
          <p:cNvSpPr/>
          <p:nvPr/>
        </p:nvSpPr>
        <p:spPr>
          <a:xfrm>
            <a:off x="889000" y="3949229"/>
            <a:ext cx="4191000" cy="1603963"/>
          </a:xfrm>
          <a:prstGeom prst="roundRect">
            <a:avLst/>
          </a:prstGeom>
          <a:noFill/>
          <a:ln w="25400">
            <a:solidFill>
              <a:srgbClr val="102E29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88736F9-A5D1-1CD3-CC4D-DC699B121847}"/>
              </a:ext>
            </a:extLst>
          </p:cNvPr>
          <p:cNvSpPr/>
          <p:nvPr/>
        </p:nvSpPr>
        <p:spPr>
          <a:xfrm>
            <a:off x="1778000" y="3774252"/>
            <a:ext cx="889000" cy="349955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L1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552FB3B-3780-46B7-7A83-F34D576DF5AD}"/>
              </a:ext>
            </a:extLst>
          </p:cNvPr>
          <p:cNvSpPr/>
          <p:nvPr/>
        </p:nvSpPr>
        <p:spPr>
          <a:xfrm>
            <a:off x="3429000" y="3774252"/>
            <a:ext cx="889000" cy="349955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L2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D8392D2-82B9-AFF2-0636-A37A6B439D8A}"/>
              </a:ext>
            </a:extLst>
          </p:cNvPr>
          <p:cNvSpPr/>
          <p:nvPr/>
        </p:nvSpPr>
        <p:spPr>
          <a:xfrm>
            <a:off x="2413000" y="5378215"/>
            <a:ext cx="1143000" cy="349955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F3EFDF"/>
                </a:solidFill>
              </a:rPr>
              <a:t>6 V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FC192DA-13AF-28FC-3C72-8B37C695BF9A}"/>
              </a:ext>
            </a:extLst>
          </p:cNvPr>
          <p:cNvSpPr txBox="1"/>
          <p:nvPr/>
        </p:nvSpPr>
        <p:spPr>
          <a:xfrm>
            <a:off x="660400" y="5757333"/>
            <a:ext cx="4953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series: one path — same current, p.d. shares out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5D68B12-CBB6-98C2-C6EB-4BC041E1A5C7}"/>
              </a:ext>
            </a:extLst>
          </p:cNvPr>
          <p:cNvSpPr/>
          <p:nvPr/>
        </p:nvSpPr>
        <p:spPr>
          <a:xfrm>
            <a:off x="6350000" y="3949229"/>
            <a:ext cx="4572000" cy="1603963"/>
          </a:xfrm>
          <a:prstGeom prst="roundRect">
            <a:avLst/>
          </a:prstGeom>
          <a:noFill/>
          <a:ln w="25400">
            <a:solidFill>
              <a:srgbClr val="102E29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B02F5D9-6432-D5CF-21D1-A2C8BB8A413C}"/>
              </a:ext>
            </a:extLst>
          </p:cNvPr>
          <p:cNvCxnSpPr/>
          <p:nvPr/>
        </p:nvCxnSpPr>
        <p:spPr>
          <a:xfrm>
            <a:off x="8636000" y="3949229"/>
            <a:ext cx="0" cy="1603963"/>
          </a:xfrm>
          <a:prstGeom prst="line">
            <a:avLst/>
          </a:prstGeom>
          <a:ln w="254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20738218-3CFD-AFFD-FBDF-B6BCE8780121}"/>
              </a:ext>
            </a:extLst>
          </p:cNvPr>
          <p:cNvSpPr/>
          <p:nvPr/>
        </p:nvSpPr>
        <p:spPr>
          <a:xfrm>
            <a:off x="6019800" y="4561652"/>
            <a:ext cx="660400" cy="379119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F3EFDF"/>
                </a:solidFill>
              </a:rPr>
              <a:t>6 V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19B4553-0B25-11EF-8A4C-5780BCC31C0A}"/>
              </a:ext>
            </a:extLst>
          </p:cNvPr>
          <p:cNvSpPr/>
          <p:nvPr/>
        </p:nvSpPr>
        <p:spPr>
          <a:xfrm>
            <a:off x="8191500" y="4561652"/>
            <a:ext cx="889000" cy="349955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L4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B1F5EE5-B682-6AD1-ECE2-3CE05626177F}"/>
              </a:ext>
            </a:extLst>
          </p:cNvPr>
          <p:cNvSpPr/>
          <p:nvPr/>
        </p:nvSpPr>
        <p:spPr>
          <a:xfrm>
            <a:off x="10591800" y="4561652"/>
            <a:ext cx="660400" cy="379119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L3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B77D8A71-BD20-DCC0-F128-65E844B4026C}"/>
              </a:ext>
            </a:extLst>
          </p:cNvPr>
          <p:cNvSpPr/>
          <p:nvPr/>
        </p:nvSpPr>
        <p:spPr>
          <a:xfrm>
            <a:off x="8559800" y="3861741"/>
            <a:ext cx="152400" cy="174977"/>
          </a:xfrm>
          <a:prstGeom prst="ellipse">
            <a:avLst/>
          </a:prstGeom>
          <a:solidFill>
            <a:srgbClr val="EF5C3E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0A6261F-CFD8-CE06-F1CB-1EB04D2F4628}"/>
              </a:ext>
            </a:extLst>
          </p:cNvPr>
          <p:cNvSpPr/>
          <p:nvPr/>
        </p:nvSpPr>
        <p:spPr>
          <a:xfrm>
            <a:off x="8559800" y="5465704"/>
            <a:ext cx="152400" cy="174977"/>
          </a:xfrm>
          <a:prstGeom prst="ellipse">
            <a:avLst/>
          </a:prstGeom>
          <a:solidFill>
            <a:srgbClr val="EF5C3E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1768138-DD19-6965-207B-A3165867498F}"/>
              </a:ext>
            </a:extLst>
          </p:cNvPr>
          <p:cNvSpPr txBox="1"/>
          <p:nvPr/>
        </p:nvSpPr>
        <p:spPr>
          <a:xfrm>
            <a:off x="6223000" y="5757333"/>
            <a:ext cx="5207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parallel: cell, L3 and L4 all across the same two nodes</a:t>
            </a:r>
          </a:p>
        </p:txBody>
      </p:sp>
      <p:sp>
        <p:nvSpPr>
          <p:cNvPr id="40" name="diagram-caption">
            <a:extLst>
              <a:ext uri="{FF2B5EF4-FFF2-40B4-BE49-F238E27FC236}">
                <a16:creationId xmlns:a16="http://schemas.microsoft.com/office/drawing/2014/main" id="{28728836-9701-4CBF-C1BD-45BC0645CD2B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Break the series loop anywhere and both lamps die; break one parallel branch and the other keeps its full 6 V.</a:t>
            </a:r>
          </a:p>
        </p:txBody>
      </p:sp>
    </p:spTree>
    <p:extLst>
      <p:ext uri="{BB962C8B-B14F-4D97-AF65-F5344CB8AC3E}">
        <p14:creationId xmlns:p14="http://schemas.microsoft.com/office/powerpoint/2010/main" val="2532027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30024769-9C40-4016-8443-6D12EBD785D4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5CE2998-D04B-4B7A-A9B0-39B8F488B73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BFA60463-4F2B-43DD-843B-36B161D0C9C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88AC8630-DE0C-48EB-B7B7-949FF573249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4.3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6BDD8201-478E-417D-8D00-2AED0C3DBC28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Two load branches share one pair of nodes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224853BE-B9B3-4BA1-93B1-AFCC1680C1D5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62D8A049-9311-4255-AE06-75AEB04B7A09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4D4AD7F1-144C-4B6A-8C62-533B92F02034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876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Topology currents: (source branch, 0.5), (lamp branch, 0.2), (motor branch, 0.3).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80BCAA8F-0A26-4355-B7BE-C7903B3E1879}"/>
              </a:ext>
            </a:extLst>
          </p:cNvPr>
          <p:cNvSpPr>
            <a:spLocks noGrp="1"/>
          </p:cNvSpPr>
          <p:nvPr/>
        </p:nvSpPr>
        <p:spPr>
          <a:xfrm>
            <a:off x="666750" y="4953000"/>
            <a:ext cx="3143250" cy="1028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chart 200–500 mA; source 0.2–0.5 A. Axes: source Branch / category; Current / A; chart Branch / category; Current / mA.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ED55C4D2-EDE8-4D4A-ADE9-1BB02D12036D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88795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73E44080-2DCC-46D1-895C-A25AA48AB52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0703FBD6-924B-417C-8417-E274388958DC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3C6801FC-15D4-4758-AAEC-8A789973CD0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F19E0637-F850-4883-8C0E-62B2081BB27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4.3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0840F893-039A-45C0-925B-C7680E960D8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example: equal series resistors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ACBE3AF0-1B58-44E3-89BC-5F938E4BE631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CORE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CD75E836-C17B-43FE-AAA5-9C7EEDFBE99B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E23886D0-1744-4ECC-859B-1CF8C744B217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Two 100 Ω resistors are in series across 3.0 V. Find total resistance and current.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B2E8FDC8-CB92-4437-82F7-3BFB19F9A924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EFB42B"/>
                </a:solidFill>
              </a:defRPr>
            </a:pPr>
            <a:r>
              <a:rPr sz="1800" b="1" i="0">
                <a:solidFill>
                  <a:srgbClr val="EFB42B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A0040F2D-0E6B-4ABD-A9E5-94DC53CF4407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F7089EDE-E180-4C24-A482-B4862A4D095D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Rtotal = 100 + 100 = 200 Ω.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E016A480-EE8F-405A-B2D5-6B57C009A18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EFB42B"/>
                </a:solidFill>
              </a:defRPr>
            </a:pPr>
            <a:r>
              <a:rPr sz="1800" b="1" i="0">
                <a:solidFill>
                  <a:srgbClr val="EFB42B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C5455A0B-E2B8-40B3-AC71-7A2BA5C8860A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2669AA3F-5E14-44D1-8B11-235FE5A6395A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I = V/R.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2AA29FC0-C337-43ED-B68C-17078E1B1DD2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EFB42B"/>
                </a:solidFill>
              </a:defRPr>
            </a:pPr>
            <a:r>
              <a:rPr sz="1800" b="1" i="0">
                <a:solidFill>
                  <a:srgbClr val="EFB42B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45B358C5-A601-4525-940C-3383B7028CFD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DB9C5872-47A2-4101-939C-9257021E50C0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I = 3.0/200.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907D0AE8-6D43-4BA4-B974-D90F11EAE267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6998A14D-FAE7-4D33-B11F-CBB6FEFB84C9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Rtotal = 200 Ω; I = 0.015 A (15 mA).</a:t>
            </a:r>
          </a:p>
        </p:txBody>
      </p:sp>
    </p:spTree>
    <p:extLst>
      <p:ext uri="{BB962C8B-B14F-4D97-AF65-F5344CB8AC3E}">
        <p14:creationId xmlns:p14="http://schemas.microsoft.com/office/powerpoint/2010/main" val="1632139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8344516A-DE76-4D99-85EC-F13B29EE483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FABEFF08-EE1E-4EE1-8AFC-E6367456C74C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C05B9C57-B1ED-4E34-ADB6-83D169369399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05B89EE-31A4-44B8-A6C9-5CB2DDBAF26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4.3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DA65729C-C130-46AC-A8AE-108F25F91A1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Your turn: parallel and divider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607AC65E-869D-4E5C-BA08-53CD5661C474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SUPPLEMENT / EXTENDED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40C5C598-1777-472B-8137-634C2BC0D039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0552AAEE-5017-4419-975D-92F56519CD59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Two 100 Ω resistors are in parallel across 3.0 V. Find combined resistance and total current. Then state p.d. across each branch.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A8C2C6B5-D7CD-4609-B6E4-D0B4957D10B0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EFB42B"/>
                </a:solidFill>
              </a:defRPr>
            </a:pPr>
            <a:r>
              <a:rPr sz="1800" b="1" i="0">
                <a:solidFill>
                  <a:srgbClr val="EFB42B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8620EC0D-98DA-4C4D-BB03-78F613761369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9E093B62-862A-4769-9320-099E451BB4EC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1/R = 1/100 + 1/100, so R = 50 Ω.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988273F7-7DF0-4D7A-BD0B-E6369E4477D6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EFB42B"/>
                </a:solidFill>
              </a:defRPr>
            </a:pPr>
            <a:r>
              <a:rPr sz="1800" b="1" i="0">
                <a:solidFill>
                  <a:srgbClr val="EFB42B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948484E6-3383-413A-8A63-AA6BCAFF9135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D1727173-452A-42C5-93B2-95B8A71B0B5E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I = 3.0/50 = 0.060 A.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76E82D09-2D71-4FA1-A0A4-A0FB056C15F8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EFB42B"/>
                </a:solidFill>
              </a:defRPr>
            </a:pPr>
            <a:r>
              <a:rPr sz="1800" b="1" i="0">
                <a:solidFill>
                  <a:srgbClr val="EFB42B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80672441-9847-48BB-93F1-6A881EC002D7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40B41447-CBE4-4E02-90CF-0C502EA6E1A5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DC1FBBC6-458E-47AA-83F0-B827FE572896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0CB897FC-1484-4AF7-9397-335E99CF797D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Rtotal = 50 Ω; Itotal = 0.060 A; each branch has 3.0 V.</a:t>
            </a:r>
          </a:p>
        </p:txBody>
      </p:sp>
    </p:spTree>
    <p:extLst>
      <p:ext uri="{BB962C8B-B14F-4D97-AF65-F5344CB8AC3E}">
        <p14:creationId xmlns:p14="http://schemas.microsoft.com/office/powerpoint/2010/main" val="1932918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B8DFFB6D-9482-4AE2-931C-5AF99E8AB267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E06C3C0C-1C1A-4BEF-A5C3-044541C04BCA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4653A01-86AC-4640-905E-8C92652B108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BE681B72-A9C9-4422-9669-D03DCC0D2CD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4.3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830EBD4E-078B-42AD-A075-DE919516599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Topology fault finder</a:t>
            </a:r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3D323046-45C7-46B4-81AA-F55CBA8B9ACE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CLASS ACTIVITY · CLICK-TO-REVEAL-NETWORK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5DCAC121-43E2-4600-A284-0C9CBDD3EACA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8F810C87-404B-4375-8712-6AED5C087925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four editable circuit/network slides • node and branch labels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D0A090E6-AF89-48E5-B375-CC57555FA3BC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45030998-7384-452A-9F81-8A4B03E1D072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67346728-49D0-44D2-838A-5258D176C214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Count distinct nodes and branches.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64018600-6378-4F2A-8105-03340B000E6B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D6B63A1B-B164-404E-B0CA-D11732CADA62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AAFD791B-3A06-4985-8C7E-36CA0F46982A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Choose whether each load has a complete path.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26145ECE-0856-4021-A256-61C2FF7F66B9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0F722411-CE82-4E4A-9997-F46D690436B9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0C7EEBFE-6651-4B6A-A61C-2B89ADEC7D96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Reveal the broken edge, repair it, then predict current redistribution.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80F25F85-5D87-4B77-868E-CE8E9725BDA8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EE3C487E-A30D-4E2E-A745-3198A10611EF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EFB42B"/>
                </a:solidFill>
              </a:defRPr>
            </a:pPr>
            <a:r>
              <a:rPr sz="1875" b="1" i="0">
                <a:solidFill>
                  <a:srgbClr val="EFB42B"/>
                </a:solidFill>
              </a:rPr>
              <a:t>Success check: Learners distinguish a visual crossing from an electrical junction.</a:t>
            </a:r>
          </a:p>
        </p:txBody>
      </p:sp>
    </p:spTree>
    <p:extLst>
      <p:ext uri="{BB962C8B-B14F-4D97-AF65-F5344CB8AC3E}">
        <p14:creationId xmlns:p14="http://schemas.microsoft.com/office/powerpoint/2010/main" val="1963261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B4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85938133-79B8-4A8B-8D07-B7A6FC2EED24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53BE7DD-3CFD-47BD-8153-13C2EC80D8FD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B342E"/>
                </a:solidFill>
              </a:defRPr>
            </a:pPr>
            <a:r>
              <a:rPr lang="en-US" sz="1650" b="1" i="0">
                <a:solidFill>
                  <a:srgbClr val="0B342E"/>
                </a:solidFill>
              </a:rPr>
              <a:t>09 / 13</a:t>
            </a:r>
            <a:endParaRPr sz="1650" b="1" i="0">
              <a:solidFill>
                <a:srgbClr val="0B34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883E4576-66B0-438D-A819-94CF480CEC6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E2376110-47A0-44F3-B418-AD5E9FD4702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GIOPHYSICS · CAMBRIDGE IGCSE PHYSICS 0625 · 4.3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EECE5389-252D-4BFE-9F0C-B9B7CE006166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C098775A-9BA8-4F6B-A6E0-DF32208BC884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B342E"/>
                </a:solidFill>
              </a:defRPr>
            </a:pPr>
            <a:r>
              <a:rPr sz="3600" b="1" i="0">
                <a:solidFill>
                  <a:srgbClr val="0B342E"/>
                </a:solidFill>
              </a:rPr>
              <a:t>“Current is used up by the first component in a series circuit.”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F6B462ED-F3FF-4B1E-B5D5-329462E1098D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3423EE7E-8E3F-4BD7-9B17-AF1966E0284E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Charge is conserved; the same current passes every point in one series loop while energy is transferred in components.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8CF96DC3-0F4D-4336-85E5-8A9210ABC4EE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0B342E"/>
                </a:solidFill>
              </a:defRPr>
            </a:pPr>
            <a:r>
              <a:rPr sz="1950" b="0" i="1">
                <a:solidFill>
                  <a:srgbClr val="0B342E"/>
                </a:solidFill>
              </a:rPr>
              <a:t>The second lamp does not receive leftover electrons from lunch.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3460390F-386B-40F9-926F-7FE6BFBC93E2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0B342E"/>
                </a:solidFill>
              </a:defRPr>
            </a:pPr>
            <a:r>
              <a:rPr sz="1875" b="1" i="0">
                <a:solidFill>
                  <a:srgbClr val="0B342E"/>
                </a:solidFill>
              </a:rPr>
              <a:t>Mini-whiteboard: What quantity is transferred in a resistor if charge is conserved?</a:t>
            </a:r>
          </a:p>
        </p:txBody>
      </p:sp>
    </p:spTree>
    <p:extLst>
      <p:ext uri="{BB962C8B-B14F-4D97-AF65-F5344CB8AC3E}">
        <p14:creationId xmlns:p14="http://schemas.microsoft.com/office/powerpoint/2010/main" val="1112305288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4809</Words>
  <Application>Microsoft Office PowerPoint</Application>
  <DocSecurity>0</DocSecurity>
  <PresentationFormat>Widescreen</PresentationFormat>
  <Paragraphs>338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2026-08-14T17:44:05Z</dcterms:created>
  <dcterms:modified xsi:type="dcterms:W3CDTF">2026-08-15T16:00:50Z</dcterms:modified>
</cp:coreProperties>
</file>