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Momentum</c:v>
          </c:tx>
          <c:spPr>
            <a:solidFill>
              <a:srgbClr val="F45B43"/>
            </a:solidFill>
            <a:ln w="28575">
              <a:solidFill>
                <a:srgbClr val="F45B43"/>
              </a:solidFill>
              <a:prstDash val="solid"/>
            </a:ln>
          </c:spPr>
          <c:invertIfNegative val="1"/>
          <c:cat>
            <c:strLit>
              <c:ptCount val="3"/>
              <c:pt idx="0">
                <c:v>A before</c:v>
              </c:pt>
              <c:pt idx="1">
                <c:v>B before</c:v>
              </c:pt>
              <c:pt idx="2">
                <c:v>joined after</c:v>
              </c:pt>
            </c:strLit>
          </c:cat>
          <c:val>
            <c:numLit>
              <c:formatCode>General</c:formatCode>
              <c:ptCount val="3"/>
              <c:pt idx="0">
                <c:v>6</c:v>
              </c:pt>
              <c:pt idx="1">
                <c:v>0</c:v>
              </c:pt>
              <c:pt idx="2">
                <c:v>6</c:v>
              </c:pt>
            </c:numLit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8575">
                    <a:solidFill>
                      <a:srgbClr val="F45B43"/>
                    </a:solidFill>
                    <a:prstDash val="solid"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0-6E62-4196-8811-260C85AC4B54}"/>
            </c:ext>
          </c:extLst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Object and stage / category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auto val="1"/>
        <c:lblAlgn val="ctr"/>
        <c:lblOffset val="100"/>
        <c:noMultiLvlLbl val="1"/>
      </c:catAx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Momentum to the right / kg m/s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275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between"/>
        <c:majorUnit val="2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dark-green opening slide with the exact topic title “Momentum”, an accent ring for group 1, and a single hook question.</a:t>
            </a:r>
          </a:p>
          <a:p>
            <a:r>
              <a:t>[Teacher cue]</a:t>
            </a:r>
          </a:p>
          <a:p>
            <a:r>
              <a:t>Ask the hook question before revealing any explanation. Listen for the vocabulary students already use, then connect their answers to syllabus section 1.6.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original 6-mark exam-style question occupies the main page, with a dark solve–pair–compare–justify sequence beside it.</a:t>
            </a:r>
          </a:p>
          <a:p>
            <a:r>
              <a:t>[Teacher cue]</a:t>
            </a:r>
          </a:p>
          <a:p>
            <a:r>
              <a:t>Give independent thinking time, then ask pairs to compare methods before answers. Listen for each command word: calculate, determine. Do not reveal the mark scheme until slide 11.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Six numbered mark-scheme ideas are arranged in two readable columns, followed by a dark pair-improvement challenge.</a:t>
            </a:r>
          </a:p>
          <a:p>
            <a:r>
              <a:t>[Teacher cue]</a:t>
            </a:r>
          </a:p>
          <a:p>
            <a:r>
              <a:t>Reveal one numbered marking point at a time. Ask students to locate matching evidence in their own answer, explain missing reasoning and improve one line before counting marks.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four-question final quiz is presented in two columns. Each question has four editable answer choices and space for independent reasoning.</a:t>
            </a:r>
          </a:p>
          <a:p>
            <a:r>
              <a:t>[Teacher cue]</a:t>
            </a:r>
          </a:p>
          <a:p>
            <a:r>
              <a:t>Run the quiz independently first. Ask students to commit to all four answers, then compare only the question they found hardest. Do not reveal solutions until slide 13.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[Final quiz] Four original retrieval and application questions. Require at least one spoken or written justification before the answer reveal.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Four numbered quiz answers appear as horizontal rows on a dark background, each pairing the correct answer with a concise reason and ending with an exit ticket.</a:t>
            </a:r>
          </a:p>
          <a:p>
            <a:r>
              <a:t>[Teacher cue]</a:t>
            </a:r>
          </a:p>
          <a:p>
            <a:r>
              <a:t>Reveal answers one at a time. Ask for the reason before reading it, then invite students to correct in a different colour and complete the one-sentence exit ticket.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[Quiz answers] 1. kg m/s — Mass × velocity. 2. Δp — Impulse is change in momentum. 3. −6 — p = 2×(−3). 4. total momentum — System momentum is conserved.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large numbered retrieval questions run down the slide, followed by a mini-whiteboard challenge. No answers are visible on this slide.</a:t>
            </a:r>
          </a:p>
          <a:p>
            <a:r>
              <a:t>[Teacher cue]</a:t>
            </a:r>
          </a:p>
          <a:p>
            <a:r>
              <a:t>Allow silent think time first. Ask for answers without confirming immediately; invite a partner to explain or challenge each response before the reveal later in the lesson.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Three concise syllabus ideas form a vertical sequence on the left. An editable dark equation panel and vocabulary rail sit on the right.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0FA77-CDD0-8B5E-6190-7189E60EA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3BA877-B284-20B3-5496-428CB65AC8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5F4C36-9F9F-1390-0D6D-EA374F6A38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BEFORE, 2.0 kg, 3.0 m/s, 1.0 kg, at rest, total p = 6.0 + 0 = 6.0 kg m/s, AFTER, 3.0 kg joined. A caption reads: The velocities change and kinetic energy is lost, but the 6.0 kg m/s total is untouched.</a:t>
            </a:r>
          </a:p>
          <a:p>
            <a:r>
              <a:t>[Teacher cue]</a:t>
            </a:r>
          </a:p>
          <a:p>
            <a:r>
              <a:t>Explain one core idea at a time. Ask students to restate each idea using one vocabulary word, then reveal the relevant equation only after its variables are named.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74BF7-0EAE-90A1-A891-D5A6DC963410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5462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An editable bar chart plots Momentum to the right in kg m/s against Object and stage in category; Object and stage remains in category; Momentum to the right remains in kg m/s. The left rail states the original data and scale so the graph remains accessible without colour.</a:t>
            </a:r>
          </a:p>
          <a:p>
            <a:r>
              <a:t>[Teacher cue]</a:t>
            </a:r>
          </a:p>
          <a:p>
            <a:r>
              <a:t>Ask for a silent prediction before showing the plotted relationship. Then select the native chart, edit one data value and ask which physical quantity and conclusion must change. Exact illustrative data for a 2 kg trolley at 3 m/s joining a 1 kg stationary trolley.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[Quantitative visual] Values: Momentum: (A before, 6), (B before, 0), (joined after, 6). Data: illustrative lesson data. Scale: 0 to 6 kg m/s.</a:t>
            </a:r>
          </a:p>
          <a:p>
            <a:r>
              <a:t>Units: x uses category; y uses kg m/s.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Model the reasoning aloud, then ask students to explain why each operation is valid. Pause before the answer and listen for unit or substitution errors.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[Worked problem] Steps: 1) Before: p = 2.0×3.0 + 1.0×0 = +6.0 kg m/s. 2) After: total mass = 3.0 kg. 3) 3.0v = 6.0. Answer: v = +2.0 m/s.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large problem statement is followed by three editable Step 1–3 reasoning lines and a high-contrast answer band.</a:t>
            </a:r>
          </a:p>
          <a:p>
            <a:r>
              <a:t>[Teacher cue]</a:t>
            </a:r>
          </a:p>
          <a:p>
            <a:r>
              <a:t>Ask students to solve each line on mini-whiteboards before you explain and reveal the next step. Compare units and methods, not only final numbers.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[Worked problem] Steps: 1) Δp = 0.20(−8.0 − 12) = −4.0 kg m/s. 2) F = −4.0/0.040. 3) Check the direction, significant figures and physical meaning of the result. Answer: Impulse = −4.0 N s; average force = −100 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dark activity slide shows required materials on the left, three large numbered instructions on the right and a success criterion at the bottom.</a:t>
            </a:r>
          </a:p>
          <a:p>
            <a:r>
              <a:t>[Teacher cue]</a:t>
            </a:r>
          </a:p>
          <a:p>
            <a:r>
              <a:t>Explain the success check before starting. Circulate, listen for misconceptions and ask pairs to compare evidence. Stop the activity with enough time for one group to model a strong answer.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[Safety] Use a simulation or soft object at low speed; allow no collision between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Cambridge IGCSE Physics 0625 syllabus (2026–2028), https://www.cambridgeinternational.org/Images/697209-2026-2028-syllabus.pdf</a:t>
            </a:r>
          </a:p>
          <a:p>
            <a:r>
              <a:t>GioPhysics lesson route, https://giophysics.com/chapter-9/linear-momentum</a:t>
            </a:r>
          </a:p>
          <a:p>
            <a:r>
              <a:t>This deck uses original GioPhysics worked examples and questions; it is not a Cambridge past paper.</a:t>
            </a:r>
          </a:p>
          <a:p>
            <a:r>
              <a:t>[Visual description]</a:t>
            </a:r>
          </a:p>
          <a:p>
            <a:r>
              <a:t>A full accent-colour slide contrasts one large misconception with a dark correction band, a classroom-safe joke and a mini-whiteboard check.</a:t>
            </a:r>
          </a:p>
          <a:p>
            <a:r>
              <a:t>[Teacher cue]</a:t>
            </a:r>
          </a:p>
          <a:p>
            <a:r>
              <a:t>Ask students to vote true or false before reading the correction. Invite one pair to explain the trap, then use the humorous line as a memory cue rather than as the scientific explanation.</a:t>
            </a:r>
          </a:p>
          <a:p>
            <a:r>
              <a:t>[Syllabus coverage]</a:t>
            </a:r>
          </a:p>
          <a:p>
            <a:r>
              <a:t>Define and calculate vector momentum p = mv with consistent signs (Supplement).; Relate impulse FΔt to change in momentum and force–time graph area (Supplement).; Apply conservation of total momentum to simple one-dimensional interactions (Supplement).; Distinguish momentum conservation from kinetic-energy conservation in inelastic events.</a:t>
            </a:r>
          </a:p>
          <a:p>
            <a:r>
              <a:t>[Safety]</a:t>
            </a:r>
          </a:p>
          <a:p>
            <a:r>
              <a:t>Use a simulation or soft object at low speed; allow no collision between learners.</a:t>
            </a:r>
          </a:p>
          <a:p>
            <a:r>
              <a:t>[Humor] Momentum balances the group account, not every student's pocket.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FF2B5EF4-FFF2-40B4-BE49-F238E27FC236}">
                <a16:creationId xmlns:a16="http://schemas.microsoft.com/office/drawing/2014/main" id="{0968245C-1CA9-486C-AE70-AFD59924947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" name="title-eyebrow">
            <a:extLst>
              <a:ext uri="{FF2B5EF4-FFF2-40B4-BE49-F238E27FC236}">
                <a16:creationId xmlns:a16="http://schemas.microsoft.com/office/drawing/2014/main" id="{136F1574-08AB-4C42-9150-A5E9807349C8}"/>
              </a:ext>
            </a:extLst>
          </p:cNvPr>
          <p:cNvSpPr>
            <a:spLocks noGrp="1"/>
          </p:cNvSpPr>
          <p:nvPr/>
        </p:nvSpPr>
        <p:spPr>
          <a:xfrm>
            <a:off x="666750" y="523875"/>
            <a:ext cx="8096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CAMBRIDGE IGCSE PHYSICS 0625 · SYLLABUS 1.6</a:t>
            </a:r>
          </a:p>
        </p:txBody>
      </p:sp>
      <p:sp>
        <p:nvSpPr>
          <p:cNvPr id="3" name="topic-title">
            <a:extLst>
              <a:ext uri="{FF2B5EF4-FFF2-40B4-BE49-F238E27FC236}">
                <a16:creationId xmlns:a16="http://schemas.microsoft.com/office/drawing/2014/main" id="{6EBFA4B6-C8A1-40D9-B3DA-1A061B0FC843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800100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400" b="1" i="0">
                <a:solidFill>
                  <a:srgbClr val="F4F0E2"/>
                </a:solidFill>
              </a:defRPr>
            </a:pPr>
            <a:r>
              <a:rPr sz="5400" b="1" i="0">
                <a:solidFill>
                  <a:srgbClr val="F4F0E2"/>
                </a:solidFill>
              </a:rPr>
              <a:t>Momentum</a:t>
            </a:r>
          </a:p>
        </p:txBody>
      </p:sp>
      <p:sp>
        <p:nvSpPr>
          <p:cNvPr id="4" name="lesson-title">
            <a:extLst>
              <a:ext uri="{FF2B5EF4-FFF2-40B4-BE49-F238E27FC236}">
                <a16:creationId xmlns:a16="http://schemas.microsoft.com/office/drawing/2014/main" id="{DD88ADCA-7C4A-4E00-8B92-8C8D81AB97EE}"/>
              </a:ext>
            </a:extLst>
          </p:cNvPr>
          <p:cNvSpPr>
            <a:spLocks noGrp="1"/>
          </p:cNvSpPr>
          <p:nvPr/>
        </p:nvSpPr>
        <p:spPr>
          <a:xfrm>
            <a:off x="666750" y="3571875"/>
            <a:ext cx="8001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850" b="1" i="0">
                <a:solidFill>
                  <a:srgbClr val="F45B43"/>
                </a:solidFill>
              </a:defRPr>
            </a:pPr>
            <a:r>
              <a:rPr sz="2850" b="1" i="0">
                <a:solidFill>
                  <a:srgbClr val="F45B43"/>
                </a:solidFill>
              </a:rPr>
              <a:t>The Collision Accountant</a:t>
            </a:r>
          </a:p>
        </p:txBody>
      </p:sp>
      <p:sp>
        <p:nvSpPr>
          <p:cNvPr id="5" name="lesson-hook">
            <a:extLst>
              <a:ext uri="{FF2B5EF4-FFF2-40B4-BE49-F238E27FC236}">
                <a16:creationId xmlns:a16="http://schemas.microsoft.com/office/drawing/2014/main" id="{05AD38E5-B6E4-4FFE-9349-FEA56EF42011}"/>
              </a:ext>
            </a:extLst>
          </p:cNvPr>
          <p:cNvSpPr>
            <a:spLocks noGrp="1"/>
          </p:cNvSpPr>
          <p:nvPr/>
        </p:nvSpPr>
        <p:spPr>
          <a:xfrm>
            <a:off x="666750" y="4333875"/>
            <a:ext cx="809625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0" i="0">
                <a:solidFill>
                  <a:srgbClr val="F4F0E2"/>
                </a:solidFill>
              </a:defRPr>
            </a:pPr>
            <a:r>
              <a:rPr sz="2100" b="0" i="0">
                <a:solidFill>
                  <a:srgbClr val="F4F0E2"/>
                </a:solidFill>
              </a:rPr>
              <a:t>A moving trolley sticks to a stationary trolley. Where did the motion go, and what quantity must still balance?</a:t>
            </a:r>
          </a:p>
        </p:txBody>
      </p:sp>
      <p:sp>
        <p:nvSpPr>
          <p:cNvPr id="6" name="topic-ring">
            <a:extLst>
              <a:ext uri="{FF2B5EF4-FFF2-40B4-BE49-F238E27FC236}">
                <a16:creationId xmlns:a16="http://schemas.microsoft.com/office/drawing/2014/main" id="{A9AB5B91-F35E-4F0B-BBB3-069A85AE1477}"/>
              </a:ext>
            </a:extLst>
          </p:cNvPr>
          <p:cNvSpPr>
            <a:spLocks noGrp="1"/>
          </p:cNvSpPr>
          <p:nvPr/>
        </p:nvSpPr>
        <p:spPr>
          <a:xfrm>
            <a:off x="9477375" y="1190625"/>
            <a:ext cx="1952625" cy="1952625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topic-ring-center">
            <a:extLst>
              <a:ext uri="{FF2B5EF4-FFF2-40B4-BE49-F238E27FC236}">
                <a16:creationId xmlns:a16="http://schemas.microsoft.com/office/drawing/2014/main" id="{C52F1420-FA14-4C0E-95BF-99E478D42124}"/>
              </a:ext>
            </a:extLst>
          </p:cNvPr>
          <p:cNvSpPr>
            <a:spLocks noGrp="1"/>
          </p:cNvSpPr>
          <p:nvPr/>
        </p:nvSpPr>
        <p:spPr>
          <a:xfrm>
            <a:off x="10067925" y="1781175"/>
            <a:ext cx="771525" cy="771525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lesson-format">
            <a:extLst>
              <a:ext uri="{FF2B5EF4-FFF2-40B4-BE49-F238E27FC236}">
                <a16:creationId xmlns:a16="http://schemas.microsoft.com/office/drawing/2014/main" id="{CB5CCECB-22B1-4D2D-803D-19AD013C8859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858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EDITABLE · 45-MINUTE CLASSROOM LESSON · SUPPLEMENT / EXTENDED</a:t>
            </a:r>
          </a:p>
        </p:txBody>
      </p:sp>
      <p:sp>
        <p:nvSpPr>
          <p:cNvPr id="9" name="group-label">
            <a:extLst>
              <a:ext uri="{FF2B5EF4-FFF2-40B4-BE49-F238E27FC236}">
                <a16:creationId xmlns:a16="http://schemas.microsoft.com/office/drawing/2014/main" id="{78C6746F-13B1-456B-A065-9BD1749E58B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10" name="page-number">
            <a:extLst>
              <a:ext uri="{FF2B5EF4-FFF2-40B4-BE49-F238E27FC236}">
                <a16:creationId xmlns:a16="http://schemas.microsoft.com/office/drawing/2014/main" id="{6781F832-A9FA-4BD4-9808-E36AB114A75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FF2B5EF4-FFF2-40B4-BE49-F238E27FC236}">
                <a16:creationId xmlns:a16="http://schemas.microsoft.com/office/drawing/2014/main" id="{8AD8CE76-2606-453B-8BEC-74F72F50BB6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FF2B5EF4-FFF2-40B4-BE49-F238E27FC236}">
                <a16:creationId xmlns:a16="http://schemas.microsoft.com/office/drawing/2014/main" id="{964E9C71-06BF-415A-A05F-4321A156AF6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1.6</a:t>
            </a:r>
          </a:p>
        </p:txBody>
      </p:sp>
    </p:spTree>
    <p:extLst>
      <p:ext uri="{BB962C8B-B14F-4D97-AF65-F5344CB8AC3E}">
        <p14:creationId xmlns:p14="http://schemas.microsoft.com/office/powerpoint/2010/main" val="1076517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741A87FC-6952-4EE1-BC07-5F0D5EDEEBF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238C1C2-DE04-4D5E-919B-CFA8483DA9B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A602EE2-0EFD-4BD8-8EA8-B7423E021BE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1E20D71-9504-4D25-83AA-2FDCFF91B13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EF7C268-0996-4FF1-95BA-75A9D0A77EB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Original exam-style: docking carts</a:t>
            </a:r>
          </a:p>
        </p:txBody>
      </p:sp>
      <p:sp>
        <p:nvSpPr>
          <p:cNvPr id="6" name="exam-meta">
            <a:extLst>
              <a:ext uri="{FF2B5EF4-FFF2-40B4-BE49-F238E27FC236}">
                <a16:creationId xmlns:a16="http://schemas.microsoft.com/office/drawing/2014/main" id="{55A17B5D-3462-4DE3-B2CF-BF68E42199A2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Supplement / Extended · 6 MARKS · CALCULATE · DETERMINE</a:t>
            </a:r>
          </a:p>
        </p:txBody>
      </p:sp>
      <p:sp>
        <p:nvSpPr>
          <p:cNvPr id="7" name="exam-question-frame">
            <a:extLst>
              <a:ext uri="{FF2B5EF4-FFF2-40B4-BE49-F238E27FC236}">
                <a16:creationId xmlns:a16="http://schemas.microsoft.com/office/drawing/2014/main" id="{D9CEDCFF-E56C-4C27-85E3-FE0DA64FEEB6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8096250" cy="2952750"/>
          </a:xfrm>
          <a:prstGeom prst="roundRect">
            <a:avLst>
              <a:gd name="adj" fmla="val 3871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exam-question">
            <a:extLst>
              <a:ext uri="{FF2B5EF4-FFF2-40B4-BE49-F238E27FC236}">
                <a16:creationId xmlns:a16="http://schemas.microsoft.com/office/drawing/2014/main" id="{05635904-1CAC-4A73-AEB6-0EBA87AEC3FA}"/>
              </a:ext>
            </a:extLst>
          </p:cNvPr>
          <p:cNvSpPr>
            <a:spLocks noGrp="1"/>
          </p:cNvSpPr>
          <p:nvPr/>
        </p:nvSpPr>
        <p:spPr>
          <a:xfrm>
            <a:off x="952500" y="2428875"/>
            <a:ext cx="752475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0.80 kg cart moves right at 2.5 m/s. A 0.40 kg cart moves left at 1.0 m/s. They stick. Calculate common velocity. If contact lasts 0.20 s, determine the average force on the 0.40 kg cart.</a:t>
            </a:r>
          </a:p>
        </p:txBody>
      </p:sp>
      <p:sp>
        <p:nvSpPr>
          <p:cNvPr id="9" name="exam-method-frame">
            <a:extLst>
              <a:ext uri="{FF2B5EF4-FFF2-40B4-BE49-F238E27FC236}">
                <a16:creationId xmlns:a16="http://schemas.microsoft.com/office/drawing/2014/main" id="{20774168-BF8F-4BDA-ACD1-14288A5F9B90}"/>
              </a:ext>
            </a:extLst>
          </p:cNvPr>
          <p:cNvSpPr>
            <a:spLocks noGrp="1"/>
          </p:cNvSpPr>
          <p:nvPr/>
        </p:nvSpPr>
        <p:spPr>
          <a:xfrm>
            <a:off x="9144000" y="2143125"/>
            <a:ext cx="2381250" cy="2952750"/>
          </a:xfrm>
          <a:prstGeom prst="roundRect">
            <a:avLst>
              <a:gd name="adj" fmla="val 48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exam-method">
            <a:extLst>
              <a:ext uri="{FF2B5EF4-FFF2-40B4-BE49-F238E27FC236}">
                <a16:creationId xmlns:a16="http://schemas.microsoft.com/office/drawing/2014/main" id="{AA733335-C7E9-4421-A819-4576119C8E4A}"/>
              </a:ext>
            </a:extLst>
          </p:cNvPr>
          <p:cNvSpPr>
            <a:spLocks noGrp="1"/>
          </p:cNvSpPr>
          <p:nvPr/>
        </p:nvSpPr>
        <p:spPr>
          <a:xfrm>
            <a:off x="9429750" y="2524125"/>
            <a:ext cx="180975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SOLVE PAIR COMPARE JUSTIFY</a:t>
            </a:r>
          </a:p>
        </p:txBody>
      </p:sp>
      <p:sp>
        <p:nvSpPr>
          <p:cNvPr id="11" name="exam-original-note">
            <a:extLst>
              <a:ext uri="{FF2B5EF4-FFF2-40B4-BE49-F238E27FC236}">
                <a16:creationId xmlns:a16="http://schemas.microsoft.com/office/drawing/2014/main" id="{FCEEF794-70F5-4980-B094-536066D353D8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382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exam-style question · not a Cambridge past-paper question.</a:t>
            </a:r>
          </a:p>
        </p:txBody>
      </p:sp>
    </p:spTree>
    <p:extLst>
      <p:ext uri="{BB962C8B-B14F-4D97-AF65-F5344CB8AC3E}">
        <p14:creationId xmlns:p14="http://schemas.microsoft.com/office/powerpoint/2010/main" val="1234483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oup-label">
            <a:extLst>
              <a:ext uri="{FF2B5EF4-FFF2-40B4-BE49-F238E27FC236}">
                <a16:creationId xmlns:a16="http://schemas.microsoft.com/office/drawing/2014/main" id="{FA22AE67-71C1-40E9-B4B1-44E9114EA44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BBFFE14-30FF-4642-8DE6-2129518E8ADC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EB2759C-6D78-4EB2-8B6F-532D8F8FA9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97B7224-A11D-41C3-B9E5-0EE0A68A508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DC9E579-24F7-4BF5-94E3-7D766F229B9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Mark it like an examiner</a:t>
            </a:r>
          </a:p>
        </p:txBody>
      </p:sp>
      <p:sp>
        <p:nvSpPr>
          <p:cNvPr id="6" name="marking-instruction">
            <a:extLst>
              <a:ext uri="{FF2B5EF4-FFF2-40B4-BE49-F238E27FC236}">
                <a16:creationId xmlns:a16="http://schemas.microsoft.com/office/drawing/2014/main" id="{02B61142-5A14-4085-91D5-9B37D5D3FA5F}"/>
              </a:ext>
            </a:extLst>
          </p:cNvPr>
          <p:cNvSpPr>
            <a:spLocks noGrp="1"/>
          </p:cNvSpPr>
          <p:nvPr/>
        </p:nvSpPr>
        <p:spPr>
          <a:xfrm>
            <a:off x="666750" y="1581150"/>
            <a:ext cx="9906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48635E"/>
                </a:solidFill>
              </a:defRPr>
            </a:pPr>
            <a:r>
              <a:rPr sz="1875" b="0" i="0">
                <a:solidFill>
                  <a:srgbClr val="48635E"/>
                </a:solidFill>
              </a:rPr>
              <a:t>Compare evidence, award one idea at a time, then improve one line.</a:t>
            </a:r>
          </a:p>
        </p:txBody>
      </p:sp>
      <p:sp>
        <p:nvSpPr>
          <p:cNvPr id="7" name="mark-number-1">
            <a:extLst>
              <a:ext uri="{FF2B5EF4-FFF2-40B4-BE49-F238E27FC236}">
                <a16:creationId xmlns:a16="http://schemas.microsoft.com/office/drawing/2014/main" id="{F38D5ABB-0D49-4F01-941D-D4DD98B19AA9}"/>
              </a:ext>
            </a:extLst>
          </p:cNvPr>
          <p:cNvSpPr>
            <a:spLocks noGrp="1"/>
          </p:cNvSpPr>
          <p:nvPr/>
        </p:nvSpPr>
        <p:spPr>
          <a:xfrm>
            <a:off x="6667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mark-number-text-1">
            <a:extLst>
              <a:ext uri="{FF2B5EF4-FFF2-40B4-BE49-F238E27FC236}">
                <a16:creationId xmlns:a16="http://schemas.microsoft.com/office/drawing/2014/main" id="{B12D8D83-23C1-4673-ADD2-26AEC0750F4A}"/>
              </a:ext>
            </a:extLst>
          </p:cNvPr>
          <p:cNvSpPr>
            <a:spLocks noGrp="1"/>
          </p:cNvSpPr>
          <p:nvPr/>
        </p:nvSpPr>
        <p:spPr>
          <a:xfrm>
            <a:off x="6667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mark-point-1">
            <a:extLst>
              <a:ext uri="{FF2B5EF4-FFF2-40B4-BE49-F238E27FC236}">
                <a16:creationId xmlns:a16="http://schemas.microsoft.com/office/drawing/2014/main" id="{9E321C37-032B-44FB-8372-BF0AF74D6C9F}"/>
              </a:ext>
            </a:extLst>
          </p:cNvPr>
          <p:cNvSpPr>
            <a:spLocks noGrp="1"/>
          </p:cNvSpPr>
          <p:nvPr/>
        </p:nvSpPr>
        <p:spPr>
          <a:xfrm>
            <a:off x="13335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Choose right positive.</a:t>
            </a:r>
          </a:p>
        </p:txBody>
      </p:sp>
      <p:sp>
        <p:nvSpPr>
          <p:cNvPr id="10" name="mark-number-2">
            <a:extLst>
              <a:ext uri="{FF2B5EF4-FFF2-40B4-BE49-F238E27FC236}">
                <a16:creationId xmlns:a16="http://schemas.microsoft.com/office/drawing/2014/main" id="{23DABDEE-DDE9-4545-B3CB-C09FDA2078F5}"/>
              </a:ext>
            </a:extLst>
          </p:cNvPr>
          <p:cNvSpPr>
            <a:spLocks noGrp="1"/>
          </p:cNvSpPr>
          <p:nvPr/>
        </p:nvSpPr>
        <p:spPr>
          <a:xfrm>
            <a:off x="6667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mark-number-text-2">
            <a:extLst>
              <a:ext uri="{FF2B5EF4-FFF2-40B4-BE49-F238E27FC236}">
                <a16:creationId xmlns:a16="http://schemas.microsoft.com/office/drawing/2014/main" id="{B53C86A4-C84F-4054-BA5E-30B53B9C787F}"/>
              </a:ext>
            </a:extLst>
          </p:cNvPr>
          <p:cNvSpPr>
            <a:spLocks noGrp="1"/>
          </p:cNvSpPr>
          <p:nvPr/>
        </p:nvSpPr>
        <p:spPr>
          <a:xfrm>
            <a:off x="6667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mark-point-2">
            <a:extLst>
              <a:ext uri="{FF2B5EF4-FFF2-40B4-BE49-F238E27FC236}">
                <a16:creationId xmlns:a16="http://schemas.microsoft.com/office/drawing/2014/main" id="{B9AB87AB-8282-44EF-8CA1-FBA7635E260B}"/>
              </a:ext>
            </a:extLst>
          </p:cNvPr>
          <p:cNvSpPr>
            <a:spLocks noGrp="1"/>
          </p:cNvSpPr>
          <p:nvPr/>
        </p:nvSpPr>
        <p:spPr>
          <a:xfrm>
            <a:off x="13335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Total p = 0.80×2.5 + 0.40×(−1.0) = 1.6 kg m/s.</a:t>
            </a:r>
          </a:p>
        </p:txBody>
      </p:sp>
      <p:sp>
        <p:nvSpPr>
          <p:cNvPr id="13" name="mark-number-3">
            <a:extLst>
              <a:ext uri="{FF2B5EF4-FFF2-40B4-BE49-F238E27FC236}">
                <a16:creationId xmlns:a16="http://schemas.microsoft.com/office/drawing/2014/main" id="{BDB27C9E-3456-4728-9763-A484C1293A5E}"/>
              </a:ext>
            </a:extLst>
          </p:cNvPr>
          <p:cNvSpPr>
            <a:spLocks noGrp="1"/>
          </p:cNvSpPr>
          <p:nvPr/>
        </p:nvSpPr>
        <p:spPr>
          <a:xfrm>
            <a:off x="6667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mark-number-text-3">
            <a:extLst>
              <a:ext uri="{FF2B5EF4-FFF2-40B4-BE49-F238E27FC236}">
                <a16:creationId xmlns:a16="http://schemas.microsoft.com/office/drawing/2014/main" id="{0422858A-81CD-4C50-B35C-C6A4D5745595}"/>
              </a:ext>
            </a:extLst>
          </p:cNvPr>
          <p:cNvSpPr>
            <a:spLocks noGrp="1"/>
          </p:cNvSpPr>
          <p:nvPr/>
        </p:nvSpPr>
        <p:spPr>
          <a:xfrm>
            <a:off x="6667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mark-point-3">
            <a:extLst>
              <a:ext uri="{FF2B5EF4-FFF2-40B4-BE49-F238E27FC236}">
                <a16:creationId xmlns:a16="http://schemas.microsoft.com/office/drawing/2014/main" id="{9CDA3DEA-8353-4F0C-B0EA-71B9E118C957}"/>
              </a:ext>
            </a:extLst>
          </p:cNvPr>
          <p:cNvSpPr>
            <a:spLocks noGrp="1"/>
          </p:cNvSpPr>
          <p:nvPr/>
        </p:nvSpPr>
        <p:spPr>
          <a:xfrm>
            <a:off x="13335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1.6/1.20 = 1.33 m/s right.</a:t>
            </a:r>
          </a:p>
        </p:txBody>
      </p:sp>
      <p:sp>
        <p:nvSpPr>
          <p:cNvPr id="16" name="mark-number-4">
            <a:extLst>
              <a:ext uri="{FF2B5EF4-FFF2-40B4-BE49-F238E27FC236}">
                <a16:creationId xmlns:a16="http://schemas.microsoft.com/office/drawing/2014/main" id="{E0120DF8-55C2-4445-AA12-54D0277ABB3F}"/>
              </a:ext>
            </a:extLst>
          </p:cNvPr>
          <p:cNvSpPr>
            <a:spLocks noGrp="1"/>
          </p:cNvSpPr>
          <p:nvPr/>
        </p:nvSpPr>
        <p:spPr>
          <a:xfrm>
            <a:off x="6191250" y="22669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mark-number-text-4">
            <a:extLst>
              <a:ext uri="{FF2B5EF4-FFF2-40B4-BE49-F238E27FC236}">
                <a16:creationId xmlns:a16="http://schemas.microsoft.com/office/drawing/2014/main" id="{EA4FC499-BF50-4258-875E-A01474EE55C7}"/>
              </a:ext>
            </a:extLst>
          </p:cNvPr>
          <p:cNvSpPr>
            <a:spLocks noGrp="1"/>
          </p:cNvSpPr>
          <p:nvPr/>
        </p:nvSpPr>
        <p:spPr>
          <a:xfrm>
            <a:off x="6191250" y="23241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18" name="mark-point-4">
            <a:extLst>
              <a:ext uri="{FF2B5EF4-FFF2-40B4-BE49-F238E27FC236}">
                <a16:creationId xmlns:a16="http://schemas.microsoft.com/office/drawing/2014/main" id="{B2218524-BA6B-4AC0-977F-918996A848DE}"/>
              </a:ext>
            </a:extLst>
          </p:cNvPr>
          <p:cNvSpPr>
            <a:spLocks noGrp="1"/>
          </p:cNvSpPr>
          <p:nvPr/>
        </p:nvSpPr>
        <p:spPr>
          <a:xfrm>
            <a:off x="6858000" y="22288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Small cart Δp = 0.40(1.33 − (−1.0)) = 0.933 N s.</a:t>
            </a:r>
          </a:p>
        </p:txBody>
      </p:sp>
      <p:sp>
        <p:nvSpPr>
          <p:cNvPr id="19" name="mark-number-5">
            <a:extLst>
              <a:ext uri="{FF2B5EF4-FFF2-40B4-BE49-F238E27FC236}">
                <a16:creationId xmlns:a16="http://schemas.microsoft.com/office/drawing/2014/main" id="{4231F7BF-003E-463A-AF8F-2B41C390ACCE}"/>
              </a:ext>
            </a:extLst>
          </p:cNvPr>
          <p:cNvSpPr>
            <a:spLocks noGrp="1"/>
          </p:cNvSpPr>
          <p:nvPr/>
        </p:nvSpPr>
        <p:spPr>
          <a:xfrm>
            <a:off x="6191250" y="33337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0" name="mark-number-text-5">
            <a:extLst>
              <a:ext uri="{FF2B5EF4-FFF2-40B4-BE49-F238E27FC236}">
                <a16:creationId xmlns:a16="http://schemas.microsoft.com/office/drawing/2014/main" id="{A686C779-BAFA-4AB2-A843-820D91EECB60}"/>
              </a:ext>
            </a:extLst>
          </p:cNvPr>
          <p:cNvSpPr>
            <a:spLocks noGrp="1"/>
          </p:cNvSpPr>
          <p:nvPr/>
        </p:nvSpPr>
        <p:spPr>
          <a:xfrm>
            <a:off x="6191250" y="33909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5</a:t>
            </a:r>
          </a:p>
        </p:txBody>
      </p:sp>
      <p:sp>
        <p:nvSpPr>
          <p:cNvPr id="21" name="mark-point-5">
            <a:extLst>
              <a:ext uri="{FF2B5EF4-FFF2-40B4-BE49-F238E27FC236}">
                <a16:creationId xmlns:a16="http://schemas.microsoft.com/office/drawing/2014/main" id="{FF435E84-57B9-42B2-9765-36B58FAAD4BC}"/>
              </a:ext>
            </a:extLst>
          </p:cNvPr>
          <p:cNvSpPr>
            <a:spLocks noGrp="1"/>
          </p:cNvSpPr>
          <p:nvPr/>
        </p:nvSpPr>
        <p:spPr>
          <a:xfrm>
            <a:off x="6858000" y="32956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 = 0.933/0.20 = 4.67 N.</a:t>
            </a:r>
          </a:p>
        </p:txBody>
      </p:sp>
      <p:sp>
        <p:nvSpPr>
          <p:cNvPr id="22" name="mark-number-6">
            <a:extLst>
              <a:ext uri="{FF2B5EF4-FFF2-40B4-BE49-F238E27FC236}">
                <a16:creationId xmlns:a16="http://schemas.microsoft.com/office/drawing/2014/main" id="{7A8EDAAD-F308-46DE-B795-3EFEB1B3E06F}"/>
              </a:ext>
            </a:extLst>
          </p:cNvPr>
          <p:cNvSpPr>
            <a:spLocks noGrp="1"/>
          </p:cNvSpPr>
          <p:nvPr/>
        </p:nvSpPr>
        <p:spPr>
          <a:xfrm>
            <a:off x="6191250" y="4400550"/>
            <a:ext cx="457200" cy="4572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3" name="mark-number-text-6">
            <a:extLst>
              <a:ext uri="{FF2B5EF4-FFF2-40B4-BE49-F238E27FC236}">
                <a16:creationId xmlns:a16="http://schemas.microsoft.com/office/drawing/2014/main" id="{2D6FE638-6E5E-4A4A-B032-ABDF50202198}"/>
              </a:ext>
            </a:extLst>
          </p:cNvPr>
          <p:cNvSpPr>
            <a:spLocks noGrp="1"/>
          </p:cNvSpPr>
          <p:nvPr/>
        </p:nvSpPr>
        <p:spPr>
          <a:xfrm>
            <a:off x="6191250" y="4457700"/>
            <a:ext cx="457200" cy="314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6</a:t>
            </a:r>
          </a:p>
        </p:txBody>
      </p:sp>
      <p:sp>
        <p:nvSpPr>
          <p:cNvPr id="24" name="mark-point-6">
            <a:extLst>
              <a:ext uri="{FF2B5EF4-FFF2-40B4-BE49-F238E27FC236}">
                <a16:creationId xmlns:a16="http://schemas.microsoft.com/office/drawing/2014/main" id="{127E93C5-C2F9-4067-90B4-F7F0BB9B09D1}"/>
              </a:ext>
            </a:extLst>
          </p:cNvPr>
          <p:cNvSpPr>
            <a:spLocks noGrp="1"/>
          </p:cNvSpPr>
          <p:nvPr/>
        </p:nvSpPr>
        <p:spPr>
          <a:xfrm>
            <a:off x="6858000" y="4362450"/>
            <a:ext cx="4572000" cy="790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Direction right.</a:t>
            </a:r>
          </a:p>
        </p:txBody>
      </p:sp>
      <p:sp>
        <p:nvSpPr>
          <p:cNvPr id="25" name="improvement-band">
            <a:extLst>
              <a:ext uri="{FF2B5EF4-FFF2-40B4-BE49-F238E27FC236}">
                <a16:creationId xmlns:a16="http://schemas.microsoft.com/office/drawing/2014/main" id="{88B87772-59F6-499E-840A-ABAE042D1E13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858500" cy="552450"/>
          </a:xfrm>
          <a:prstGeom prst="roundRect">
            <a:avLst>
              <a:gd name="adj" fmla="val 2069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6" name="improvement-prompt">
            <a:extLst>
              <a:ext uri="{FF2B5EF4-FFF2-40B4-BE49-F238E27FC236}">
                <a16:creationId xmlns:a16="http://schemas.microsoft.com/office/drawing/2014/main" id="{9C8DFFFF-3067-45A5-92AB-993FE63BADE0}"/>
              </a:ext>
            </a:extLst>
          </p:cNvPr>
          <p:cNvSpPr>
            <a:spLocks noGrp="1"/>
          </p:cNvSpPr>
          <p:nvPr/>
        </p:nvSpPr>
        <p:spPr>
          <a:xfrm>
            <a:off x="904875" y="5657850"/>
            <a:ext cx="10382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Add one missing physics term and one unit to your response, then explain the hardest mark to a partner.</a:t>
            </a:r>
          </a:p>
        </p:txBody>
      </p:sp>
    </p:spTree>
    <p:extLst>
      <p:ext uri="{BB962C8B-B14F-4D97-AF65-F5344CB8AC3E}">
        <p14:creationId xmlns:p14="http://schemas.microsoft.com/office/powerpoint/2010/main" val="1046136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FF2B5EF4-FFF2-40B4-BE49-F238E27FC236}">
                <a16:creationId xmlns:a16="http://schemas.microsoft.com/office/drawing/2014/main" id="{1441E06B-5FE2-48F6-A560-EAC346F1D38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DD8659C-52E3-4BFA-8120-E6726E2D7F3F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79090A3-BE25-4649-9DF9-67D87602E36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5F382BA-0775-4106-BFCC-8DBF29AB9FD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CD713F2-7ECC-4679-B305-3C6B64E11D8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quiz-instruction">
            <a:extLst>
              <a:ext uri="{FF2B5EF4-FFF2-40B4-BE49-F238E27FC236}">
                <a16:creationId xmlns:a16="http://schemas.microsoft.com/office/drawing/2014/main" id="{8C0F4519-EE8A-4310-932B-DCFBBF49A2D1}"/>
              </a:ext>
            </a:extLst>
          </p:cNvPr>
          <p:cNvSpPr>
            <a:spLocks noGrp="1"/>
          </p:cNvSpPr>
          <p:nvPr/>
        </p:nvSpPr>
        <p:spPr>
          <a:xfrm>
            <a:off x="666750" y="154305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Answer all four. Add one reason to the question you found hardest.</a:t>
            </a:r>
          </a:p>
        </p:txBody>
      </p:sp>
      <p:sp>
        <p:nvSpPr>
          <p:cNvPr id="7" name="quiz-question-label-1">
            <a:extLst>
              <a:ext uri="{FF2B5EF4-FFF2-40B4-BE49-F238E27FC236}">
                <a16:creationId xmlns:a16="http://schemas.microsoft.com/office/drawing/2014/main" id="{C72650B1-2D17-45D0-8757-D7BC494D7B34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FF2B5EF4-FFF2-40B4-BE49-F238E27FC236}">
                <a16:creationId xmlns:a16="http://schemas.microsoft.com/office/drawing/2014/main" id="{5E2843CD-4F5A-44A8-8D3C-C81ECCCE2231}"/>
              </a:ext>
            </a:extLst>
          </p:cNvPr>
          <p:cNvSpPr>
            <a:spLocks noGrp="1"/>
          </p:cNvSpPr>
          <p:nvPr/>
        </p:nvSpPr>
        <p:spPr>
          <a:xfrm>
            <a:off x="12573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Momentum unit?</a:t>
            </a:r>
          </a:p>
        </p:txBody>
      </p:sp>
      <p:sp>
        <p:nvSpPr>
          <p:cNvPr id="9" name="quiz-choices-1">
            <a:extLst>
              <a:ext uri="{FF2B5EF4-FFF2-40B4-BE49-F238E27FC236}">
                <a16:creationId xmlns:a16="http://schemas.microsoft.com/office/drawing/2014/main" id="{E1CB1BB8-3751-4F5F-A084-2DBFB0B93917}"/>
              </a:ext>
            </a:extLst>
          </p:cNvPr>
          <p:cNvSpPr>
            <a:spLocks noGrp="1"/>
          </p:cNvSpPr>
          <p:nvPr/>
        </p:nvSpPr>
        <p:spPr>
          <a:xfrm>
            <a:off x="12573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kg m/s · B kg/m · C N/m · D J/s</a:t>
            </a:r>
          </a:p>
        </p:txBody>
      </p:sp>
      <p:sp>
        <p:nvSpPr>
          <p:cNvPr id="10" name="rule-70-401">
            <a:extLst>
              <a:ext uri="{FF2B5EF4-FFF2-40B4-BE49-F238E27FC236}">
                <a16:creationId xmlns:a16="http://schemas.microsoft.com/office/drawing/2014/main" id="{5FE2BBAC-7DA7-4C7D-A30E-B962D0E488BC}"/>
              </a:ext>
            </a:extLst>
          </p:cNvPr>
          <p:cNvSpPr>
            <a:spLocks noGrp="1"/>
          </p:cNvSpPr>
          <p:nvPr/>
        </p:nvSpPr>
        <p:spPr>
          <a:xfrm>
            <a:off x="6667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1" name="quiz-question-label-2">
            <a:extLst>
              <a:ext uri="{FF2B5EF4-FFF2-40B4-BE49-F238E27FC236}">
                <a16:creationId xmlns:a16="http://schemas.microsoft.com/office/drawing/2014/main" id="{F79983E5-CC5B-4F2F-ACA5-960BFFDC4689}"/>
              </a:ext>
            </a:extLst>
          </p:cNvPr>
          <p:cNvSpPr>
            <a:spLocks noGrp="1"/>
          </p:cNvSpPr>
          <p:nvPr/>
        </p:nvSpPr>
        <p:spPr>
          <a:xfrm>
            <a:off x="6191250" y="2143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Q2</a:t>
            </a:r>
          </a:p>
        </p:txBody>
      </p:sp>
      <p:sp>
        <p:nvSpPr>
          <p:cNvPr id="12" name="quiz-question-2">
            <a:extLst>
              <a:ext uri="{FF2B5EF4-FFF2-40B4-BE49-F238E27FC236}">
                <a16:creationId xmlns:a16="http://schemas.microsoft.com/office/drawing/2014/main" id="{84EFAC16-5C44-45BE-BC01-7541A92C57A6}"/>
              </a:ext>
            </a:extLst>
          </p:cNvPr>
          <p:cNvSpPr>
            <a:spLocks noGrp="1"/>
          </p:cNvSpPr>
          <p:nvPr/>
        </p:nvSpPr>
        <p:spPr>
          <a:xfrm>
            <a:off x="6781800" y="2105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Impulse equals?</a:t>
            </a:r>
          </a:p>
        </p:txBody>
      </p:sp>
      <p:sp>
        <p:nvSpPr>
          <p:cNvPr id="13" name="quiz-choices-2">
            <a:extLst>
              <a:ext uri="{FF2B5EF4-FFF2-40B4-BE49-F238E27FC236}">
                <a16:creationId xmlns:a16="http://schemas.microsoft.com/office/drawing/2014/main" id="{AACAB299-8276-487B-BF08-6D0449D7CDF7}"/>
              </a:ext>
            </a:extLst>
          </p:cNvPr>
          <p:cNvSpPr>
            <a:spLocks noGrp="1"/>
          </p:cNvSpPr>
          <p:nvPr/>
        </p:nvSpPr>
        <p:spPr>
          <a:xfrm>
            <a:off x="6781800" y="2886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mv only · B F/t · C Δp · D p/Δt</a:t>
            </a:r>
          </a:p>
        </p:txBody>
      </p:sp>
      <p:sp>
        <p:nvSpPr>
          <p:cNvPr id="14" name="rule-650-401">
            <a:extLst>
              <a:ext uri="{FF2B5EF4-FFF2-40B4-BE49-F238E27FC236}">
                <a16:creationId xmlns:a16="http://schemas.microsoft.com/office/drawing/2014/main" id="{18F2D42E-AD9E-48F4-8A7E-65CA95FB2952}"/>
              </a:ext>
            </a:extLst>
          </p:cNvPr>
          <p:cNvSpPr>
            <a:spLocks noGrp="1"/>
          </p:cNvSpPr>
          <p:nvPr/>
        </p:nvSpPr>
        <p:spPr>
          <a:xfrm>
            <a:off x="6191250" y="3819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5" name="quiz-question-label-3">
            <a:extLst>
              <a:ext uri="{FF2B5EF4-FFF2-40B4-BE49-F238E27FC236}">
                <a16:creationId xmlns:a16="http://schemas.microsoft.com/office/drawing/2014/main" id="{570CB782-126E-46CC-A81C-EC82DB630B3C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Q3</a:t>
            </a:r>
          </a:p>
        </p:txBody>
      </p:sp>
      <p:sp>
        <p:nvSpPr>
          <p:cNvPr id="16" name="quiz-question-3">
            <a:extLst>
              <a:ext uri="{FF2B5EF4-FFF2-40B4-BE49-F238E27FC236}">
                <a16:creationId xmlns:a16="http://schemas.microsoft.com/office/drawing/2014/main" id="{10CBD3D5-5A89-4497-9A54-3037A753EE20}"/>
              </a:ext>
            </a:extLst>
          </p:cNvPr>
          <p:cNvSpPr>
            <a:spLocks noGrp="1"/>
          </p:cNvSpPr>
          <p:nvPr/>
        </p:nvSpPr>
        <p:spPr>
          <a:xfrm>
            <a:off x="12573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2 kg at −3 m/s has p?</a:t>
            </a:r>
          </a:p>
        </p:txBody>
      </p:sp>
      <p:sp>
        <p:nvSpPr>
          <p:cNvPr id="17" name="quiz-choices-3">
            <a:extLst>
              <a:ext uri="{FF2B5EF4-FFF2-40B4-BE49-F238E27FC236}">
                <a16:creationId xmlns:a16="http://schemas.microsoft.com/office/drawing/2014/main" id="{8B1759F9-D3F3-4C87-AE7C-B788DD79B0BC}"/>
              </a:ext>
            </a:extLst>
          </p:cNvPr>
          <p:cNvSpPr>
            <a:spLocks noGrp="1"/>
          </p:cNvSpPr>
          <p:nvPr/>
        </p:nvSpPr>
        <p:spPr>
          <a:xfrm>
            <a:off x="12573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−6 · B −1.5 · C +1.5 · D +6</a:t>
            </a:r>
          </a:p>
        </p:txBody>
      </p:sp>
      <p:sp>
        <p:nvSpPr>
          <p:cNvPr id="18" name="rule-70-601">
            <a:extLst>
              <a:ext uri="{FF2B5EF4-FFF2-40B4-BE49-F238E27FC236}">
                <a16:creationId xmlns:a16="http://schemas.microsoft.com/office/drawing/2014/main" id="{1F0B85C0-B016-4BD3-BC07-A0DA91399805}"/>
              </a:ext>
            </a:extLst>
          </p:cNvPr>
          <p:cNvSpPr>
            <a:spLocks noGrp="1"/>
          </p:cNvSpPr>
          <p:nvPr/>
        </p:nvSpPr>
        <p:spPr>
          <a:xfrm>
            <a:off x="6667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9" name="quiz-question-label-4">
            <a:extLst>
              <a:ext uri="{FF2B5EF4-FFF2-40B4-BE49-F238E27FC236}">
                <a16:creationId xmlns:a16="http://schemas.microsoft.com/office/drawing/2014/main" id="{F0D47CCA-C185-4914-BD52-508ADBDB5433}"/>
              </a:ext>
            </a:extLst>
          </p:cNvPr>
          <p:cNvSpPr>
            <a:spLocks noGrp="1"/>
          </p:cNvSpPr>
          <p:nvPr/>
        </p:nvSpPr>
        <p:spPr>
          <a:xfrm>
            <a:off x="6191250" y="4048125"/>
            <a:ext cx="5905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Q4</a:t>
            </a:r>
          </a:p>
        </p:txBody>
      </p:sp>
      <p:sp>
        <p:nvSpPr>
          <p:cNvPr id="20" name="quiz-question-4">
            <a:extLst>
              <a:ext uri="{FF2B5EF4-FFF2-40B4-BE49-F238E27FC236}">
                <a16:creationId xmlns:a16="http://schemas.microsoft.com/office/drawing/2014/main" id="{D7904F4D-E96A-4E49-8872-C2A93F25E3E7}"/>
              </a:ext>
            </a:extLst>
          </p:cNvPr>
          <p:cNvSpPr>
            <a:spLocks noGrp="1"/>
          </p:cNvSpPr>
          <p:nvPr/>
        </p:nvSpPr>
        <p:spPr>
          <a:xfrm>
            <a:off x="6781800" y="4010025"/>
            <a:ext cx="4667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In an isolated collision, conserved quantity?</a:t>
            </a:r>
          </a:p>
        </p:txBody>
      </p:sp>
      <p:sp>
        <p:nvSpPr>
          <p:cNvPr id="21" name="quiz-choices-4">
            <a:extLst>
              <a:ext uri="{FF2B5EF4-FFF2-40B4-BE49-F238E27FC236}">
                <a16:creationId xmlns:a16="http://schemas.microsoft.com/office/drawing/2014/main" id="{D5C92DF7-06FF-41CD-8A8C-5CEA14457AA8}"/>
              </a:ext>
            </a:extLst>
          </p:cNvPr>
          <p:cNvSpPr>
            <a:spLocks noGrp="1"/>
          </p:cNvSpPr>
          <p:nvPr/>
        </p:nvSpPr>
        <p:spPr>
          <a:xfrm>
            <a:off x="6781800" y="4791075"/>
            <a:ext cx="466725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A each speed · B total momentum · C kinetic energy always · D each force</a:t>
            </a:r>
          </a:p>
        </p:txBody>
      </p:sp>
      <p:sp>
        <p:nvSpPr>
          <p:cNvPr id="22" name="rule-650-601">
            <a:extLst>
              <a:ext uri="{FF2B5EF4-FFF2-40B4-BE49-F238E27FC236}">
                <a16:creationId xmlns:a16="http://schemas.microsoft.com/office/drawing/2014/main" id="{3831BD2B-9874-4E46-9150-926006DC61C3}"/>
              </a:ext>
            </a:extLst>
          </p:cNvPr>
          <p:cNvSpPr>
            <a:spLocks noGrp="1"/>
          </p:cNvSpPr>
          <p:nvPr/>
        </p:nvSpPr>
        <p:spPr>
          <a:xfrm>
            <a:off x="6191250" y="5724525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91174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oup-label">
            <a:extLst>
              <a:ext uri="{FF2B5EF4-FFF2-40B4-BE49-F238E27FC236}">
                <a16:creationId xmlns:a16="http://schemas.microsoft.com/office/drawing/2014/main" id="{E9925171-66B7-4A64-BBCD-84C93E5938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94EDEAE-2C38-468B-BA0F-B4B239D948CB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1BB29EF-3D4C-4656-B261-39311CB5BF56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438C9DB-4FAF-4F5D-A0B6-0931CF63DCB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6FCBDDC-B3B0-425A-8370-2025985318E8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Quiz answers: correct, explain, improve</a:t>
            </a:r>
          </a:p>
        </p:txBody>
      </p:sp>
      <p:sp>
        <p:nvSpPr>
          <p:cNvPr id="6" name="answer-number-1">
            <a:extLst>
              <a:ext uri="{FF2B5EF4-FFF2-40B4-BE49-F238E27FC236}">
                <a16:creationId xmlns:a16="http://schemas.microsoft.com/office/drawing/2014/main" id="{11048F74-B8AB-43AB-981F-0280ADF4038C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7" name="answer-number-text-1">
            <a:extLst>
              <a:ext uri="{FF2B5EF4-FFF2-40B4-BE49-F238E27FC236}">
                <a16:creationId xmlns:a16="http://schemas.microsoft.com/office/drawing/2014/main" id="{81040FCC-5861-40CE-9693-F467844766F7}"/>
              </a:ext>
            </a:extLst>
          </p:cNvPr>
          <p:cNvSpPr>
            <a:spLocks noGrp="1"/>
          </p:cNvSpPr>
          <p:nvPr/>
        </p:nvSpPr>
        <p:spPr>
          <a:xfrm>
            <a:off x="714375" y="178117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1.</a:t>
            </a:r>
          </a:p>
        </p:txBody>
      </p:sp>
      <p:sp>
        <p:nvSpPr>
          <p:cNvPr id="8" name="answer-value-1">
            <a:extLst>
              <a:ext uri="{FF2B5EF4-FFF2-40B4-BE49-F238E27FC236}">
                <a16:creationId xmlns:a16="http://schemas.microsoft.com/office/drawing/2014/main" id="{468DF4A3-B8DB-44C7-B9B0-FA1046A5FC5B}"/>
              </a:ext>
            </a:extLst>
          </p:cNvPr>
          <p:cNvSpPr>
            <a:spLocks noGrp="1"/>
          </p:cNvSpPr>
          <p:nvPr/>
        </p:nvSpPr>
        <p:spPr>
          <a:xfrm>
            <a:off x="1476375" y="168592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kg m/s</a:t>
            </a:r>
          </a:p>
        </p:txBody>
      </p:sp>
      <p:sp>
        <p:nvSpPr>
          <p:cNvPr id="9" name="answer-reason-1">
            <a:extLst>
              <a:ext uri="{FF2B5EF4-FFF2-40B4-BE49-F238E27FC236}">
                <a16:creationId xmlns:a16="http://schemas.microsoft.com/office/drawing/2014/main" id="{813A4129-C7D3-49F0-A564-F232CFED3A4A}"/>
              </a:ext>
            </a:extLst>
          </p:cNvPr>
          <p:cNvSpPr>
            <a:spLocks noGrp="1"/>
          </p:cNvSpPr>
          <p:nvPr/>
        </p:nvSpPr>
        <p:spPr>
          <a:xfrm>
            <a:off x="5191125" y="169545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Mass × velocity.</a:t>
            </a:r>
          </a:p>
        </p:txBody>
      </p:sp>
      <p:sp>
        <p:nvSpPr>
          <p:cNvPr id="10" name="rule-155-262">
            <a:extLst>
              <a:ext uri="{FF2B5EF4-FFF2-40B4-BE49-F238E27FC236}">
                <a16:creationId xmlns:a16="http://schemas.microsoft.com/office/drawing/2014/main" id="{D3867226-FF9D-40A3-8E51-7E8B175057B9}"/>
              </a:ext>
            </a:extLst>
          </p:cNvPr>
          <p:cNvSpPr>
            <a:spLocks noGrp="1"/>
          </p:cNvSpPr>
          <p:nvPr/>
        </p:nvSpPr>
        <p:spPr>
          <a:xfrm>
            <a:off x="1476375" y="24955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FF2B5EF4-FFF2-40B4-BE49-F238E27FC236}">
                <a16:creationId xmlns:a16="http://schemas.microsoft.com/office/drawing/2014/main" id="{22076DCD-1A15-4B32-87B8-DAE423C96276}"/>
              </a:ext>
            </a:extLst>
          </p:cNvPr>
          <p:cNvSpPr>
            <a:spLocks noGrp="1"/>
          </p:cNvSpPr>
          <p:nvPr/>
        </p:nvSpPr>
        <p:spPr>
          <a:xfrm>
            <a:off x="714375" y="269557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2" name="answer-number-text-2">
            <a:extLst>
              <a:ext uri="{FF2B5EF4-FFF2-40B4-BE49-F238E27FC236}">
                <a16:creationId xmlns:a16="http://schemas.microsoft.com/office/drawing/2014/main" id="{4C019A27-39E7-43B3-B56A-170ADF75B77C}"/>
              </a:ext>
            </a:extLst>
          </p:cNvPr>
          <p:cNvSpPr>
            <a:spLocks noGrp="1"/>
          </p:cNvSpPr>
          <p:nvPr/>
        </p:nvSpPr>
        <p:spPr>
          <a:xfrm>
            <a:off x="714375" y="2762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2.</a:t>
            </a:r>
          </a:p>
        </p:txBody>
      </p:sp>
      <p:sp>
        <p:nvSpPr>
          <p:cNvPr id="13" name="answer-value-2">
            <a:extLst>
              <a:ext uri="{FF2B5EF4-FFF2-40B4-BE49-F238E27FC236}">
                <a16:creationId xmlns:a16="http://schemas.microsoft.com/office/drawing/2014/main" id="{71C945DF-31B6-40E6-A58A-35AF9866C768}"/>
              </a:ext>
            </a:extLst>
          </p:cNvPr>
          <p:cNvSpPr>
            <a:spLocks noGrp="1"/>
          </p:cNvSpPr>
          <p:nvPr/>
        </p:nvSpPr>
        <p:spPr>
          <a:xfrm>
            <a:off x="1476375" y="266700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Δp</a:t>
            </a:r>
          </a:p>
        </p:txBody>
      </p:sp>
      <p:sp>
        <p:nvSpPr>
          <p:cNvPr id="14" name="answer-reason-2">
            <a:extLst>
              <a:ext uri="{FF2B5EF4-FFF2-40B4-BE49-F238E27FC236}">
                <a16:creationId xmlns:a16="http://schemas.microsoft.com/office/drawing/2014/main" id="{664C52B8-98F9-4D42-891D-041BA9CA1737}"/>
              </a:ext>
            </a:extLst>
          </p:cNvPr>
          <p:cNvSpPr>
            <a:spLocks noGrp="1"/>
          </p:cNvSpPr>
          <p:nvPr/>
        </p:nvSpPr>
        <p:spPr>
          <a:xfrm>
            <a:off x="5191125" y="267652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Impulse is change in momentum.</a:t>
            </a:r>
          </a:p>
        </p:txBody>
      </p:sp>
      <p:sp>
        <p:nvSpPr>
          <p:cNvPr id="15" name="rule-155-365">
            <a:extLst>
              <a:ext uri="{FF2B5EF4-FFF2-40B4-BE49-F238E27FC236}">
                <a16:creationId xmlns:a16="http://schemas.microsoft.com/office/drawing/2014/main" id="{D45B853C-FE8F-4B35-AFD3-67E9D67A0A2E}"/>
              </a:ext>
            </a:extLst>
          </p:cNvPr>
          <p:cNvSpPr>
            <a:spLocks noGrp="1"/>
          </p:cNvSpPr>
          <p:nvPr/>
        </p:nvSpPr>
        <p:spPr>
          <a:xfrm>
            <a:off x="1476375" y="34766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6" name="answer-number-3">
            <a:extLst>
              <a:ext uri="{FF2B5EF4-FFF2-40B4-BE49-F238E27FC236}">
                <a16:creationId xmlns:a16="http://schemas.microsoft.com/office/drawing/2014/main" id="{365008AD-4D4C-450A-ABE6-0728BDFCBB3B}"/>
              </a:ext>
            </a:extLst>
          </p:cNvPr>
          <p:cNvSpPr>
            <a:spLocks noGrp="1"/>
          </p:cNvSpPr>
          <p:nvPr/>
        </p:nvSpPr>
        <p:spPr>
          <a:xfrm>
            <a:off x="714375" y="3676650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answer-number-text-3">
            <a:extLst>
              <a:ext uri="{FF2B5EF4-FFF2-40B4-BE49-F238E27FC236}">
                <a16:creationId xmlns:a16="http://schemas.microsoft.com/office/drawing/2014/main" id="{CFBD3D45-D3A5-4E7F-B17B-354A65BAE749}"/>
              </a:ext>
            </a:extLst>
          </p:cNvPr>
          <p:cNvSpPr>
            <a:spLocks noGrp="1"/>
          </p:cNvSpPr>
          <p:nvPr/>
        </p:nvSpPr>
        <p:spPr>
          <a:xfrm>
            <a:off x="714375" y="3743325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3.</a:t>
            </a:r>
          </a:p>
        </p:txBody>
      </p:sp>
      <p:sp>
        <p:nvSpPr>
          <p:cNvPr id="18" name="answer-value-3">
            <a:extLst>
              <a:ext uri="{FF2B5EF4-FFF2-40B4-BE49-F238E27FC236}">
                <a16:creationId xmlns:a16="http://schemas.microsoft.com/office/drawing/2014/main" id="{0819247A-A6D2-474C-B2FC-DE195AD2AB26}"/>
              </a:ext>
            </a:extLst>
          </p:cNvPr>
          <p:cNvSpPr>
            <a:spLocks noGrp="1"/>
          </p:cNvSpPr>
          <p:nvPr/>
        </p:nvSpPr>
        <p:spPr>
          <a:xfrm>
            <a:off x="1476375" y="3648075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−6</a:t>
            </a:r>
          </a:p>
        </p:txBody>
      </p:sp>
      <p:sp>
        <p:nvSpPr>
          <p:cNvPr id="19" name="answer-reason-3">
            <a:extLst>
              <a:ext uri="{FF2B5EF4-FFF2-40B4-BE49-F238E27FC236}">
                <a16:creationId xmlns:a16="http://schemas.microsoft.com/office/drawing/2014/main" id="{1E571DFA-EAFB-4607-B5B8-6FDD01DFF18A}"/>
              </a:ext>
            </a:extLst>
          </p:cNvPr>
          <p:cNvSpPr>
            <a:spLocks noGrp="1"/>
          </p:cNvSpPr>
          <p:nvPr/>
        </p:nvSpPr>
        <p:spPr>
          <a:xfrm>
            <a:off x="5191125" y="3657600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p = 2×(−3).</a:t>
            </a:r>
          </a:p>
        </p:txBody>
      </p:sp>
      <p:sp>
        <p:nvSpPr>
          <p:cNvPr id="20" name="rule-155-468">
            <a:extLst>
              <a:ext uri="{FF2B5EF4-FFF2-40B4-BE49-F238E27FC236}">
                <a16:creationId xmlns:a16="http://schemas.microsoft.com/office/drawing/2014/main" id="{32F29DF1-C15A-4389-9CFC-0BF87A946983}"/>
              </a:ext>
            </a:extLst>
          </p:cNvPr>
          <p:cNvSpPr>
            <a:spLocks noGrp="1"/>
          </p:cNvSpPr>
          <p:nvPr/>
        </p:nvSpPr>
        <p:spPr>
          <a:xfrm>
            <a:off x="1476375" y="44577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21" name="answer-number-4">
            <a:extLst>
              <a:ext uri="{FF2B5EF4-FFF2-40B4-BE49-F238E27FC236}">
                <a16:creationId xmlns:a16="http://schemas.microsoft.com/office/drawing/2014/main" id="{67EDD97C-55D5-4D96-8E91-25A7C2B0BABB}"/>
              </a:ext>
            </a:extLst>
          </p:cNvPr>
          <p:cNvSpPr>
            <a:spLocks noGrp="1"/>
          </p:cNvSpPr>
          <p:nvPr/>
        </p:nvSpPr>
        <p:spPr>
          <a:xfrm>
            <a:off x="714375" y="4657725"/>
            <a:ext cx="476250" cy="4762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22" name="answer-number-text-4">
            <a:extLst>
              <a:ext uri="{FF2B5EF4-FFF2-40B4-BE49-F238E27FC236}">
                <a16:creationId xmlns:a16="http://schemas.microsoft.com/office/drawing/2014/main" id="{772A37D9-3D8D-4ED6-958E-716A46082B69}"/>
              </a:ext>
            </a:extLst>
          </p:cNvPr>
          <p:cNvSpPr>
            <a:spLocks noGrp="1"/>
          </p:cNvSpPr>
          <p:nvPr/>
        </p:nvSpPr>
        <p:spPr>
          <a:xfrm>
            <a:off x="714375" y="472440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4.</a:t>
            </a:r>
          </a:p>
        </p:txBody>
      </p:sp>
      <p:sp>
        <p:nvSpPr>
          <p:cNvPr id="23" name="answer-value-4">
            <a:extLst>
              <a:ext uri="{FF2B5EF4-FFF2-40B4-BE49-F238E27FC236}">
                <a16:creationId xmlns:a16="http://schemas.microsoft.com/office/drawing/2014/main" id="{F7CFF86A-A5A4-4A21-BD2C-AB66CF1DF19B}"/>
              </a:ext>
            </a:extLst>
          </p:cNvPr>
          <p:cNvSpPr>
            <a:spLocks noGrp="1"/>
          </p:cNvSpPr>
          <p:nvPr/>
        </p:nvSpPr>
        <p:spPr>
          <a:xfrm>
            <a:off x="1476375" y="4629150"/>
            <a:ext cx="3524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F45B43"/>
                </a:solidFill>
              </a:defRPr>
            </a:pPr>
            <a:r>
              <a:rPr sz="1950" b="1" i="0">
                <a:solidFill>
                  <a:srgbClr val="F45B43"/>
                </a:solidFill>
              </a:rPr>
              <a:t>Answer: total momentum</a:t>
            </a:r>
          </a:p>
        </p:txBody>
      </p:sp>
      <p:sp>
        <p:nvSpPr>
          <p:cNvPr id="24" name="answer-reason-4">
            <a:extLst>
              <a:ext uri="{FF2B5EF4-FFF2-40B4-BE49-F238E27FC236}">
                <a16:creationId xmlns:a16="http://schemas.microsoft.com/office/drawing/2014/main" id="{700FE842-7D1E-4DC2-8AD1-61F74F367B7F}"/>
              </a:ext>
            </a:extLst>
          </p:cNvPr>
          <p:cNvSpPr>
            <a:spLocks noGrp="1"/>
          </p:cNvSpPr>
          <p:nvPr/>
        </p:nvSpPr>
        <p:spPr>
          <a:xfrm>
            <a:off x="5191125" y="4638675"/>
            <a:ext cx="595312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F4F0E2"/>
                </a:solidFill>
              </a:defRPr>
            </a:pPr>
            <a:r>
              <a:rPr sz="1725" b="0" i="0">
                <a:solidFill>
                  <a:srgbClr val="F4F0E2"/>
                </a:solidFill>
              </a:rPr>
              <a:t>System momentum is conserved.</a:t>
            </a:r>
          </a:p>
        </p:txBody>
      </p:sp>
      <p:sp>
        <p:nvSpPr>
          <p:cNvPr id="25" name="exit-ticket">
            <a:extLst>
              <a:ext uri="{FF2B5EF4-FFF2-40B4-BE49-F238E27FC236}">
                <a16:creationId xmlns:a16="http://schemas.microsoft.com/office/drawing/2014/main" id="{F97E8C20-114C-45C2-97E5-D22EB251DFCF}"/>
              </a:ext>
            </a:extLst>
          </p:cNvPr>
          <p:cNvSpPr>
            <a:spLocks noGrp="1"/>
          </p:cNvSpPr>
          <p:nvPr/>
        </p:nvSpPr>
        <p:spPr>
          <a:xfrm>
            <a:off x="1047750" y="5743575"/>
            <a:ext cx="10096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Next move: Correct one response, name the governing physics idea, and write one question you can now answer that you could not answer at the start.</a:t>
            </a:r>
          </a:p>
        </p:txBody>
      </p:sp>
    </p:spTree>
    <p:extLst>
      <p:ext uri="{BB962C8B-B14F-4D97-AF65-F5344CB8AC3E}">
        <p14:creationId xmlns:p14="http://schemas.microsoft.com/office/powerpoint/2010/main" val="118458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oup-label">
            <a:extLst>
              <a:ext uri="{FF2B5EF4-FFF2-40B4-BE49-F238E27FC236}">
                <a16:creationId xmlns:a16="http://schemas.microsoft.com/office/drawing/2014/main" id="{E1609F30-D2FC-4B2E-B1E5-B1C8544CC03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D570687-F8B2-49D1-9E18-1D26E5A3B827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23E0328-36C3-4061-9722-3B69DF31A52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19BC81E-6A27-434D-B5CD-F5BD343C05F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2E92C27-B7D2-4DDD-92AA-B29DBBF2264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Three ideas to wake up</a:t>
            </a:r>
          </a:p>
        </p:txBody>
      </p:sp>
      <p:sp>
        <p:nvSpPr>
          <p:cNvPr id="6" name="retrieval-instruction">
            <a:extLst>
              <a:ext uri="{FF2B5EF4-FFF2-40B4-BE49-F238E27FC236}">
                <a16:creationId xmlns:a16="http://schemas.microsoft.com/office/drawing/2014/main" id="{491CBA5C-6C59-497B-985B-CF4DE39EC0C0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906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0" i="0">
                <a:solidFill>
                  <a:srgbClr val="48635E"/>
                </a:solidFill>
              </a:defRPr>
            </a:pPr>
            <a:r>
              <a:rPr sz="1950" b="0" i="0">
                <a:solidFill>
                  <a:srgbClr val="48635E"/>
                </a:solidFill>
              </a:rPr>
              <a:t>Think alone → compare with a partner → vote with one reason.</a:t>
            </a:r>
          </a:p>
        </p:txBody>
      </p:sp>
      <p:sp>
        <p:nvSpPr>
          <p:cNvPr id="7" name="retrieval-number-1">
            <a:extLst>
              <a:ext uri="{FF2B5EF4-FFF2-40B4-BE49-F238E27FC236}">
                <a16:creationId xmlns:a16="http://schemas.microsoft.com/office/drawing/2014/main" id="{B39ECB16-A1B2-4A3D-9420-151532EA78DB}"/>
              </a:ext>
            </a:extLst>
          </p:cNvPr>
          <p:cNvSpPr>
            <a:spLocks noGrp="1"/>
          </p:cNvSpPr>
          <p:nvPr/>
        </p:nvSpPr>
        <p:spPr>
          <a:xfrm>
            <a:off x="723900" y="22098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8" name="retrieval-number-text-1">
            <a:extLst>
              <a:ext uri="{FF2B5EF4-FFF2-40B4-BE49-F238E27FC236}">
                <a16:creationId xmlns:a16="http://schemas.microsoft.com/office/drawing/2014/main" id="{EB16CD76-8BDE-42EB-A568-7E5F7747FA10}"/>
              </a:ext>
            </a:extLst>
          </p:cNvPr>
          <p:cNvSpPr>
            <a:spLocks noGrp="1"/>
          </p:cNvSpPr>
          <p:nvPr/>
        </p:nvSpPr>
        <p:spPr>
          <a:xfrm>
            <a:off x="723900" y="22764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9" name="retrieval-question-1">
            <a:extLst>
              <a:ext uri="{FF2B5EF4-FFF2-40B4-BE49-F238E27FC236}">
                <a16:creationId xmlns:a16="http://schemas.microsoft.com/office/drawing/2014/main" id="{02398545-D159-4279-BF3D-5CDAC9DBA174}"/>
              </a:ext>
            </a:extLst>
          </p:cNvPr>
          <p:cNvSpPr>
            <a:spLocks noGrp="1"/>
          </p:cNvSpPr>
          <p:nvPr/>
        </p:nvSpPr>
        <p:spPr>
          <a:xfrm>
            <a:off x="1524000" y="21717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Why must velocity carry a sign in 1D collisions?</a:t>
            </a:r>
          </a:p>
        </p:txBody>
      </p:sp>
      <p:sp>
        <p:nvSpPr>
          <p:cNvPr id="10" name="retrieval-number-2">
            <a:extLst>
              <a:ext uri="{FF2B5EF4-FFF2-40B4-BE49-F238E27FC236}">
                <a16:creationId xmlns:a16="http://schemas.microsoft.com/office/drawing/2014/main" id="{30842942-2282-431C-AF57-8475687631CB}"/>
              </a:ext>
            </a:extLst>
          </p:cNvPr>
          <p:cNvSpPr>
            <a:spLocks noGrp="1"/>
          </p:cNvSpPr>
          <p:nvPr/>
        </p:nvSpPr>
        <p:spPr>
          <a:xfrm>
            <a:off x="723900" y="32766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retrieval-number-text-2">
            <a:extLst>
              <a:ext uri="{FF2B5EF4-FFF2-40B4-BE49-F238E27FC236}">
                <a16:creationId xmlns:a16="http://schemas.microsoft.com/office/drawing/2014/main" id="{8E500966-73AE-4401-8A0B-0B2CA53042FB}"/>
              </a:ext>
            </a:extLst>
          </p:cNvPr>
          <p:cNvSpPr>
            <a:spLocks noGrp="1"/>
          </p:cNvSpPr>
          <p:nvPr/>
        </p:nvSpPr>
        <p:spPr>
          <a:xfrm>
            <a:off x="723900" y="33432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retrieval-question-2">
            <a:extLst>
              <a:ext uri="{FF2B5EF4-FFF2-40B4-BE49-F238E27FC236}">
                <a16:creationId xmlns:a16="http://schemas.microsoft.com/office/drawing/2014/main" id="{A024740C-7CCD-4F06-A6C7-C8351ACA2E6F}"/>
              </a:ext>
            </a:extLst>
          </p:cNvPr>
          <p:cNvSpPr>
            <a:spLocks noGrp="1"/>
          </p:cNvSpPr>
          <p:nvPr/>
        </p:nvSpPr>
        <p:spPr>
          <a:xfrm>
            <a:off x="1524000" y="32385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does force × time equal?</a:t>
            </a:r>
          </a:p>
        </p:txBody>
      </p:sp>
      <p:sp>
        <p:nvSpPr>
          <p:cNvPr id="13" name="retrieval-number-3">
            <a:extLst>
              <a:ext uri="{FF2B5EF4-FFF2-40B4-BE49-F238E27FC236}">
                <a16:creationId xmlns:a16="http://schemas.microsoft.com/office/drawing/2014/main" id="{84DFC150-A80D-43D8-BBFE-8B13EA8310E5}"/>
              </a:ext>
            </a:extLst>
          </p:cNvPr>
          <p:cNvSpPr>
            <a:spLocks noGrp="1"/>
          </p:cNvSpPr>
          <p:nvPr/>
        </p:nvSpPr>
        <p:spPr>
          <a:xfrm>
            <a:off x="723900" y="4343400"/>
            <a:ext cx="495300" cy="49530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retrieval-number-text-3">
            <a:extLst>
              <a:ext uri="{FF2B5EF4-FFF2-40B4-BE49-F238E27FC236}">
                <a16:creationId xmlns:a16="http://schemas.microsoft.com/office/drawing/2014/main" id="{81519255-CFCF-4E51-ABBF-86D9B341BA32}"/>
              </a:ext>
            </a:extLst>
          </p:cNvPr>
          <p:cNvSpPr>
            <a:spLocks noGrp="1"/>
          </p:cNvSpPr>
          <p:nvPr/>
        </p:nvSpPr>
        <p:spPr>
          <a:xfrm>
            <a:off x="723900" y="4410075"/>
            <a:ext cx="4953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5" name="retrieval-question-3">
            <a:extLst>
              <a:ext uri="{FF2B5EF4-FFF2-40B4-BE49-F238E27FC236}">
                <a16:creationId xmlns:a16="http://schemas.microsoft.com/office/drawing/2014/main" id="{B52D88EE-5F81-47F6-B5ED-1475BABFE41B}"/>
              </a:ext>
            </a:extLst>
          </p:cNvPr>
          <p:cNvSpPr>
            <a:spLocks noGrp="1"/>
          </p:cNvSpPr>
          <p:nvPr/>
        </p:nvSpPr>
        <p:spPr>
          <a:xfrm>
            <a:off x="1524000" y="4305300"/>
            <a:ext cx="9334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0A332E"/>
                </a:solidFill>
              </a:defRPr>
            </a:pPr>
            <a:r>
              <a:rPr sz="2250" b="1" i="0">
                <a:solidFill>
                  <a:srgbClr val="0A332E"/>
                </a:solidFill>
              </a:rPr>
              <a:t>What condition allows momentum conservation?</a:t>
            </a:r>
          </a:p>
        </p:txBody>
      </p:sp>
      <p:sp>
        <p:nvSpPr>
          <p:cNvPr id="16" name="retrieval-close">
            <a:extLst>
              <a:ext uri="{FF2B5EF4-FFF2-40B4-BE49-F238E27FC236}">
                <a16:creationId xmlns:a16="http://schemas.microsoft.com/office/drawing/2014/main" id="{71E16921-E1B1-44F9-9AEF-F0A6854E67C0}"/>
              </a:ext>
            </a:extLst>
          </p:cNvPr>
          <p:cNvSpPr>
            <a:spLocks noGrp="1"/>
          </p:cNvSpPr>
          <p:nvPr/>
        </p:nvSpPr>
        <p:spPr>
          <a:xfrm>
            <a:off x="666750" y="5600700"/>
            <a:ext cx="10668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Mini-whiteboard challenge: sketch or calculate one idea you expect to use today.</a:t>
            </a:r>
          </a:p>
        </p:txBody>
      </p:sp>
    </p:spTree>
    <p:extLst>
      <p:ext uri="{BB962C8B-B14F-4D97-AF65-F5344CB8AC3E}">
        <p14:creationId xmlns:p14="http://schemas.microsoft.com/office/powerpoint/2010/main" val="801757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423ECBE7-42CD-4A13-A511-7DC855A81F1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DFA1BE2-949C-4E99-A650-7D8FB990CC88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3A1A7EB-AA24-45C2-9663-15F80857105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C2E97F1-8EF2-4FAB-9DC1-43B462C211A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C791B451-A446-47F0-A223-5A33067113A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Choose the system and a positive direction first</a:t>
            </a:r>
          </a:p>
        </p:txBody>
      </p:sp>
      <p:sp>
        <p:nvSpPr>
          <p:cNvPr id="6" name="core-index-1">
            <a:extLst>
              <a:ext uri="{FF2B5EF4-FFF2-40B4-BE49-F238E27FC236}">
                <a16:creationId xmlns:a16="http://schemas.microsoft.com/office/drawing/2014/main" id="{1ECD477A-2CCD-4CD6-B520-3BE4E5F5795A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01</a:t>
            </a:r>
          </a:p>
        </p:txBody>
      </p:sp>
      <p:sp>
        <p:nvSpPr>
          <p:cNvPr id="7" name="core-point-1">
            <a:extLst>
              <a:ext uri="{FF2B5EF4-FFF2-40B4-BE49-F238E27FC236}">
                <a16:creationId xmlns:a16="http://schemas.microsoft.com/office/drawing/2014/main" id="{3B0B4A6A-E0A7-4C66-A72C-B2421613E082}"/>
              </a:ext>
            </a:extLst>
          </p:cNvPr>
          <p:cNvSpPr>
            <a:spLocks noGrp="1"/>
          </p:cNvSpPr>
          <p:nvPr/>
        </p:nvSpPr>
        <p:spPr>
          <a:xfrm>
            <a:off x="1257300" y="17811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Momentum p = mv is a vector.</a:t>
            </a:r>
          </a:p>
        </p:txBody>
      </p:sp>
      <p:sp>
        <p:nvSpPr>
          <p:cNvPr id="8" name="core-index-2">
            <a:extLst>
              <a:ext uri="{FF2B5EF4-FFF2-40B4-BE49-F238E27FC236}">
                <a16:creationId xmlns:a16="http://schemas.microsoft.com/office/drawing/2014/main" id="{9696D5A2-47B7-4150-B00F-E9D98775D07D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02</a:t>
            </a:r>
          </a:p>
        </p:txBody>
      </p:sp>
      <p:sp>
        <p:nvSpPr>
          <p:cNvPr id="9" name="core-point-2">
            <a:extLst>
              <a:ext uri="{FF2B5EF4-FFF2-40B4-BE49-F238E27FC236}">
                <a16:creationId xmlns:a16="http://schemas.microsoft.com/office/drawing/2014/main" id="{88762DD2-8443-433C-AE5E-497653CF7DD7}"/>
              </a:ext>
            </a:extLst>
          </p:cNvPr>
          <p:cNvSpPr>
            <a:spLocks noGrp="1"/>
          </p:cNvSpPr>
          <p:nvPr/>
        </p:nvSpPr>
        <p:spPr>
          <a:xfrm>
            <a:off x="1257300" y="256222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Impulse changes momentum and equals the area under a force–time graph.</a:t>
            </a:r>
          </a:p>
        </p:txBody>
      </p:sp>
      <p:sp>
        <p:nvSpPr>
          <p:cNvPr id="10" name="core-index-3">
            <a:extLst>
              <a:ext uri="{FF2B5EF4-FFF2-40B4-BE49-F238E27FC236}">
                <a16:creationId xmlns:a16="http://schemas.microsoft.com/office/drawing/2014/main" id="{FF27F23B-2DBD-4995-854C-EEA6CD1BE4A8}"/>
              </a:ext>
            </a:extLst>
          </p:cNvPr>
          <p:cNvSpPr>
            <a:spLocks noGrp="1"/>
          </p:cNvSpPr>
          <p:nvPr/>
        </p:nvSpPr>
        <p:spPr>
          <a:xfrm>
            <a:off x="685800" y="3371850"/>
            <a:ext cx="4572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03</a:t>
            </a:r>
          </a:p>
        </p:txBody>
      </p:sp>
      <p:sp>
        <p:nvSpPr>
          <p:cNvPr id="11" name="core-point-3">
            <a:extLst>
              <a:ext uri="{FF2B5EF4-FFF2-40B4-BE49-F238E27FC236}">
                <a16:creationId xmlns:a16="http://schemas.microsoft.com/office/drawing/2014/main" id="{2B53DF1E-C92B-4E94-9EC2-CD3E8CD1EF09}"/>
              </a:ext>
            </a:extLst>
          </p:cNvPr>
          <p:cNvSpPr>
            <a:spLocks noGrp="1"/>
          </p:cNvSpPr>
          <p:nvPr/>
        </p:nvSpPr>
        <p:spPr>
          <a:xfrm>
            <a:off x="1257300" y="3343275"/>
            <a:ext cx="6238875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Supplement: Internal forces cancel in pairs; external impulse changes total system momentum.</a:t>
            </a:r>
          </a:p>
        </p:txBody>
      </p:sp>
      <p:sp>
        <p:nvSpPr>
          <p:cNvPr id="12" name="equation-panel">
            <a:extLst>
              <a:ext uri="{FF2B5EF4-FFF2-40B4-BE49-F238E27FC236}">
                <a16:creationId xmlns:a16="http://schemas.microsoft.com/office/drawing/2014/main" id="{07557BFD-CA9C-4097-A603-2480FF8B07A0}"/>
              </a:ext>
            </a:extLst>
          </p:cNvPr>
          <p:cNvSpPr>
            <a:spLocks noGrp="1"/>
          </p:cNvSpPr>
          <p:nvPr/>
        </p:nvSpPr>
        <p:spPr>
          <a:xfrm>
            <a:off x="7858125" y="1809750"/>
            <a:ext cx="3667125" cy="2952750"/>
          </a:xfrm>
          <a:prstGeom prst="roundRect">
            <a:avLst>
              <a:gd name="adj" fmla="val 387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FF2B5EF4-FFF2-40B4-BE49-F238E27FC236}">
                <a16:creationId xmlns:a16="http://schemas.microsoft.com/office/drawing/2014/main" id="{CDC9AE22-F063-4FEA-9076-CD0DBB139CA4}"/>
              </a:ext>
            </a:extLst>
          </p:cNvPr>
          <p:cNvSpPr>
            <a:spLocks noGrp="1"/>
          </p:cNvSpPr>
          <p:nvPr/>
        </p:nvSpPr>
        <p:spPr>
          <a:xfrm>
            <a:off x="8143875" y="2095500"/>
            <a:ext cx="3095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EQUATIONS TO OWN</a:t>
            </a:r>
          </a:p>
        </p:txBody>
      </p:sp>
      <p:sp>
        <p:nvSpPr>
          <p:cNvPr id="14" name="equation-expression-1">
            <a:extLst>
              <a:ext uri="{FF2B5EF4-FFF2-40B4-BE49-F238E27FC236}">
                <a16:creationId xmlns:a16="http://schemas.microsoft.com/office/drawing/2014/main" id="{7CBB61D6-F521-48A1-AB1A-7CAF7D4072C8}"/>
              </a:ext>
            </a:extLst>
          </p:cNvPr>
          <p:cNvSpPr>
            <a:spLocks noGrp="1"/>
          </p:cNvSpPr>
          <p:nvPr/>
        </p:nvSpPr>
        <p:spPr>
          <a:xfrm>
            <a:off x="8143875" y="2552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total p before = total p after</a:t>
            </a:r>
          </a:p>
        </p:txBody>
      </p:sp>
      <p:sp>
        <p:nvSpPr>
          <p:cNvPr id="15" name="equation-units-1">
            <a:extLst>
              <a:ext uri="{FF2B5EF4-FFF2-40B4-BE49-F238E27FC236}">
                <a16:creationId xmlns:a16="http://schemas.microsoft.com/office/drawing/2014/main" id="{34FF0DA2-7DA8-477E-8FDC-571E3AD8071E}"/>
              </a:ext>
            </a:extLst>
          </p:cNvPr>
          <p:cNvSpPr>
            <a:spLocks noGrp="1"/>
          </p:cNvSpPr>
          <p:nvPr/>
        </p:nvSpPr>
        <p:spPr>
          <a:xfrm>
            <a:off x="8143875" y="3095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kg m/s with direction</a:t>
            </a:r>
          </a:p>
        </p:txBody>
      </p:sp>
      <p:sp>
        <p:nvSpPr>
          <p:cNvPr id="16" name="equation-expression-2">
            <a:extLst>
              <a:ext uri="{FF2B5EF4-FFF2-40B4-BE49-F238E27FC236}">
                <a16:creationId xmlns:a16="http://schemas.microsoft.com/office/drawing/2014/main" id="{F5772B98-1830-4B00-8359-F63511E0C822}"/>
              </a:ext>
            </a:extLst>
          </p:cNvPr>
          <p:cNvSpPr>
            <a:spLocks noGrp="1"/>
          </p:cNvSpPr>
          <p:nvPr/>
        </p:nvSpPr>
        <p:spPr>
          <a:xfrm>
            <a:off x="8143875" y="3695700"/>
            <a:ext cx="30956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SUPPLEMENT · p = mv</a:t>
            </a:r>
          </a:p>
        </p:txBody>
      </p:sp>
      <p:sp>
        <p:nvSpPr>
          <p:cNvPr id="17" name="equation-units-2">
            <a:extLst>
              <a:ext uri="{FF2B5EF4-FFF2-40B4-BE49-F238E27FC236}">
                <a16:creationId xmlns:a16="http://schemas.microsoft.com/office/drawing/2014/main" id="{514BC1E4-458A-4290-91B2-623E90671A7E}"/>
              </a:ext>
            </a:extLst>
          </p:cNvPr>
          <p:cNvSpPr>
            <a:spLocks noGrp="1"/>
          </p:cNvSpPr>
          <p:nvPr/>
        </p:nvSpPr>
        <p:spPr>
          <a:xfrm>
            <a:off x="8143875" y="4238625"/>
            <a:ext cx="3095625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Units: p in kg m/s or N s</a:t>
            </a:r>
          </a:p>
        </p:txBody>
      </p:sp>
      <p:sp>
        <p:nvSpPr>
          <p:cNvPr id="18" name="vocabulary-label">
            <a:extLst>
              <a:ext uri="{FF2B5EF4-FFF2-40B4-BE49-F238E27FC236}">
                <a16:creationId xmlns:a16="http://schemas.microsoft.com/office/drawing/2014/main" id="{EA19B983-5893-4A3E-9D19-3E7F9659027B}"/>
              </a:ext>
            </a:extLst>
          </p:cNvPr>
          <p:cNvSpPr>
            <a:spLocks noGrp="1"/>
          </p:cNvSpPr>
          <p:nvPr/>
        </p:nvSpPr>
        <p:spPr>
          <a:xfrm>
            <a:off x="7858125" y="4895850"/>
            <a:ext cx="36671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SAY IT PRECISELY</a:t>
            </a:r>
          </a:p>
        </p:txBody>
      </p:sp>
      <p:sp>
        <p:nvSpPr>
          <p:cNvPr id="19" name="vocabulary">
            <a:extLst>
              <a:ext uri="{FF2B5EF4-FFF2-40B4-BE49-F238E27FC236}">
                <a16:creationId xmlns:a16="http://schemas.microsoft.com/office/drawing/2014/main" id="{4D3E04C1-64ED-40CE-AE87-4C7874699C70}"/>
              </a:ext>
            </a:extLst>
          </p:cNvPr>
          <p:cNvSpPr>
            <a:spLocks noGrp="1"/>
          </p:cNvSpPr>
          <p:nvPr/>
        </p:nvSpPr>
        <p:spPr>
          <a:xfrm>
            <a:off x="7858125" y="5257800"/>
            <a:ext cx="3667125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momentum · impulse · system · external force · conservation · inelastic</a:t>
            </a:r>
          </a:p>
        </p:txBody>
      </p:sp>
    </p:spTree>
    <p:extLst>
      <p:ext uri="{BB962C8B-B14F-4D97-AF65-F5344CB8AC3E}">
        <p14:creationId xmlns:p14="http://schemas.microsoft.com/office/powerpoint/2010/main" val="1030967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09CF9-77BB-0AD0-02DC-1D96794D1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F0A2ED86-C09D-5B9D-0ACA-F1074FB5F22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EA0D53D-4824-B9F1-0E87-14B4290EC7AD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AE3EBA4-0F57-9A29-23A2-FA91F6B1E1A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EB22551-4601-4737-17EF-70C08262D27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E934791-71C2-6BF8-3832-3E24C9CC91C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lang="en-US" sz="3600" b="1" i="0">
                <a:solidFill>
                  <a:srgbClr val="0A332E"/>
                </a:solidFill>
              </a:rPr>
              <a:t>In one sentence: momentum</a:t>
            </a:r>
            <a:endParaRPr sz="3600" b="1" i="0">
              <a:solidFill>
                <a:srgbClr val="0A332E"/>
              </a:solidFill>
            </a:endParaRPr>
          </a:p>
        </p:txBody>
      </p:sp>
      <p:sp>
        <p:nvSpPr>
          <p:cNvPr id="21" name="simple-definition-label">
            <a:extLst>
              <a:ext uri="{FF2B5EF4-FFF2-40B4-BE49-F238E27FC236}">
                <a16:creationId xmlns:a16="http://schemas.microsoft.com/office/drawing/2014/main" id="{A2211A84-5748-F539-5C2A-DA6B4611FCE0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2" name="simple-definition">
            <a:extLst>
              <a:ext uri="{FF2B5EF4-FFF2-40B4-BE49-F238E27FC236}">
                <a16:creationId xmlns:a16="http://schemas.microsoft.com/office/drawing/2014/main" id="{2934CA0E-E349-8D4E-7187-62547E6CFDD9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Momentum is mass in motion — how much motion an object carries, measured as its mass times its velocity, with a direction attached. When nothing outside pushes on a group of objects, their total momentum is the same after an interaction as before.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D4F83D-B3E6-1664-5EFE-6F1523823D75}"/>
              </a:ext>
            </a:extLst>
          </p:cNvPr>
          <p:cNvSpPr txBox="1"/>
          <p:nvPr/>
        </p:nvSpPr>
        <p:spPr>
          <a:xfrm>
            <a:off x="1143000" y="3686763"/>
            <a:ext cx="177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BEFORE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4D23B4-FEAE-7ECD-6A4A-8D252454FD04}"/>
              </a:ext>
            </a:extLst>
          </p:cNvPr>
          <p:cNvSpPr/>
          <p:nvPr/>
        </p:nvSpPr>
        <p:spPr>
          <a:xfrm>
            <a:off x="1397000" y="4153371"/>
            <a:ext cx="1143000" cy="758237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2.0 kg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3A7D67-C16E-DA1F-5ABB-CFAA3D6158D6}"/>
              </a:ext>
            </a:extLst>
          </p:cNvPr>
          <p:cNvCxnSpPr/>
          <p:nvPr/>
        </p:nvCxnSpPr>
        <p:spPr>
          <a:xfrm>
            <a:off x="2565400" y="4532489"/>
            <a:ext cx="7112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E6464CB-24CD-442C-9763-D50DC226629A}"/>
              </a:ext>
            </a:extLst>
          </p:cNvPr>
          <p:cNvSpPr txBox="1"/>
          <p:nvPr/>
        </p:nvSpPr>
        <p:spPr>
          <a:xfrm>
            <a:off x="2590800" y="4153371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3.0 m/s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028451-A819-1824-C720-A2E116D37393}"/>
              </a:ext>
            </a:extLst>
          </p:cNvPr>
          <p:cNvSpPr/>
          <p:nvPr/>
        </p:nvSpPr>
        <p:spPr>
          <a:xfrm>
            <a:off x="3937000" y="4153371"/>
            <a:ext cx="1092200" cy="758237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1.0 kg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0A203C-7C52-B00B-F8BF-0D636CD6E0D1}"/>
              </a:ext>
            </a:extLst>
          </p:cNvPr>
          <p:cNvSpPr txBox="1"/>
          <p:nvPr/>
        </p:nvSpPr>
        <p:spPr>
          <a:xfrm>
            <a:off x="3937000" y="4969933"/>
            <a:ext cx="1092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at rest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8021E1-62AD-0B34-BBFA-7605A11A57EB}"/>
              </a:ext>
            </a:extLst>
          </p:cNvPr>
          <p:cNvSpPr txBox="1"/>
          <p:nvPr/>
        </p:nvSpPr>
        <p:spPr>
          <a:xfrm>
            <a:off x="1270000" y="5407378"/>
            <a:ext cx="419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total p = 6.0 + 0 = 6.0 kg m/s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08A569-4CE1-C852-6FB1-8419A668A08A}"/>
              </a:ext>
            </a:extLst>
          </p:cNvPr>
          <p:cNvCxnSpPr/>
          <p:nvPr/>
        </p:nvCxnSpPr>
        <p:spPr>
          <a:xfrm>
            <a:off x="5969000" y="3657600"/>
            <a:ext cx="0" cy="2362200"/>
          </a:xfrm>
          <a:prstGeom prst="line">
            <a:avLst/>
          </a:prstGeom>
          <a:ln w="254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AC8395B-ABFA-2B26-1CF0-53BF753785DA}"/>
              </a:ext>
            </a:extLst>
          </p:cNvPr>
          <p:cNvSpPr txBox="1"/>
          <p:nvPr/>
        </p:nvSpPr>
        <p:spPr>
          <a:xfrm>
            <a:off x="6858000" y="3686763"/>
            <a:ext cx="177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AFTER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3982E18-774A-BD0E-48CD-C0DE21228FBA}"/>
              </a:ext>
            </a:extLst>
          </p:cNvPr>
          <p:cNvSpPr/>
          <p:nvPr/>
        </p:nvSpPr>
        <p:spPr>
          <a:xfrm>
            <a:off x="7112000" y="4153371"/>
            <a:ext cx="2159000" cy="758237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3.0 kg joined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96A0126-DF26-3C7F-3A1C-5F3EC6607FFB}"/>
              </a:ext>
            </a:extLst>
          </p:cNvPr>
          <p:cNvCxnSpPr/>
          <p:nvPr/>
        </p:nvCxnSpPr>
        <p:spPr>
          <a:xfrm>
            <a:off x="9296400" y="4532489"/>
            <a:ext cx="4826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E3AFCE0B-CF8C-B4E1-8049-8020C4843FC0}"/>
              </a:ext>
            </a:extLst>
          </p:cNvPr>
          <p:cNvSpPr txBox="1"/>
          <p:nvPr/>
        </p:nvSpPr>
        <p:spPr>
          <a:xfrm>
            <a:off x="9321800" y="4153371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2.0 m/s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29E79F-8FD4-906D-B4BE-796EC1B1F83F}"/>
              </a:ext>
            </a:extLst>
          </p:cNvPr>
          <p:cNvSpPr txBox="1"/>
          <p:nvPr/>
        </p:nvSpPr>
        <p:spPr>
          <a:xfrm>
            <a:off x="6985000" y="5407378"/>
            <a:ext cx="419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total p = 3.0 × 2.0 = 6.0 kg m/s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9E0C2376-8B29-E167-D56A-7F8618BDEE52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velocities change and kinetic energy is lost, but the 6.0 kg m/s total is untouched.</a:t>
            </a:r>
          </a:p>
        </p:txBody>
      </p:sp>
    </p:spTree>
    <p:extLst>
      <p:ext uri="{BB962C8B-B14F-4D97-AF65-F5344CB8AC3E}">
        <p14:creationId xmlns:p14="http://schemas.microsoft.com/office/powerpoint/2010/main" val="2348079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FF2B5EF4-FFF2-40B4-BE49-F238E27FC236}">
                <a16:creationId xmlns:a16="http://schemas.microsoft.com/office/drawing/2014/main" id="{0E15AFD6-958F-4915-9685-90C713A3876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12AC0E8-FC30-437A-B5D1-FF9A9CBDC2CA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AD3B15F-84FA-47E5-94C0-7E749E8497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5B8C187-4007-4A00-A226-27BD5E67594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ADED4D4-3EF3-460A-ACB5-628BB7F4FCC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Momentum before and after remains 6 kg m/s</a:t>
            </a:r>
          </a:p>
        </p:txBody>
      </p:sp>
      <p:sp>
        <p:nvSpPr>
          <p:cNvPr id="6" name="graph-mode">
            <a:extLst>
              <a:ext uri="{FF2B5EF4-FFF2-40B4-BE49-F238E27FC236}">
                <a16:creationId xmlns:a16="http://schemas.microsoft.com/office/drawing/2014/main" id="{A9E57412-BA97-4D54-9FB8-AA917EA8A454}"/>
              </a:ext>
            </a:extLst>
          </p:cNvPr>
          <p:cNvSpPr>
            <a:spLocks noGrp="1"/>
          </p:cNvSpPr>
          <p:nvPr/>
        </p:nvSpPr>
        <p:spPr>
          <a:xfrm>
            <a:off x="666750" y="1657350"/>
            <a:ext cx="34290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INTERACTIVE GRAPH · PREDICT → EDIT → EXPLAIN</a:t>
            </a:r>
          </a:p>
        </p:txBody>
      </p:sp>
      <p:sp>
        <p:nvSpPr>
          <p:cNvPr id="7" name="graph-prompt">
            <a:extLst>
              <a:ext uri="{FF2B5EF4-FFF2-40B4-BE49-F238E27FC236}">
                <a16:creationId xmlns:a16="http://schemas.microsoft.com/office/drawing/2014/main" id="{5C69A2F7-D646-4214-8B64-E2A3247B1758}"/>
              </a:ext>
            </a:extLst>
          </p:cNvPr>
          <p:cNvSpPr>
            <a:spLocks noGrp="1"/>
          </p:cNvSpPr>
          <p:nvPr/>
        </p:nvSpPr>
        <p:spPr>
          <a:xfrm>
            <a:off x="666750" y="2362200"/>
            <a:ext cx="3143250" cy="1314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950" b="1" i="0">
                <a:solidFill>
                  <a:srgbClr val="0A332E"/>
                </a:solidFill>
              </a:defRPr>
            </a:pPr>
            <a:r>
              <a:rPr sz="1950" b="1" i="0">
                <a:solidFill>
                  <a:srgbClr val="0A332E"/>
                </a:solidFill>
              </a:rPr>
              <a:t>Predict the shape first. Then click the native chart in PowerPoint, change one value and explain what physics changed.</a:t>
            </a:r>
          </a:p>
        </p:txBody>
      </p:sp>
      <p:sp>
        <p:nvSpPr>
          <p:cNvPr id="8" name="graph-data">
            <a:extLst>
              <a:ext uri="{FF2B5EF4-FFF2-40B4-BE49-F238E27FC236}">
                <a16:creationId xmlns:a16="http://schemas.microsoft.com/office/drawing/2014/main" id="{00B886AA-0661-458B-B7CC-C96E4F30F72B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314325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Data: Momentum: (A before, 6), (B before, 0), (joined after, 6).</a:t>
            </a:r>
          </a:p>
        </p:txBody>
      </p:sp>
      <p:sp>
        <p:nvSpPr>
          <p:cNvPr id="9" name="graph-scale">
            <a:extLst>
              <a:ext uri="{FF2B5EF4-FFF2-40B4-BE49-F238E27FC236}">
                <a16:creationId xmlns:a16="http://schemas.microsoft.com/office/drawing/2014/main" id="{F1F4DE6D-4168-4E26-BE05-126652DFE191}"/>
              </a:ext>
            </a:extLst>
          </p:cNvPr>
          <p:cNvSpPr>
            <a:spLocks noGrp="1"/>
          </p:cNvSpPr>
          <p:nvPr/>
        </p:nvSpPr>
        <p:spPr>
          <a:xfrm>
            <a:off x="666750" y="4762500"/>
            <a:ext cx="3143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Scale: chart 0–6 kg m/s; source 0–6 kg m/s. Source: Object and stage / category; Momentum to the right / kg m/s. Chart: Object and stage / category; Momentum to the right / kg m/s.</a:t>
            </a:r>
          </a:p>
        </p:txBody>
      </p:sp>
      <p:sp>
        <p:nvSpPr>
          <p:cNvPr id="10" name="chart-frame">
            <a:extLst>
              <a:ext uri="{FF2B5EF4-FFF2-40B4-BE49-F238E27FC236}">
                <a16:creationId xmlns:a16="http://schemas.microsoft.com/office/drawing/2014/main" id="{F2F91168-261F-4038-994C-BD15E847A1BB}"/>
              </a:ext>
            </a:extLst>
          </p:cNvPr>
          <p:cNvSpPr>
            <a:spLocks noGrp="1"/>
          </p:cNvSpPr>
          <p:nvPr/>
        </p:nvSpPr>
        <p:spPr>
          <a:xfrm>
            <a:off x="4143375" y="1790700"/>
            <a:ext cx="7381875" cy="4191000"/>
          </a:xfrm>
          <a:prstGeom prst="roundRect">
            <a:avLst>
              <a:gd name="adj" fmla="val 2727"/>
            </a:avLst>
          </a:prstGeom>
          <a:solidFill>
            <a:srgbClr val="FCFAF1"/>
          </a:solidFill>
          <a:ln w="9525">
            <a:solidFill>
              <a:srgbClr val="A9BBB4"/>
            </a:solidFill>
            <a:prstDash val="solid"/>
          </a:ln>
        </p:spPr>
      </p:sp>
      <p:graphicFrame>
        <p:nvGraphicFramePr>
          <p:cNvPr id="22" name="Chart"/>
          <p:cNvGraphicFramePr/>
          <p:nvPr/>
        </p:nvGraphicFramePr>
        <p:xfrm>
          <a:off x="4429125" y="2076450"/>
          <a:ext cx="6810375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53742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55BEE8FE-9AAC-4F9E-A73D-162C42C1B6D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41D5B44-D71A-4076-B038-0B18804E781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8FC9F1B-0116-41E2-AA87-3E120A366BC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82ED538-2825-48BE-A1B9-0B16AC6151D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4696368-051F-4BB4-989D-BB2EA6D509A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Worked example: stick together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65B6C5A8-D3C5-4DC4-A8AD-1C0633A8D41B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SUPPLEMENT / EXTENDED · FULLY WORKED PROBLEM · SHOW THE METHOD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7EC406D3-1791-4460-A42C-DB890F2040ED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E90434B0-4CF0-40A1-BC84-9CE729697DFB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2.0 kg trolley at +3.0 m/s sticks to a stationary 1.0 kg trolley. Find their common velocity.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8BF5D712-1A68-4656-938F-11BDB29830FA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3FEA4CBD-83D9-45B5-B2E1-278334C97E91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9E311ED4-9AE1-45CE-B9F8-2D56353652FF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Before: p = 2.0×3.0 + 1.0×0 = +6.0 kg m/s.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4A18310B-9582-4F0A-9592-25010AB04DA5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69720CD5-05B4-4B89-9FAB-3B6E3AA374F1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5884E598-06BC-450B-A81A-401BFEADFD3B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After: total mass = 3.0 kg.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E1DA84AC-6A0E-4582-95CF-72A2408E6CB0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9C60886A-7A2F-489A-9356-774FF17C54B7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98BB812B-827F-4F77-B96C-C240068E28FE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3.0v = 6.0.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346F6CDA-791B-4D82-8CDF-9459E619B46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CCE78CAF-76BA-4626-AAC5-23C8D84677CD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+2.0 m/s.</a:t>
            </a:r>
          </a:p>
        </p:txBody>
      </p:sp>
    </p:spTree>
    <p:extLst>
      <p:ext uri="{BB962C8B-B14F-4D97-AF65-F5344CB8AC3E}">
        <p14:creationId xmlns:p14="http://schemas.microsoft.com/office/powerpoint/2010/main" val="770374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8C8561E0-588D-4A58-93DF-C152541CC544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DDD29DF-CABE-49C7-A045-1CA3D3A40824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93AE938-D920-42F2-88A1-B574459813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6F3A645E-7AE4-43FA-9D01-89ED4516CA6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095CD55-B417-47F8-B7AA-674B97557D0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A332E"/>
                </a:solidFill>
              </a:defRPr>
            </a:pPr>
            <a:r>
              <a:rPr sz="3600" b="1" i="0">
                <a:solidFill>
                  <a:srgbClr val="0A332E"/>
                </a:solidFill>
              </a:rPr>
              <a:t>Your turn: rebound with signs</a:t>
            </a:r>
          </a:p>
        </p:txBody>
      </p:sp>
      <p:sp>
        <p:nvSpPr>
          <p:cNvPr id="6" name="worked-label">
            <a:extLst>
              <a:ext uri="{FF2B5EF4-FFF2-40B4-BE49-F238E27FC236}">
                <a16:creationId xmlns:a16="http://schemas.microsoft.com/office/drawing/2014/main" id="{D0992834-6FCA-4E98-A473-CA3DED71ED19}"/>
              </a:ext>
            </a:extLst>
          </p:cNvPr>
          <p:cNvSpPr>
            <a:spLocks noGrp="1"/>
          </p:cNvSpPr>
          <p:nvPr/>
        </p:nvSpPr>
        <p:spPr>
          <a:xfrm>
            <a:off x="666750" y="1562100"/>
            <a:ext cx="1009650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SUPPLEMENT / EXTENDED · GUIDED WORKED PROBLEM · TRY EACH STEP BEFORE READING ON</a:t>
            </a:r>
          </a:p>
        </p:txBody>
      </p:sp>
      <p:sp>
        <p:nvSpPr>
          <p:cNvPr id="7" name="problem-frame">
            <a:extLst>
              <a:ext uri="{FF2B5EF4-FFF2-40B4-BE49-F238E27FC236}">
                <a16:creationId xmlns:a16="http://schemas.microsoft.com/office/drawing/2014/main" id="{0D538B86-74FF-4C78-AFE6-76E7E0615066}"/>
              </a:ext>
            </a:extLst>
          </p:cNvPr>
          <p:cNvSpPr>
            <a:spLocks noGrp="1"/>
          </p:cNvSpPr>
          <p:nvPr/>
        </p:nvSpPr>
        <p:spPr>
          <a:xfrm>
            <a:off x="666750" y="2000250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FF2B5EF4-FFF2-40B4-BE49-F238E27FC236}">
                <a16:creationId xmlns:a16="http://schemas.microsoft.com/office/drawing/2014/main" id="{3539263F-6AEF-4F60-9F43-C73E81ACFADF}"/>
              </a:ext>
            </a:extLst>
          </p:cNvPr>
          <p:cNvSpPr>
            <a:spLocks noGrp="1"/>
          </p:cNvSpPr>
          <p:nvPr/>
        </p:nvSpPr>
        <p:spPr>
          <a:xfrm>
            <a:off x="904875" y="2190750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0.20 kg ball changes velocity from +12 m/s to −8.0 m/s in 0.040 s. Find impulse and average force.</a:t>
            </a:r>
          </a:p>
        </p:txBody>
      </p:sp>
      <p:sp>
        <p:nvSpPr>
          <p:cNvPr id="9" name="step-label-1">
            <a:extLst>
              <a:ext uri="{FF2B5EF4-FFF2-40B4-BE49-F238E27FC236}">
                <a16:creationId xmlns:a16="http://schemas.microsoft.com/office/drawing/2014/main" id="{78E2C954-E731-45A2-AD26-A304B3496F0E}"/>
              </a:ext>
            </a:extLst>
          </p:cNvPr>
          <p:cNvSpPr>
            <a:spLocks noGrp="1"/>
          </p:cNvSpPr>
          <p:nvPr/>
        </p:nvSpPr>
        <p:spPr>
          <a:xfrm>
            <a:off x="714375" y="32194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1</a:t>
            </a:r>
          </a:p>
        </p:txBody>
      </p:sp>
      <p:sp>
        <p:nvSpPr>
          <p:cNvPr id="10" name="rule-190-358">
            <a:extLst>
              <a:ext uri="{FF2B5EF4-FFF2-40B4-BE49-F238E27FC236}">
                <a16:creationId xmlns:a16="http://schemas.microsoft.com/office/drawing/2014/main" id="{ACE13F42-5210-4B1E-AE36-2F1DB01EC032}"/>
              </a:ext>
            </a:extLst>
          </p:cNvPr>
          <p:cNvSpPr>
            <a:spLocks noGrp="1"/>
          </p:cNvSpPr>
          <p:nvPr/>
        </p:nvSpPr>
        <p:spPr>
          <a:xfrm>
            <a:off x="1809750" y="34099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1" name="step-text-1">
            <a:extLst>
              <a:ext uri="{FF2B5EF4-FFF2-40B4-BE49-F238E27FC236}">
                <a16:creationId xmlns:a16="http://schemas.microsoft.com/office/drawing/2014/main" id="{4EBA23FA-372A-413D-8F74-BDA2B38293A3}"/>
              </a:ext>
            </a:extLst>
          </p:cNvPr>
          <p:cNvSpPr>
            <a:spLocks noGrp="1"/>
          </p:cNvSpPr>
          <p:nvPr/>
        </p:nvSpPr>
        <p:spPr>
          <a:xfrm>
            <a:off x="2428875" y="31813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Δp = 0.20(−8.0 − 12) = −4.0 kg m/s.</a:t>
            </a:r>
          </a:p>
        </p:txBody>
      </p:sp>
      <p:sp>
        <p:nvSpPr>
          <p:cNvPr id="12" name="step-label-2">
            <a:extLst>
              <a:ext uri="{FF2B5EF4-FFF2-40B4-BE49-F238E27FC236}">
                <a16:creationId xmlns:a16="http://schemas.microsoft.com/office/drawing/2014/main" id="{35171B83-ED01-4184-8F33-A755604F93D7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2</a:t>
            </a:r>
          </a:p>
        </p:txBody>
      </p:sp>
      <p:sp>
        <p:nvSpPr>
          <p:cNvPr id="13" name="rule-190-430">
            <a:extLst>
              <a:ext uri="{FF2B5EF4-FFF2-40B4-BE49-F238E27FC236}">
                <a16:creationId xmlns:a16="http://schemas.microsoft.com/office/drawing/2014/main" id="{CDEF8A65-ABBC-465A-96D6-9800D2F816E5}"/>
              </a:ext>
            </a:extLst>
          </p:cNvPr>
          <p:cNvSpPr>
            <a:spLocks noGrp="1"/>
          </p:cNvSpPr>
          <p:nvPr/>
        </p:nvSpPr>
        <p:spPr>
          <a:xfrm>
            <a:off x="1809750" y="40957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4" name="step-text-2">
            <a:extLst>
              <a:ext uri="{FF2B5EF4-FFF2-40B4-BE49-F238E27FC236}">
                <a16:creationId xmlns:a16="http://schemas.microsoft.com/office/drawing/2014/main" id="{BB8753A9-B4AC-459E-AE7E-1EDA2246E22C}"/>
              </a:ext>
            </a:extLst>
          </p:cNvPr>
          <p:cNvSpPr>
            <a:spLocks noGrp="1"/>
          </p:cNvSpPr>
          <p:nvPr/>
        </p:nvSpPr>
        <p:spPr>
          <a:xfrm>
            <a:off x="2428875" y="38671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F = −4.0/0.040.</a:t>
            </a:r>
          </a:p>
        </p:txBody>
      </p:sp>
      <p:sp>
        <p:nvSpPr>
          <p:cNvPr id="15" name="step-label-3">
            <a:extLst>
              <a:ext uri="{FF2B5EF4-FFF2-40B4-BE49-F238E27FC236}">
                <a16:creationId xmlns:a16="http://schemas.microsoft.com/office/drawing/2014/main" id="{845CC1DE-93E1-4037-8470-682C0068C298}"/>
              </a:ext>
            </a:extLst>
          </p:cNvPr>
          <p:cNvSpPr>
            <a:spLocks noGrp="1"/>
          </p:cNvSpPr>
          <p:nvPr/>
        </p:nvSpPr>
        <p:spPr>
          <a:xfrm>
            <a:off x="714375" y="4591050"/>
            <a:ext cx="1047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5B43"/>
                </a:solidFill>
              </a:defRPr>
            </a:pPr>
            <a:r>
              <a:rPr sz="1800" b="1" i="0">
                <a:solidFill>
                  <a:srgbClr val="F45B43"/>
                </a:solidFill>
              </a:rPr>
              <a:t>Step 3</a:t>
            </a:r>
          </a:p>
        </p:txBody>
      </p:sp>
      <p:sp>
        <p:nvSpPr>
          <p:cNvPr id="16" name="rule-190-502">
            <a:extLst>
              <a:ext uri="{FF2B5EF4-FFF2-40B4-BE49-F238E27FC236}">
                <a16:creationId xmlns:a16="http://schemas.microsoft.com/office/drawing/2014/main" id="{55242068-F60D-4B66-9CDD-98E11B195A86}"/>
              </a:ext>
            </a:extLst>
          </p:cNvPr>
          <p:cNvSpPr>
            <a:spLocks noGrp="1"/>
          </p:cNvSpPr>
          <p:nvPr/>
        </p:nvSpPr>
        <p:spPr>
          <a:xfrm>
            <a:off x="1809750" y="4781550"/>
            <a:ext cx="381000" cy="19050"/>
          </a:xfrm>
          <a:prstGeom prst="rect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7" name="step-text-3">
            <a:extLst>
              <a:ext uri="{FF2B5EF4-FFF2-40B4-BE49-F238E27FC236}">
                <a16:creationId xmlns:a16="http://schemas.microsoft.com/office/drawing/2014/main" id="{C6BFA3A1-16BC-4B99-807E-F61CD8995C4E}"/>
              </a:ext>
            </a:extLst>
          </p:cNvPr>
          <p:cNvSpPr>
            <a:spLocks noGrp="1"/>
          </p:cNvSpPr>
          <p:nvPr/>
        </p:nvSpPr>
        <p:spPr>
          <a:xfrm>
            <a:off x="2428875" y="4552950"/>
            <a:ext cx="8858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0A332E"/>
                </a:solidFill>
              </a:defRPr>
            </a:pPr>
            <a:r>
              <a:rPr sz="1800" b="0" i="0">
                <a:solidFill>
                  <a:srgbClr val="0A332E"/>
                </a:solidFill>
              </a:rPr>
              <a:t>Check the direction, significant figures and physical meaning of the result.</a:t>
            </a:r>
          </a:p>
        </p:txBody>
      </p:sp>
      <p:sp>
        <p:nvSpPr>
          <p:cNvPr id="18" name="answer-frame">
            <a:extLst>
              <a:ext uri="{FF2B5EF4-FFF2-40B4-BE49-F238E27FC236}">
                <a16:creationId xmlns:a16="http://schemas.microsoft.com/office/drawing/2014/main" id="{0D1D35AF-CB28-488F-9748-F4CA91C9F793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781050"/>
          </a:xfrm>
          <a:prstGeom prst="roundRect">
            <a:avLst>
              <a:gd name="adj" fmla="val 14634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worked-answer">
            <a:extLst>
              <a:ext uri="{FF2B5EF4-FFF2-40B4-BE49-F238E27FC236}">
                <a16:creationId xmlns:a16="http://schemas.microsoft.com/office/drawing/2014/main" id="{5BDCBAAD-F03B-40FC-8FC5-BC79DC73B037}"/>
              </a:ext>
            </a:extLst>
          </p:cNvPr>
          <p:cNvSpPr>
            <a:spLocks noGrp="1"/>
          </p:cNvSpPr>
          <p:nvPr/>
        </p:nvSpPr>
        <p:spPr>
          <a:xfrm>
            <a:off x="933450" y="5334000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Impulse = −4.0 N s; average force = −100 N.</a:t>
            </a:r>
          </a:p>
        </p:txBody>
      </p:sp>
    </p:spTree>
    <p:extLst>
      <p:ext uri="{BB962C8B-B14F-4D97-AF65-F5344CB8AC3E}">
        <p14:creationId xmlns:p14="http://schemas.microsoft.com/office/powerpoint/2010/main" val="617723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FF2B5EF4-FFF2-40B4-BE49-F238E27FC236}">
                <a16:creationId xmlns:a16="http://schemas.microsoft.com/office/drawing/2014/main" id="{E6C2CDB8-7E27-4A83-8738-C751F1D158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F02E0A13-3F9D-4943-A26E-146565E7C5E0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FFD2177-F04C-469A-929D-8819AB95383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4B810E6-163B-4AC3-8724-84E2E317549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CAMBRIDGE IGCSE PHYSICS 0625 · 1.6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75802EDC-10E0-4F3E-9A2C-13A1B191304B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F4F0E2"/>
                </a:solidFill>
              </a:defRPr>
            </a:pPr>
            <a:r>
              <a:rPr sz="3600" b="1" i="0">
                <a:solidFill>
                  <a:srgbClr val="F4F0E2"/>
                </a:solidFill>
              </a:rPr>
              <a:t>Momentum token exchange</a:t>
            </a:r>
          </a:p>
        </p:txBody>
      </p:sp>
      <p:sp>
        <p:nvSpPr>
          <p:cNvPr id="6" name="activity-format">
            <a:extLst>
              <a:ext uri="{FF2B5EF4-FFF2-40B4-BE49-F238E27FC236}">
                <a16:creationId xmlns:a16="http://schemas.microsoft.com/office/drawing/2014/main" id="{9A189084-9086-4825-9FA5-9F0EFAF48B28}"/>
              </a:ext>
            </a:extLst>
          </p:cNvPr>
          <p:cNvSpPr>
            <a:spLocks noGrp="1"/>
          </p:cNvSpPr>
          <p:nvPr/>
        </p:nvSpPr>
        <p:spPr>
          <a:xfrm>
            <a:off x="666750" y="1600200"/>
            <a:ext cx="666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CLASS ACTIVITY · SYSTEM-MODEL</a:t>
            </a:r>
          </a:p>
        </p:txBody>
      </p:sp>
      <p:sp>
        <p:nvSpPr>
          <p:cNvPr id="7" name="materials-label">
            <a:extLst>
              <a:ext uri="{FF2B5EF4-FFF2-40B4-BE49-F238E27FC236}">
                <a16:creationId xmlns:a16="http://schemas.microsoft.com/office/drawing/2014/main" id="{9B2DD950-D1EA-40BE-8B34-673DCAFBBEA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2571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5B43"/>
                </a:solidFill>
              </a:defRPr>
            </a:pPr>
            <a:r>
              <a:rPr sz="1650" b="1" i="0">
                <a:solidFill>
                  <a:srgbClr val="F45B43"/>
                </a:solidFill>
              </a:rPr>
              <a:t>YOU NEED</a:t>
            </a:r>
          </a:p>
        </p:txBody>
      </p:sp>
      <p:sp>
        <p:nvSpPr>
          <p:cNvPr id="8" name="materials">
            <a:extLst>
              <a:ext uri="{FF2B5EF4-FFF2-40B4-BE49-F238E27FC236}">
                <a16:creationId xmlns:a16="http://schemas.microsoft.com/office/drawing/2014/main" id="{F66D3998-F685-425C-9215-50D63F6F55BB}"/>
              </a:ext>
            </a:extLst>
          </p:cNvPr>
          <p:cNvSpPr>
            <a:spLocks noGrp="1"/>
          </p:cNvSpPr>
          <p:nvPr/>
        </p:nvSpPr>
        <p:spPr>
          <a:xfrm>
            <a:off x="666750" y="2667000"/>
            <a:ext cx="3429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 i="0">
                <a:solidFill>
                  <a:srgbClr val="F4F0E2"/>
                </a:solidFill>
              </a:defRPr>
            </a:pPr>
            <a:r>
              <a:rPr sz="1875" b="0" i="0">
                <a:solidFill>
                  <a:srgbClr val="F4F0E2"/>
                </a:solidFill>
              </a:rPr>
              <a:t>• signed momentum tokens • collision cards</a:t>
            </a:r>
          </a:p>
        </p:txBody>
      </p:sp>
      <p:sp>
        <p:nvSpPr>
          <p:cNvPr id="9" name="activity-step-1">
            <a:extLst>
              <a:ext uri="{FF2B5EF4-FFF2-40B4-BE49-F238E27FC236}">
                <a16:creationId xmlns:a16="http://schemas.microsoft.com/office/drawing/2014/main" id="{1ECAA03B-0B03-4AF6-96B3-2A880BC98995}"/>
              </a:ext>
            </a:extLst>
          </p:cNvPr>
          <p:cNvSpPr>
            <a:spLocks noGrp="1"/>
          </p:cNvSpPr>
          <p:nvPr/>
        </p:nvSpPr>
        <p:spPr>
          <a:xfrm>
            <a:off x="4905375" y="21431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0" name="activity-step-number-1">
            <a:extLst>
              <a:ext uri="{FF2B5EF4-FFF2-40B4-BE49-F238E27FC236}">
                <a16:creationId xmlns:a16="http://schemas.microsoft.com/office/drawing/2014/main" id="{731C070C-62E8-4E23-8B1E-13F079892646}"/>
              </a:ext>
            </a:extLst>
          </p:cNvPr>
          <p:cNvSpPr>
            <a:spLocks noGrp="1"/>
          </p:cNvSpPr>
          <p:nvPr/>
        </p:nvSpPr>
        <p:spPr>
          <a:xfrm>
            <a:off x="4905375" y="22098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11" name="activity-step-text-1">
            <a:extLst>
              <a:ext uri="{FF2B5EF4-FFF2-40B4-BE49-F238E27FC236}">
                <a16:creationId xmlns:a16="http://schemas.microsoft.com/office/drawing/2014/main" id="{72BDB5D8-8B8A-412C-9B05-89083F1A32AD}"/>
              </a:ext>
            </a:extLst>
          </p:cNvPr>
          <p:cNvSpPr>
            <a:spLocks noGrp="1"/>
          </p:cNvSpPr>
          <p:nvPr/>
        </p:nvSpPr>
        <p:spPr>
          <a:xfrm>
            <a:off x="5715000" y="20955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Assign tokens to each object before.</a:t>
            </a:r>
          </a:p>
        </p:txBody>
      </p:sp>
      <p:sp>
        <p:nvSpPr>
          <p:cNvPr id="12" name="activity-step-2">
            <a:extLst>
              <a:ext uri="{FF2B5EF4-FFF2-40B4-BE49-F238E27FC236}">
                <a16:creationId xmlns:a16="http://schemas.microsoft.com/office/drawing/2014/main" id="{2807A2DE-AA87-4264-8E25-83984BB3F93E}"/>
              </a:ext>
            </a:extLst>
          </p:cNvPr>
          <p:cNvSpPr>
            <a:spLocks noGrp="1"/>
          </p:cNvSpPr>
          <p:nvPr/>
        </p:nvSpPr>
        <p:spPr>
          <a:xfrm>
            <a:off x="4905375" y="32099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3" name="activity-step-number-2">
            <a:extLst>
              <a:ext uri="{FF2B5EF4-FFF2-40B4-BE49-F238E27FC236}">
                <a16:creationId xmlns:a16="http://schemas.microsoft.com/office/drawing/2014/main" id="{ECC65A94-92C3-4CB2-B0F1-44C5E68F89CD}"/>
              </a:ext>
            </a:extLst>
          </p:cNvPr>
          <p:cNvSpPr>
            <a:spLocks noGrp="1"/>
          </p:cNvSpPr>
          <p:nvPr/>
        </p:nvSpPr>
        <p:spPr>
          <a:xfrm>
            <a:off x="4905375" y="32766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4" name="activity-step-text-2">
            <a:extLst>
              <a:ext uri="{FF2B5EF4-FFF2-40B4-BE49-F238E27FC236}">
                <a16:creationId xmlns:a16="http://schemas.microsoft.com/office/drawing/2014/main" id="{C73CFF00-6894-47C4-B12B-E5CBE74DCBB5}"/>
              </a:ext>
            </a:extLst>
          </p:cNvPr>
          <p:cNvSpPr>
            <a:spLocks noGrp="1"/>
          </p:cNvSpPr>
          <p:nvPr/>
        </p:nvSpPr>
        <p:spPr>
          <a:xfrm>
            <a:off x="5715000" y="31623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Rearrange without changing system total.</a:t>
            </a:r>
          </a:p>
        </p:txBody>
      </p:sp>
      <p:sp>
        <p:nvSpPr>
          <p:cNvPr id="15" name="activity-step-3">
            <a:extLst>
              <a:ext uri="{FF2B5EF4-FFF2-40B4-BE49-F238E27FC236}">
                <a16:creationId xmlns:a16="http://schemas.microsoft.com/office/drawing/2014/main" id="{98C9AF07-0177-4EE4-8738-2B832ADD5732}"/>
              </a:ext>
            </a:extLst>
          </p:cNvPr>
          <p:cNvSpPr>
            <a:spLocks noGrp="1"/>
          </p:cNvSpPr>
          <p:nvPr/>
        </p:nvSpPr>
        <p:spPr>
          <a:xfrm>
            <a:off x="4905375" y="4276725"/>
            <a:ext cx="514350" cy="514350"/>
          </a:xfrm>
          <a:prstGeom prst="ellipse">
            <a:avLst/>
          </a:prstGeom>
          <a:solidFill>
            <a:srgbClr val="F45B43"/>
          </a:solidFill>
          <a:ln w="0">
            <a:noFill/>
            <a:prstDash val="solid"/>
          </a:ln>
        </p:spPr>
      </p:sp>
      <p:sp>
        <p:nvSpPr>
          <p:cNvPr id="16" name="activity-step-number-3">
            <a:extLst>
              <a:ext uri="{FF2B5EF4-FFF2-40B4-BE49-F238E27FC236}">
                <a16:creationId xmlns:a16="http://schemas.microsoft.com/office/drawing/2014/main" id="{3F7AF4E9-D35F-463B-BDA5-F47FF4F8771E}"/>
              </a:ext>
            </a:extLst>
          </p:cNvPr>
          <p:cNvSpPr>
            <a:spLocks noGrp="1"/>
          </p:cNvSpPr>
          <p:nvPr/>
        </p:nvSpPr>
        <p:spPr>
          <a:xfrm>
            <a:off x="4905375" y="4343400"/>
            <a:ext cx="5143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 i="0">
                <a:solidFill>
                  <a:srgbClr val="0B342E"/>
                </a:solidFill>
              </a:defRPr>
            </a:pPr>
            <a:r>
              <a:rPr sz="180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7" name="activity-step-text-3">
            <a:extLst>
              <a:ext uri="{FF2B5EF4-FFF2-40B4-BE49-F238E27FC236}">
                <a16:creationId xmlns:a16="http://schemas.microsoft.com/office/drawing/2014/main" id="{0C6C1AAF-B122-4B94-8531-840B81337C71}"/>
              </a:ext>
            </a:extLst>
          </p:cNvPr>
          <p:cNvSpPr>
            <a:spLocks noGrp="1"/>
          </p:cNvSpPr>
          <p:nvPr/>
        </p:nvSpPr>
        <p:spPr>
          <a:xfrm>
            <a:off x="5715000" y="4229100"/>
            <a:ext cx="542925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Challenge any result that ignores direction.</a:t>
            </a:r>
          </a:p>
        </p:txBody>
      </p:sp>
      <p:sp>
        <p:nvSpPr>
          <p:cNvPr id="18" name="rule-70-518">
            <a:extLst>
              <a:ext uri="{FF2B5EF4-FFF2-40B4-BE49-F238E27FC236}">
                <a16:creationId xmlns:a16="http://schemas.microsoft.com/office/drawing/2014/main" id="{A78DF863-00CD-4B36-A27E-05A1812AAA3B}"/>
              </a:ext>
            </a:extLst>
          </p:cNvPr>
          <p:cNvSpPr>
            <a:spLocks noGrp="1"/>
          </p:cNvSpPr>
          <p:nvPr/>
        </p:nvSpPr>
        <p:spPr>
          <a:xfrm>
            <a:off x="666750" y="4933950"/>
            <a:ext cx="10477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9" name="success-check">
            <a:extLst>
              <a:ext uri="{FF2B5EF4-FFF2-40B4-BE49-F238E27FC236}">
                <a16:creationId xmlns:a16="http://schemas.microsoft.com/office/drawing/2014/main" id="{74800EB5-C1CA-4231-BD04-6CA7538E3AEF}"/>
              </a:ext>
            </a:extLst>
          </p:cNvPr>
          <p:cNvSpPr>
            <a:spLocks noGrp="1"/>
          </p:cNvSpPr>
          <p:nvPr/>
        </p:nvSpPr>
        <p:spPr>
          <a:xfrm>
            <a:off x="666750" y="5219700"/>
            <a:ext cx="10572750" cy="647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F45B43"/>
                </a:solidFill>
              </a:defRPr>
            </a:pPr>
            <a:r>
              <a:rPr sz="1875" b="1" i="0">
                <a:solidFill>
                  <a:srgbClr val="F45B43"/>
                </a:solidFill>
              </a:rPr>
              <a:t>Success check: Signed total before equals signed total after.</a:t>
            </a:r>
          </a:p>
        </p:txBody>
      </p:sp>
    </p:spTree>
    <p:extLst>
      <p:ext uri="{BB962C8B-B14F-4D97-AF65-F5344CB8AC3E}">
        <p14:creationId xmlns:p14="http://schemas.microsoft.com/office/powerpoint/2010/main" val="83440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5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FF2B5EF4-FFF2-40B4-BE49-F238E27FC236}">
                <a16:creationId xmlns:a16="http://schemas.microsoft.com/office/drawing/2014/main" id="{465EEA1B-B0F3-4057-B3FF-69D2EC8441F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723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GROUP 1 · MOTION, FORCES AND ENERGY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32C330C-4ED7-458D-9A98-89F15F0BBFF5}"/>
              </a:ext>
            </a:extLst>
          </p:cNvPr>
          <p:cNvSpPr>
            <a:spLocks noGrp="1"/>
          </p:cNvSpPr>
          <p:nvPr/>
        </p:nvSpPr>
        <p:spPr>
          <a:xfrm>
            <a:off x="10334625" y="266700"/>
            <a:ext cx="1190625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B342E"/>
                </a:solidFill>
              </a:defRPr>
            </a:pPr>
            <a:r>
              <a:rPr lang="en-US" sz="1650" b="1" i="0">
                <a:solidFill>
                  <a:srgbClr val="0B342E"/>
                </a:solidFill>
              </a:rPr>
              <a:t>09 / 13</a:t>
            </a:r>
            <a:endParaRPr sz="1650" b="1" i="0">
              <a:solidFill>
                <a:srgbClr val="0B34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41BCD08-B321-4B7D-B154-B7086E2D3B8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E63AC36-8DD1-4945-8F5B-E814D8677C5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857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GIOPHYSICS · CAMBRIDGE IGCSE PHYSICS 0625 · 1.6</a:t>
            </a:r>
          </a:p>
        </p:txBody>
      </p:sp>
      <p:sp>
        <p:nvSpPr>
          <p:cNvPr id="5" name="misconception-label">
            <a:extLst>
              <a:ext uri="{FF2B5EF4-FFF2-40B4-BE49-F238E27FC236}">
                <a16:creationId xmlns:a16="http://schemas.microsoft.com/office/drawing/2014/main" id="{FCCDE9FA-A5F2-4236-BBBC-F9A6F7BE61A5}"/>
              </a:ext>
            </a:extLst>
          </p:cNvPr>
          <p:cNvSpPr>
            <a:spLocks noGrp="1"/>
          </p:cNvSpPr>
          <p:nvPr/>
        </p:nvSpPr>
        <p:spPr>
          <a:xfrm>
            <a:off x="666750" y="666750"/>
            <a:ext cx="8096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MISCONCEPTION SHOWDOWN · SPOT THE MISTAKE</a:t>
            </a:r>
          </a:p>
        </p:txBody>
      </p:sp>
      <p:sp>
        <p:nvSpPr>
          <p:cNvPr id="6" name="misconception-claim">
            <a:extLst>
              <a:ext uri="{FF2B5EF4-FFF2-40B4-BE49-F238E27FC236}">
                <a16:creationId xmlns:a16="http://schemas.microsoft.com/office/drawing/2014/main" id="{A667F4CE-1FF4-46CA-8989-BA7C49F7F890}"/>
              </a:ext>
            </a:extLst>
          </p:cNvPr>
          <p:cNvSpPr>
            <a:spLocks noGrp="1"/>
          </p:cNvSpPr>
          <p:nvPr/>
        </p:nvSpPr>
        <p:spPr>
          <a:xfrm>
            <a:off x="666750" y="1285875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600" b="1" i="0">
                <a:solidFill>
                  <a:srgbClr val="0B342E"/>
                </a:solidFill>
              </a:defRPr>
            </a:pPr>
            <a:r>
              <a:rPr sz="3600" b="1" i="0">
                <a:solidFill>
                  <a:srgbClr val="0B342E"/>
                </a:solidFill>
              </a:rPr>
              <a:t>“Momentum conservation means each object keeps its own momentum.”</a:t>
            </a:r>
          </a:p>
        </p:txBody>
      </p:sp>
      <p:sp>
        <p:nvSpPr>
          <p:cNvPr id="7" name="correction-frame">
            <a:extLst>
              <a:ext uri="{FF2B5EF4-FFF2-40B4-BE49-F238E27FC236}">
                <a16:creationId xmlns:a16="http://schemas.microsoft.com/office/drawing/2014/main" id="{F0DCE6B9-7AFD-46A2-AE45-41AD74137E6E}"/>
              </a:ext>
            </a:extLst>
          </p:cNvPr>
          <p:cNvSpPr>
            <a:spLocks noGrp="1"/>
          </p:cNvSpPr>
          <p:nvPr/>
        </p:nvSpPr>
        <p:spPr>
          <a:xfrm>
            <a:off x="666750" y="3048000"/>
            <a:ext cx="10858500" cy="857250"/>
          </a:xfrm>
          <a:prstGeom prst="roundRect">
            <a:avLst>
              <a:gd name="adj" fmla="val 13333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FF2B5EF4-FFF2-40B4-BE49-F238E27FC236}">
                <a16:creationId xmlns:a16="http://schemas.microsoft.com/office/drawing/2014/main" id="{D881AD5E-9A79-41C1-B22A-1956E2DCE360}"/>
              </a:ext>
            </a:extLst>
          </p:cNvPr>
          <p:cNvSpPr>
            <a:spLocks noGrp="1"/>
          </p:cNvSpPr>
          <p:nvPr/>
        </p:nvSpPr>
        <p:spPr>
          <a:xfrm>
            <a:off x="952500" y="3238500"/>
            <a:ext cx="10287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100" b="1" i="0">
                <a:solidFill>
                  <a:srgbClr val="F4F0E2"/>
                </a:solidFill>
              </a:defRPr>
            </a:pPr>
            <a:r>
              <a:rPr sz="2100" b="1" i="0">
                <a:solidFill>
                  <a:srgbClr val="F4F0E2"/>
                </a:solidFill>
              </a:rPr>
              <a:t>Only the total for the chosen isolated system is conserved; objects exchange momentum.</a:t>
            </a:r>
          </a:p>
        </p:txBody>
      </p:sp>
      <p:sp>
        <p:nvSpPr>
          <p:cNvPr id="9" name="humor-line">
            <a:extLst>
              <a:ext uri="{FF2B5EF4-FFF2-40B4-BE49-F238E27FC236}">
                <a16:creationId xmlns:a16="http://schemas.microsoft.com/office/drawing/2014/main" id="{CF4CA835-357D-44E7-8DE0-23A2DDDA1465}"/>
              </a:ext>
            </a:extLst>
          </p:cNvPr>
          <p:cNvSpPr>
            <a:spLocks noGrp="1"/>
          </p:cNvSpPr>
          <p:nvPr/>
        </p:nvSpPr>
        <p:spPr>
          <a:xfrm>
            <a:off x="1238250" y="4324350"/>
            <a:ext cx="971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950" b="0" i="1">
                <a:solidFill>
                  <a:srgbClr val="0B342E"/>
                </a:solidFill>
              </a:defRPr>
            </a:pPr>
            <a:r>
              <a:rPr sz="1950" b="0" i="1">
                <a:solidFill>
                  <a:srgbClr val="0B342E"/>
                </a:solidFill>
              </a:rPr>
              <a:t>Momentum balances the group account, not every student's pocket.</a:t>
            </a:r>
          </a:p>
        </p:txBody>
      </p:sp>
      <p:sp>
        <p:nvSpPr>
          <p:cNvPr id="10" name="misconception-check">
            <a:extLst>
              <a:ext uri="{FF2B5EF4-FFF2-40B4-BE49-F238E27FC236}">
                <a16:creationId xmlns:a16="http://schemas.microsoft.com/office/drawing/2014/main" id="{CF31A193-939B-42EE-8EDA-99F01C3CA2ED}"/>
              </a:ext>
            </a:extLst>
          </p:cNvPr>
          <p:cNvSpPr>
            <a:spLocks noGrp="1"/>
          </p:cNvSpPr>
          <p:nvPr/>
        </p:nvSpPr>
        <p:spPr>
          <a:xfrm>
            <a:off x="952500" y="5286375"/>
            <a:ext cx="1028700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0B342E"/>
                </a:solidFill>
              </a:defRPr>
            </a:pPr>
            <a:r>
              <a:rPr sz="1875" b="1" i="0">
                <a:solidFill>
                  <a:srgbClr val="0B342E"/>
                </a:solidFill>
              </a:rPr>
              <a:t>Mini-whiteboard: Can one object finish with more momentum magnitude than it began with? Explain.</a:t>
            </a:r>
          </a:p>
        </p:txBody>
      </p:sp>
    </p:spTree>
    <p:extLst>
      <p:ext uri="{BB962C8B-B14F-4D97-AF65-F5344CB8AC3E}">
        <p14:creationId xmlns:p14="http://schemas.microsoft.com/office/powerpoint/2010/main" val="1492406170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4199</Words>
  <Application>Microsoft Office PowerPoint</Application>
  <DocSecurity>0</DocSecurity>
  <PresentationFormat>Widescreen</PresentationFormat>
  <Paragraphs>336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2026-08-14T14:20:39Z</dcterms:created>
  <dcterms:modified xsi:type="dcterms:W3CDTF">2026-08-15T16:00:39Z</dcterms:modified>
</cp:coreProperties>
</file>