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Illustrative Hubble relation</c:v>
          </c:tx>
          <c:spPr>
            <a:ln w="28575">
              <a:solidFill>
                <a:srgbClr val="4E8DF5"/>
              </a:solidFill>
              <a:prstDash val="solid"/>
            </a:ln>
          </c:spPr>
          <c:marker>
            <c:symbol val="circle"/>
            <c:size val="7"/>
            <c:spPr>
              <a:solidFill>
                <a:srgbClr val="4E8DF5"/>
              </a:solidFill>
            </c:spPr>
          </c:marker>
          <c:xVal>
            <c:numLit>
              <c:formatCode>General</c:formatCode>
              <c:ptCount val="5"/>
              <c:pt idx="0">
                <c:v>0</c:v>
              </c:pt>
              <c:pt idx="1">
                <c:v>50</c:v>
              </c:pt>
              <c:pt idx="2">
                <c:v>100</c:v>
              </c:pt>
              <c:pt idx="3">
                <c:v>150</c:v>
              </c:pt>
              <c:pt idx="4">
                <c:v>200</c:v>
              </c:pt>
            </c:numLit>
          </c:xVal>
          <c:yVal>
            <c:numLit>
              <c:formatCode>General</c:formatCode>
              <c:ptCount val="5"/>
              <c:pt idx="0">
                <c:v>0</c:v>
              </c:pt>
              <c:pt idx="1">
                <c:v>3400</c:v>
              </c:pt>
              <c:pt idx="2">
                <c:v>6800</c:v>
              </c:pt>
              <c:pt idx="3">
                <c:v>10200</c:v>
              </c:pt>
              <c:pt idx="4">
                <c:v>13600</c:v>
              </c:pt>
            </c:numLit>
          </c:yVal>
          <c:smooth val="0"/>
          <c:extLst>
            <c:ext xmlns:c16="http://schemas.microsoft.com/office/drawing/2014/chart" uri="{C3380CC4-5D6E-409C-BE32-E72D297353CC}">
              <c16:uniqueId val="{00000000-7BDE-4121-A0EC-C14EC58E904A}"/>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Recession speed / km/s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5000"/>
      </c:valAx>
      <c:valAx>
        <c:axId val="48650112"/>
        <c:scaling>
          <c:orientation val="minMax"/>
        </c:scaling>
        <c:delete val="0"/>
        <c:axPos val="b"/>
        <c:title>
          <c:tx>
            <c:rich>
              <a:bodyPr/>
              <a:lstStyle/>
              <a:p>
                <a:r>
                  <a:t>Galaxy distance / Mpc</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5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dark-green opening slide with the exact topic title “Stars and the Universe”, an accent ring for group 6, and a single hook question.</a:t>
            </a:r>
          </a:p>
          <a:p>
            <a:r>
              <a:t>[Teacher cue]</a:t>
            </a:r>
          </a:p>
          <a:p>
            <a:r>
              <a:t>Ask the hook question before revealing any explanation. Listen for the vocabulary students already use, then connect their answers to syllabus section 6.2.</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An original 9-mark exam-style question occupies the main page, with a dark solve–pair–compare–justify sequence beside it.</a:t>
            </a:r>
          </a:p>
          <a:p>
            <a:r>
              <a:t>[Teacher cue]</a:t>
            </a:r>
          </a:p>
          <a:p>
            <a:r>
              <a:t>Give independent thinking time, then ask pairs to compare methods before answers. Listen for each command word: describe, calculate, explain. Do not reveal the mark scheme until slide 11.</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[Quiz answers] 1. fusion — Hydrogen fuses into helium in stable stars. 2. neutron star/black hole — After a supernova, depending on remnant mass. 3. distance — Distance light travels in one year. 4. faster recession — Shift increases with recession speed.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F27CF-1064-6764-301B-30154F1E69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D27230-737A-DFC9-0396-76AD7F95E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8C86BF-B7A8-9BBF-3B3E-4B29C61196A9}"/>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The simple definition is stated in one sentence across the top of the slide. Below it a drawn diagram is labelled the fork is decided by the star's mass, nebula, main sequence, red giant, white dwarf, lower-mass path, red supergiant, supernova. A caption reads: One shared beginning, then the star's mass alone decides whether it fades quietly or detonates.</a:t>
            </a:r>
          </a:p>
          <a:p>
            <a:r>
              <a:t>[Teacher cue]</a:t>
            </a:r>
          </a:p>
          <a:p>
            <a:r>
              <a:t>Explain one core idea at a time. Ask students to restate each idea using one vocabulary word, then reveal the relevant equation only after its variables are named.</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207C1FD3-08D6-DE82-E663-5D3595960F70}"/>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755856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An editable scatter chart plots Recession speed in km/s against Galaxy distance in Mpc; Galaxy distance remains in Mpc; Recession speed remains in km/s.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Ideal illustrative linear data consistent with H₀ ≈ 2.2×10⁻¹⁸ s⁻¹; real observations scatter.</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[Quantitative visual] Values: Illustrative Hubble relation: (0, 0), (50, 3400), (100, 6800), (150, 10200), (200, 13600). Data: illustrative lesson data. Scale: 0 to 13600 km/s.</a:t>
            </a:r>
          </a:p>
          <a:p>
            <a:r>
              <a:t>Units: x uses Mpc; y uses km/s.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[Worked problem] Steps: 1) age ≈ 1/H₀ = 1/(2.2×10⁻¹⁸) = 4.55×10¹⁷ s. 2) Convert: 4.55×10¹⁷ / 3.16×10⁷. 3) Round as an estimate. Answer: ≈1.44×10¹⁰ years ≈14.4 billion years.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[Worked problem] Steps: 1) v = 2.2×10⁻¹⁸ × 3.0×10²⁴. 2) Substitute carefully, include the unit and check that the result answers the question. 3) Check the direction, significant figures and physical meaning of the result. Answer: v = 6.6×10⁶ m/s = 6600 km/s.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https://giophysics.com/chapter-53/stellar-lifecycles</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Define the light-year as distance and describe the Sun, Milky Way, other galaxies and cosmic scale.; Explain stable-star fusion and sequence lower-mass and higher-mass stellar lifecycles, including element recycling after supernovae.; Describe redshift as longer observed wavelength and evidence that distant galaxies recede/Universe expands.; Use H₀ = v/d and the syllabus estimate H₀ ≈ 2.2×10⁻¹⁸ s⁻¹ (Supplement).; Use 1/H₀ as an age estimate and connect expansion evidence to the Big Bang model without presenting it as an exact modern determination.</a:t>
            </a:r>
          </a:p>
          <a:p>
            <a:r>
              <a:t>[Safety]</a:t>
            </a:r>
          </a:p>
          <a:p>
            <a:r>
              <a:t>No special hazard: keep routes clear and use teacher-controlled classroom equipment.</a:t>
            </a:r>
          </a:p>
          <a:p>
            <a:r>
              <a:t>[Humor] It contains the word year, but it measures the road, not the journey time.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2B985F1E-137C-428E-9F01-DDF926B966D5}"/>
              </a:ext>
            </a:extLst>
          </p:cNvPr>
          <p:cNvSpPr>
            <a:spLocks noGrp="1"/>
          </p:cNvSpPr>
          <p:nvPr/>
        </p:nvSpPr>
        <p:spPr>
          <a:xfrm>
            <a:off x="0" y="0"/>
            <a:ext cx="171450" cy="6858000"/>
          </a:xfrm>
          <a:prstGeom prst="rect">
            <a:avLst/>
          </a:prstGeom>
          <a:solidFill>
            <a:srgbClr val="4E8DF5"/>
          </a:solidFill>
          <a:ln w="0">
            <a:noFill/>
            <a:prstDash val="solid"/>
          </a:ln>
        </p:spPr>
      </p:sp>
      <p:sp>
        <p:nvSpPr>
          <p:cNvPr id="2" name="title-eyebrow">
            <a:extLst>
              <a:ext uri="{FF2B5EF4-FFF2-40B4-BE49-F238E27FC236}">
                <a16:creationId xmlns:a16="http://schemas.microsoft.com/office/drawing/2014/main" id="{FE824D1C-E343-4261-8688-56E6F37DB308}"/>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CAMBRIDGE IGCSE PHYSICS 0625 · SYLLABUS 6.2</a:t>
            </a:r>
          </a:p>
        </p:txBody>
      </p:sp>
      <p:sp>
        <p:nvSpPr>
          <p:cNvPr id="3" name="topic-title">
            <a:extLst>
              <a:ext uri="{FF2B5EF4-FFF2-40B4-BE49-F238E27FC236}">
                <a16:creationId xmlns:a16="http://schemas.microsoft.com/office/drawing/2014/main" id="{8A0B0BF4-F059-4D74-B5A4-5E6B3E3618C9}"/>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Stars and the Universe</a:t>
            </a:r>
          </a:p>
        </p:txBody>
      </p:sp>
      <p:sp>
        <p:nvSpPr>
          <p:cNvPr id="4" name="lesson-title">
            <a:extLst>
              <a:ext uri="{FF2B5EF4-FFF2-40B4-BE49-F238E27FC236}">
                <a16:creationId xmlns:a16="http://schemas.microsoft.com/office/drawing/2014/main" id="{6672D36B-45B5-4FD9-AD2E-60B9469D7003}"/>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4E8DF5"/>
                </a:solidFill>
              </a:defRPr>
            </a:pPr>
            <a:r>
              <a:rPr sz="2850" b="1" i="0">
                <a:solidFill>
                  <a:srgbClr val="4E8DF5"/>
                </a:solidFill>
              </a:rPr>
              <a:t>Cosmic Message Delay</a:t>
            </a:r>
          </a:p>
        </p:txBody>
      </p:sp>
      <p:sp>
        <p:nvSpPr>
          <p:cNvPr id="5" name="lesson-hook">
            <a:extLst>
              <a:ext uri="{FF2B5EF4-FFF2-40B4-BE49-F238E27FC236}">
                <a16:creationId xmlns:a16="http://schemas.microsoft.com/office/drawing/2014/main" id="{8373D8A4-0CD8-49A0-ADB8-F24E2DF43A36}"/>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If a galaxy is 10 million light-years away, are we seeing it now or 10 million years ago?</a:t>
            </a:r>
          </a:p>
        </p:txBody>
      </p:sp>
      <p:sp>
        <p:nvSpPr>
          <p:cNvPr id="6" name="topic-ring">
            <a:extLst>
              <a:ext uri="{FF2B5EF4-FFF2-40B4-BE49-F238E27FC236}">
                <a16:creationId xmlns:a16="http://schemas.microsoft.com/office/drawing/2014/main" id="{939F7BC9-1BE5-4040-B660-3210CABFD219}"/>
              </a:ext>
            </a:extLst>
          </p:cNvPr>
          <p:cNvSpPr>
            <a:spLocks noGrp="1"/>
          </p:cNvSpPr>
          <p:nvPr/>
        </p:nvSpPr>
        <p:spPr>
          <a:xfrm>
            <a:off x="9477375" y="1190625"/>
            <a:ext cx="1952625" cy="1952625"/>
          </a:xfrm>
          <a:prstGeom prst="ellipse">
            <a:avLst/>
          </a:prstGeom>
          <a:solidFill>
            <a:srgbClr val="4E8DF5"/>
          </a:solidFill>
          <a:ln w="0">
            <a:noFill/>
            <a:prstDash val="solid"/>
          </a:ln>
        </p:spPr>
      </p:sp>
      <p:sp>
        <p:nvSpPr>
          <p:cNvPr id="7" name="topic-ring-center">
            <a:extLst>
              <a:ext uri="{FF2B5EF4-FFF2-40B4-BE49-F238E27FC236}">
                <a16:creationId xmlns:a16="http://schemas.microsoft.com/office/drawing/2014/main" id="{81B130ED-16DC-4AB8-BAE0-6F1C2BA877B9}"/>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7564650E-B629-412E-A052-E60CB5C6FC20}"/>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EDITABLE · 45-MINUTE CLASSROOM LESSON · CORE + SUPPLEMENT</a:t>
            </a:r>
          </a:p>
        </p:txBody>
      </p:sp>
      <p:sp>
        <p:nvSpPr>
          <p:cNvPr id="9" name="group-label">
            <a:extLst>
              <a:ext uri="{FF2B5EF4-FFF2-40B4-BE49-F238E27FC236}">
                <a16:creationId xmlns:a16="http://schemas.microsoft.com/office/drawing/2014/main" id="{7F50D02F-ACD1-445C-8311-C219B57ED0F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10" name="page-number">
            <a:extLst>
              <a:ext uri="{FF2B5EF4-FFF2-40B4-BE49-F238E27FC236}">
                <a16:creationId xmlns:a16="http://schemas.microsoft.com/office/drawing/2014/main" id="{ED487A7E-B592-4240-B138-ACEB1859080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CA1F1616-A045-4ED4-800B-40B3D035E178}"/>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E9D089C7-D338-4E8F-BB62-46B081E00CE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6.2</a:t>
            </a:r>
          </a:p>
        </p:txBody>
      </p:sp>
    </p:spTree>
    <p:extLst>
      <p:ext uri="{BB962C8B-B14F-4D97-AF65-F5344CB8AC3E}">
        <p14:creationId xmlns:p14="http://schemas.microsoft.com/office/powerpoint/2010/main" val="20604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DB38D870-81CA-4BD9-83FF-236FAA26B6C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1AAADA15-6B83-4A89-B449-F0A1AEEABC7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09436EAE-334B-4854-8C1F-C2F4F2F3D69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57057E3-9EC7-4FE1-9B5E-1A2EF2EB636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F4DAFE56-208A-44A8-B64D-93AE36438C7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galaxy and star</a:t>
            </a:r>
          </a:p>
        </p:txBody>
      </p:sp>
      <p:sp>
        <p:nvSpPr>
          <p:cNvPr id="6" name="exam-meta">
            <a:extLst>
              <a:ext uri="{FF2B5EF4-FFF2-40B4-BE49-F238E27FC236}">
                <a16:creationId xmlns:a16="http://schemas.microsoft.com/office/drawing/2014/main" id="{418E1EC7-67ED-4A1B-A6BE-1AC83103E3DC}"/>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Supplement / Extended · 9 MARKS · DESCRIBE · CALCULATE · EXPLAIN</a:t>
            </a:r>
          </a:p>
        </p:txBody>
      </p:sp>
      <p:sp>
        <p:nvSpPr>
          <p:cNvPr id="7" name="exam-question-frame">
            <a:extLst>
              <a:ext uri="{FF2B5EF4-FFF2-40B4-BE49-F238E27FC236}">
                <a16:creationId xmlns:a16="http://schemas.microsoft.com/office/drawing/2014/main" id="{779DE406-4B70-41E9-8782-99BF9A73490F}"/>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29E7E884-A424-47F3-BB86-7522FE5CD016}"/>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Describe the lifecycle of a star much more massive than the Sun after its main-sequence stage. A galaxy at 4.0×10²⁴ m recedes at 8.8×10⁶ m/s. Calculate H₀ and estimate the age of the Universe in seconds. Explain how redshift supports expansion.</a:t>
            </a:r>
          </a:p>
        </p:txBody>
      </p:sp>
      <p:sp>
        <p:nvSpPr>
          <p:cNvPr id="9" name="exam-method-frame">
            <a:extLst>
              <a:ext uri="{FF2B5EF4-FFF2-40B4-BE49-F238E27FC236}">
                <a16:creationId xmlns:a16="http://schemas.microsoft.com/office/drawing/2014/main" id="{5C2D70A8-0C09-4B7E-838E-00BE65D451F2}"/>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7882DAB1-4263-4366-8B58-EED703718C75}"/>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7C839C39-0534-473E-8264-3AB6CC511CF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961369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DF02257B-6FE8-40A8-928F-A7EAF43E47C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D305FBE8-A481-4199-AA53-E41732B4AFF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322601D9-6BA4-4B20-8A59-898727A56C5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6C4D5DD-B3DF-4105-BB5A-AE583625E45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DC2F2066-DF28-4931-BA93-1B0B0DA749F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6797B085-C2DF-4A28-95BE-9000A33D57EE}"/>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AE846C80-680D-4C5A-825C-FC4679B43A5D}"/>
              </a:ext>
            </a:extLst>
          </p:cNvPr>
          <p:cNvSpPr>
            <a:spLocks noGrp="1"/>
          </p:cNvSpPr>
          <p:nvPr/>
        </p:nvSpPr>
        <p:spPr>
          <a:xfrm>
            <a:off x="666750" y="2266950"/>
            <a:ext cx="457200" cy="457200"/>
          </a:xfrm>
          <a:prstGeom prst="ellipse">
            <a:avLst/>
          </a:prstGeom>
          <a:solidFill>
            <a:srgbClr val="4E8DF5"/>
          </a:solidFill>
          <a:ln w="0">
            <a:noFill/>
            <a:prstDash val="solid"/>
          </a:ln>
        </p:spPr>
      </p:sp>
      <p:sp>
        <p:nvSpPr>
          <p:cNvPr id="8" name="mark-number-text-1">
            <a:extLst>
              <a:ext uri="{FF2B5EF4-FFF2-40B4-BE49-F238E27FC236}">
                <a16:creationId xmlns:a16="http://schemas.microsoft.com/office/drawing/2014/main" id="{346A922D-1FA8-4ABB-9265-2B2C15B2D98D}"/>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point-1">
            <a:extLst>
              <a:ext uri="{FF2B5EF4-FFF2-40B4-BE49-F238E27FC236}">
                <a16:creationId xmlns:a16="http://schemas.microsoft.com/office/drawing/2014/main" id="{5C484817-9C09-456F-BF8D-5AF6D61C3F7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Red supergiant.</a:t>
            </a:r>
          </a:p>
        </p:txBody>
      </p:sp>
      <p:sp>
        <p:nvSpPr>
          <p:cNvPr id="10" name="mark-number-2">
            <a:extLst>
              <a:ext uri="{FF2B5EF4-FFF2-40B4-BE49-F238E27FC236}">
                <a16:creationId xmlns:a16="http://schemas.microsoft.com/office/drawing/2014/main" id="{63522298-7107-4C20-B281-6A6690D5E836}"/>
              </a:ext>
            </a:extLst>
          </p:cNvPr>
          <p:cNvSpPr>
            <a:spLocks noGrp="1"/>
          </p:cNvSpPr>
          <p:nvPr/>
        </p:nvSpPr>
        <p:spPr>
          <a:xfrm>
            <a:off x="666750" y="3333750"/>
            <a:ext cx="457200" cy="457200"/>
          </a:xfrm>
          <a:prstGeom prst="ellipse">
            <a:avLst/>
          </a:prstGeom>
          <a:solidFill>
            <a:srgbClr val="4E8DF5"/>
          </a:solidFill>
          <a:ln w="0">
            <a:noFill/>
            <a:prstDash val="solid"/>
          </a:ln>
        </p:spPr>
      </p:sp>
      <p:sp>
        <p:nvSpPr>
          <p:cNvPr id="11" name="mark-number-text-2">
            <a:extLst>
              <a:ext uri="{FF2B5EF4-FFF2-40B4-BE49-F238E27FC236}">
                <a16:creationId xmlns:a16="http://schemas.microsoft.com/office/drawing/2014/main" id="{83531965-43DA-4558-9E2E-DAF34CE67522}"/>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point-2">
            <a:extLst>
              <a:ext uri="{FF2B5EF4-FFF2-40B4-BE49-F238E27FC236}">
                <a16:creationId xmlns:a16="http://schemas.microsoft.com/office/drawing/2014/main" id="{BB6C494F-DAF8-482E-9C8F-061E43293C82}"/>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Supernova.</a:t>
            </a:r>
          </a:p>
        </p:txBody>
      </p:sp>
      <p:sp>
        <p:nvSpPr>
          <p:cNvPr id="13" name="mark-number-3">
            <a:extLst>
              <a:ext uri="{FF2B5EF4-FFF2-40B4-BE49-F238E27FC236}">
                <a16:creationId xmlns:a16="http://schemas.microsoft.com/office/drawing/2014/main" id="{10CB6134-FEE8-4BD8-B72E-B8B61A84849B}"/>
              </a:ext>
            </a:extLst>
          </p:cNvPr>
          <p:cNvSpPr>
            <a:spLocks noGrp="1"/>
          </p:cNvSpPr>
          <p:nvPr/>
        </p:nvSpPr>
        <p:spPr>
          <a:xfrm>
            <a:off x="666750" y="4400550"/>
            <a:ext cx="457200" cy="457200"/>
          </a:xfrm>
          <a:prstGeom prst="ellipse">
            <a:avLst/>
          </a:prstGeom>
          <a:solidFill>
            <a:srgbClr val="4E8DF5"/>
          </a:solidFill>
          <a:ln w="0">
            <a:noFill/>
            <a:prstDash val="solid"/>
          </a:ln>
        </p:spPr>
      </p:sp>
      <p:sp>
        <p:nvSpPr>
          <p:cNvPr id="14" name="mark-number-text-3">
            <a:extLst>
              <a:ext uri="{FF2B5EF4-FFF2-40B4-BE49-F238E27FC236}">
                <a16:creationId xmlns:a16="http://schemas.microsoft.com/office/drawing/2014/main" id="{C1E1DC33-C35C-4C3A-874E-AD58D49E0BB1}"/>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point-3">
            <a:extLst>
              <a:ext uri="{FF2B5EF4-FFF2-40B4-BE49-F238E27FC236}">
                <a16:creationId xmlns:a16="http://schemas.microsoft.com/office/drawing/2014/main" id="{7DCC403F-A0C3-41F3-82A8-3F1DE991B245}"/>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Neutron star or black hole remains.</a:t>
            </a:r>
          </a:p>
        </p:txBody>
      </p:sp>
      <p:sp>
        <p:nvSpPr>
          <p:cNvPr id="16" name="mark-number-4">
            <a:extLst>
              <a:ext uri="{FF2B5EF4-FFF2-40B4-BE49-F238E27FC236}">
                <a16:creationId xmlns:a16="http://schemas.microsoft.com/office/drawing/2014/main" id="{A04EC3CB-188F-4FEC-AD67-1B6B651A794F}"/>
              </a:ext>
            </a:extLst>
          </p:cNvPr>
          <p:cNvSpPr>
            <a:spLocks noGrp="1"/>
          </p:cNvSpPr>
          <p:nvPr/>
        </p:nvSpPr>
        <p:spPr>
          <a:xfrm>
            <a:off x="6191250" y="2266950"/>
            <a:ext cx="457200" cy="457200"/>
          </a:xfrm>
          <a:prstGeom prst="ellipse">
            <a:avLst/>
          </a:prstGeom>
          <a:solidFill>
            <a:srgbClr val="4E8DF5"/>
          </a:solidFill>
          <a:ln w="0">
            <a:noFill/>
            <a:prstDash val="solid"/>
          </a:ln>
        </p:spPr>
      </p:sp>
      <p:sp>
        <p:nvSpPr>
          <p:cNvPr id="17" name="mark-number-text-4">
            <a:extLst>
              <a:ext uri="{FF2B5EF4-FFF2-40B4-BE49-F238E27FC236}">
                <a16:creationId xmlns:a16="http://schemas.microsoft.com/office/drawing/2014/main" id="{FC6A6346-6471-49B0-89A8-C9EDB711FC52}"/>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4</a:t>
            </a:r>
          </a:p>
        </p:txBody>
      </p:sp>
      <p:sp>
        <p:nvSpPr>
          <p:cNvPr id="18" name="mark-point-4">
            <a:extLst>
              <a:ext uri="{FF2B5EF4-FFF2-40B4-BE49-F238E27FC236}">
                <a16:creationId xmlns:a16="http://schemas.microsoft.com/office/drawing/2014/main" id="{11F3EF92-666B-41A2-A5EB-BCB9642EF175}"/>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H₀ = v/d = 2.2×10⁻¹⁸ s⁻¹.</a:t>
            </a:r>
          </a:p>
        </p:txBody>
      </p:sp>
      <p:sp>
        <p:nvSpPr>
          <p:cNvPr id="19" name="mark-number-5">
            <a:extLst>
              <a:ext uri="{FF2B5EF4-FFF2-40B4-BE49-F238E27FC236}">
                <a16:creationId xmlns:a16="http://schemas.microsoft.com/office/drawing/2014/main" id="{E7AAECD0-22CB-4DF4-8FE6-6B3B64CD41A2}"/>
              </a:ext>
            </a:extLst>
          </p:cNvPr>
          <p:cNvSpPr>
            <a:spLocks noGrp="1"/>
          </p:cNvSpPr>
          <p:nvPr/>
        </p:nvSpPr>
        <p:spPr>
          <a:xfrm>
            <a:off x="6191250" y="3333750"/>
            <a:ext cx="457200" cy="457200"/>
          </a:xfrm>
          <a:prstGeom prst="ellipse">
            <a:avLst/>
          </a:prstGeom>
          <a:solidFill>
            <a:srgbClr val="4E8DF5"/>
          </a:solidFill>
          <a:ln w="0">
            <a:noFill/>
            <a:prstDash val="solid"/>
          </a:ln>
        </p:spPr>
      </p:sp>
      <p:sp>
        <p:nvSpPr>
          <p:cNvPr id="20" name="mark-number-text-5">
            <a:extLst>
              <a:ext uri="{FF2B5EF4-FFF2-40B4-BE49-F238E27FC236}">
                <a16:creationId xmlns:a16="http://schemas.microsoft.com/office/drawing/2014/main" id="{D073CD50-22D3-4523-85CA-4D6AF555ADCA}"/>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5</a:t>
            </a:r>
          </a:p>
        </p:txBody>
      </p:sp>
      <p:sp>
        <p:nvSpPr>
          <p:cNvPr id="21" name="mark-point-5">
            <a:extLst>
              <a:ext uri="{FF2B5EF4-FFF2-40B4-BE49-F238E27FC236}">
                <a16:creationId xmlns:a16="http://schemas.microsoft.com/office/drawing/2014/main" id="{52A3AA16-EE16-4E57-B8EA-311563B06F4A}"/>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Age ≈ 1/H₀ = 4.55×10¹⁷ s.</a:t>
            </a:r>
          </a:p>
        </p:txBody>
      </p:sp>
      <p:sp>
        <p:nvSpPr>
          <p:cNvPr id="22" name="mark-number-6">
            <a:extLst>
              <a:ext uri="{FF2B5EF4-FFF2-40B4-BE49-F238E27FC236}">
                <a16:creationId xmlns:a16="http://schemas.microsoft.com/office/drawing/2014/main" id="{415B34C2-6B78-4FF4-A0E6-FD1749456B2D}"/>
              </a:ext>
            </a:extLst>
          </p:cNvPr>
          <p:cNvSpPr>
            <a:spLocks noGrp="1"/>
          </p:cNvSpPr>
          <p:nvPr/>
        </p:nvSpPr>
        <p:spPr>
          <a:xfrm>
            <a:off x="6191250" y="4400550"/>
            <a:ext cx="457200" cy="457200"/>
          </a:xfrm>
          <a:prstGeom prst="ellipse">
            <a:avLst/>
          </a:prstGeom>
          <a:solidFill>
            <a:srgbClr val="4E8DF5"/>
          </a:solidFill>
          <a:ln w="0">
            <a:noFill/>
            <a:prstDash val="solid"/>
          </a:ln>
        </p:spPr>
      </p:sp>
      <p:sp>
        <p:nvSpPr>
          <p:cNvPr id="23" name="mark-number-text-6">
            <a:extLst>
              <a:ext uri="{FF2B5EF4-FFF2-40B4-BE49-F238E27FC236}">
                <a16:creationId xmlns:a16="http://schemas.microsoft.com/office/drawing/2014/main" id="{337A5B47-35BD-4CAA-93DE-402D0BE86107}"/>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6</a:t>
            </a:r>
          </a:p>
        </p:txBody>
      </p:sp>
      <p:sp>
        <p:nvSpPr>
          <p:cNvPr id="24" name="mark-point-6">
            <a:extLst>
              <a:ext uri="{FF2B5EF4-FFF2-40B4-BE49-F238E27FC236}">
                <a16:creationId xmlns:a16="http://schemas.microsoft.com/office/drawing/2014/main" id="{0F3C7F21-0F79-48D8-8CB8-839628C97B2F}"/>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Galaxy spectra shifted to longer wavelength/red.</a:t>
            </a:r>
          </a:p>
        </p:txBody>
      </p:sp>
      <p:sp>
        <p:nvSpPr>
          <p:cNvPr id="25" name="improvement-band">
            <a:extLst>
              <a:ext uri="{FF2B5EF4-FFF2-40B4-BE49-F238E27FC236}">
                <a16:creationId xmlns:a16="http://schemas.microsoft.com/office/drawing/2014/main" id="{2AA32EFE-C223-4F5B-9F4E-7D50B23C03C1}"/>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4051A4D3-76CC-40E1-A952-F42F41C385B1}"/>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593433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7E33E57C-4348-469F-B863-8646D720E42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3BC73C0A-52B9-4E8B-B63A-38DE425E027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2311A9E3-7922-4E96-B11D-5BF5557CFB9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ABED3DB-6A8F-4C25-8D52-900F8CFBF97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A4869800-366E-427F-A62D-2792B35AE2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06C65B13-87CF-4AE8-AAF2-EB759AF87237}"/>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65B9DCDC-FB2D-4AA6-A352-E4807ECB8B7D}"/>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Q1 · SUPPLEMENT</a:t>
            </a:r>
          </a:p>
        </p:txBody>
      </p:sp>
      <p:sp>
        <p:nvSpPr>
          <p:cNvPr id="8" name="quiz-question-1">
            <a:extLst>
              <a:ext uri="{FF2B5EF4-FFF2-40B4-BE49-F238E27FC236}">
                <a16:creationId xmlns:a16="http://schemas.microsoft.com/office/drawing/2014/main" id="{6FAA3A7A-CB15-4193-BBA9-595D4D66EEDC}"/>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Star energy source?</a:t>
            </a:r>
          </a:p>
        </p:txBody>
      </p:sp>
      <p:sp>
        <p:nvSpPr>
          <p:cNvPr id="9" name="quiz-choices-1">
            <a:extLst>
              <a:ext uri="{FF2B5EF4-FFF2-40B4-BE49-F238E27FC236}">
                <a16:creationId xmlns:a16="http://schemas.microsoft.com/office/drawing/2014/main" id="{02956618-7958-4083-BA33-7351BB30DAE2}"/>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combustion · B fusion · C fission only · D friction</a:t>
            </a:r>
          </a:p>
        </p:txBody>
      </p:sp>
      <p:sp>
        <p:nvSpPr>
          <p:cNvPr id="10" name="rule-70-401">
            <a:extLst>
              <a:ext uri="{FF2B5EF4-FFF2-40B4-BE49-F238E27FC236}">
                <a16:creationId xmlns:a16="http://schemas.microsoft.com/office/drawing/2014/main" id="{937078CC-ED06-4F62-8C26-C6D1DE867DAB}"/>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2E2D07B2-FBC7-4066-BC49-DEA6382969C5}"/>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Q2 · SUPPLEMENT</a:t>
            </a:r>
          </a:p>
        </p:txBody>
      </p:sp>
      <p:sp>
        <p:nvSpPr>
          <p:cNvPr id="12" name="quiz-question-2">
            <a:extLst>
              <a:ext uri="{FF2B5EF4-FFF2-40B4-BE49-F238E27FC236}">
                <a16:creationId xmlns:a16="http://schemas.microsoft.com/office/drawing/2014/main" id="{2C496A5C-5FDD-4CFD-B038-7C14484F9A14}"/>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High-mass star may end as?</a:t>
            </a:r>
          </a:p>
        </p:txBody>
      </p:sp>
      <p:sp>
        <p:nvSpPr>
          <p:cNvPr id="13" name="quiz-choices-2">
            <a:extLst>
              <a:ext uri="{FF2B5EF4-FFF2-40B4-BE49-F238E27FC236}">
                <a16:creationId xmlns:a16="http://schemas.microsoft.com/office/drawing/2014/main" id="{C2AC3907-6CDB-4B3F-A223-6830C29C3789}"/>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planet only · B neutron star/black hole · C white dwarf only · D comet</a:t>
            </a:r>
          </a:p>
        </p:txBody>
      </p:sp>
      <p:sp>
        <p:nvSpPr>
          <p:cNvPr id="14" name="rule-650-401">
            <a:extLst>
              <a:ext uri="{FF2B5EF4-FFF2-40B4-BE49-F238E27FC236}">
                <a16:creationId xmlns:a16="http://schemas.microsoft.com/office/drawing/2014/main" id="{F78CFD5B-36C3-4999-A678-96D7DBEEA323}"/>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513079CB-8CAC-482A-9F28-AD14D5B0993D}"/>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Q3</a:t>
            </a:r>
          </a:p>
        </p:txBody>
      </p:sp>
      <p:sp>
        <p:nvSpPr>
          <p:cNvPr id="16" name="quiz-question-3">
            <a:extLst>
              <a:ext uri="{FF2B5EF4-FFF2-40B4-BE49-F238E27FC236}">
                <a16:creationId xmlns:a16="http://schemas.microsoft.com/office/drawing/2014/main" id="{C358421F-63A8-4D7B-807F-9DDDA6C7B147}"/>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Light-year measures?</a:t>
            </a:r>
          </a:p>
        </p:txBody>
      </p:sp>
      <p:sp>
        <p:nvSpPr>
          <p:cNvPr id="17" name="quiz-choices-3">
            <a:extLst>
              <a:ext uri="{FF2B5EF4-FFF2-40B4-BE49-F238E27FC236}">
                <a16:creationId xmlns:a16="http://schemas.microsoft.com/office/drawing/2014/main" id="{E1E4AB77-927F-478F-B156-051543C6E056}"/>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time · B distance · C speed · D power</a:t>
            </a:r>
          </a:p>
        </p:txBody>
      </p:sp>
      <p:sp>
        <p:nvSpPr>
          <p:cNvPr id="18" name="rule-70-601">
            <a:extLst>
              <a:ext uri="{FF2B5EF4-FFF2-40B4-BE49-F238E27FC236}">
                <a16:creationId xmlns:a16="http://schemas.microsoft.com/office/drawing/2014/main" id="{FB62CD8D-4128-47C4-9E7E-52FD716E4E78}"/>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F1478407-DEEC-4CCB-80E6-2F5C37045891}"/>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Q4</a:t>
            </a:r>
          </a:p>
        </p:txBody>
      </p:sp>
      <p:sp>
        <p:nvSpPr>
          <p:cNvPr id="20" name="quiz-question-4">
            <a:extLst>
              <a:ext uri="{FF2B5EF4-FFF2-40B4-BE49-F238E27FC236}">
                <a16:creationId xmlns:a16="http://schemas.microsoft.com/office/drawing/2014/main" id="{23555C7A-1FFC-471A-BA77-E15B03E6B332}"/>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Greater cosmological redshift suggests?</a:t>
            </a:r>
          </a:p>
        </p:txBody>
      </p:sp>
      <p:sp>
        <p:nvSpPr>
          <p:cNvPr id="21" name="quiz-choices-4">
            <a:extLst>
              <a:ext uri="{FF2B5EF4-FFF2-40B4-BE49-F238E27FC236}">
                <a16:creationId xmlns:a16="http://schemas.microsoft.com/office/drawing/2014/main" id="{CFF4D080-0686-4E3A-A584-327CE5D5E3DC}"/>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slower approach · B faster recession · C lower mass only · D no motion</a:t>
            </a:r>
          </a:p>
        </p:txBody>
      </p:sp>
      <p:sp>
        <p:nvSpPr>
          <p:cNvPr id="22" name="rule-650-601">
            <a:extLst>
              <a:ext uri="{FF2B5EF4-FFF2-40B4-BE49-F238E27FC236}">
                <a16:creationId xmlns:a16="http://schemas.microsoft.com/office/drawing/2014/main" id="{36C10D1D-EB2D-4A12-88CC-580E11F119F9}"/>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895580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2506192F-8310-4E19-9CB0-53CAF2177F3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08F2D8C1-0DE7-400F-8207-D90ABF48187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DFD00338-93FC-4A6A-8655-BB3A1590237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29DAEA58-311B-492C-9F48-A6631A568F5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6.2</a:t>
            </a:r>
          </a:p>
        </p:txBody>
      </p:sp>
      <p:sp>
        <p:nvSpPr>
          <p:cNvPr id="5" name="slide-title">
            <a:extLst>
              <a:ext uri="{FF2B5EF4-FFF2-40B4-BE49-F238E27FC236}">
                <a16:creationId xmlns:a16="http://schemas.microsoft.com/office/drawing/2014/main" id="{67181D24-1023-4EE6-85A9-217E79E22EC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5D52151A-7F75-4B2B-B69F-C6A6CEAE922A}"/>
              </a:ext>
            </a:extLst>
          </p:cNvPr>
          <p:cNvSpPr>
            <a:spLocks noGrp="1"/>
          </p:cNvSpPr>
          <p:nvPr/>
        </p:nvSpPr>
        <p:spPr>
          <a:xfrm>
            <a:off x="714375" y="1714500"/>
            <a:ext cx="476250" cy="476250"/>
          </a:xfrm>
          <a:prstGeom prst="ellipse">
            <a:avLst/>
          </a:prstGeom>
          <a:solidFill>
            <a:srgbClr val="4E8DF5"/>
          </a:solidFill>
          <a:ln w="0">
            <a:noFill/>
            <a:prstDash val="solid"/>
          </a:ln>
        </p:spPr>
      </p:sp>
      <p:sp>
        <p:nvSpPr>
          <p:cNvPr id="7" name="answer-number-text-1">
            <a:extLst>
              <a:ext uri="{FF2B5EF4-FFF2-40B4-BE49-F238E27FC236}">
                <a16:creationId xmlns:a16="http://schemas.microsoft.com/office/drawing/2014/main" id="{E89F52B5-A16E-45FF-8129-8F348D82883E}"/>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8" name="answer-value-1">
            <a:extLst>
              <a:ext uri="{FF2B5EF4-FFF2-40B4-BE49-F238E27FC236}">
                <a16:creationId xmlns:a16="http://schemas.microsoft.com/office/drawing/2014/main" id="{342FDDA3-8DA0-49D9-A3AB-980CB81C6A77}"/>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4E8DF5"/>
                </a:solidFill>
              </a:defRPr>
            </a:pPr>
            <a:r>
              <a:rPr sz="1950" b="1" i="0">
                <a:solidFill>
                  <a:srgbClr val="4E8DF5"/>
                </a:solidFill>
              </a:rPr>
              <a:t>SUPPLEMENT · Answer: fusion</a:t>
            </a:r>
          </a:p>
        </p:txBody>
      </p:sp>
      <p:sp>
        <p:nvSpPr>
          <p:cNvPr id="9" name="answer-reason-1">
            <a:extLst>
              <a:ext uri="{FF2B5EF4-FFF2-40B4-BE49-F238E27FC236}">
                <a16:creationId xmlns:a16="http://schemas.microsoft.com/office/drawing/2014/main" id="{E32B8A4F-484C-4DBB-9380-AC542E69E85E}"/>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Hydrogen fuses into helium in stable stars.</a:t>
            </a:r>
          </a:p>
        </p:txBody>
      </p:sp>
      <p:sp>
        <p:nvSpPr>
          <p:cNvPr id="10" name="rule-155-262">
            <a:extLst>
              <a:ext uri="{FF2B5EF4-FFF2-40B4-BE49-F238E27FC236}">
                <a16:creationId xmlns:a16="http://schemas.microsoft.com/office/drawing/2014/main" id="{D11A1D48-291A-4FF5-B107-98E6CBA1B5B1}"/>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AE903131-1C8A-4682-81AF-FCF434FB6CE6}"/>
              </a:ext>
            </a:extLst>
          </p:cNvPr>
          <p:cNvSpPr>
            <a:spLocks noGrp="1"/>
          </p:cNvSpPr>
          <p:nvPr/>
        </p:nvSpPr>
        <p:spPr>
          <a:xfrm>
            <a:off x="714375" y="2695575"/>
            <a:ext cx="476250" cy="476250"/>
          </a:xfrm>
          <a:prstGeom prst="ellipse">
            <a:avLst/>
          </a:prstGeom>
          <a:solidFill>
            <a:srgbClr val="4E8DF5"/>
          </a:solidFill>
          <a:ln w="0">
            <a:noFill/>
            <a:prstDash val="solid"/>
          </a:ln>
        </p:spPr>
      </p:sp>
      <p:sp>
        <p:nvSpPr>
          <p:cNvPr id="12" name="answer-number-text-2">
            <a:extLst>
              <a:ext uri="{FF2B5EF4-FFF2-40B4-BE49-F238E27FC236}">
                <a16:creationId xmlns:a16="http://schemas.microsoft.com/office/drawing/2014/main" id="{E459D85F-8048-4E3A-A8A1-AF49F220B28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3" name="answer-value-2">
            <a:extLst>
              <a:ext uri="{FF2B5EF4-FFF2-40B4-BE49-F238E27FC236}">
                <a16:creationId xmlns:a16="http://schemas.microsoft.com/office/drawing/2014/main" id="{C503B005-2EDA-452C-BC10-C681A8A8AE94}"/>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4E8DF5"/>
                </a:solidFill>
              </a:defRPr>
            </a:pPr>
            <a:r>
              <a:rPr sz="1950" b="1" i="0">
                <a:solidFill>
                  <a:srgbClr val="4E8DF5"/>
                </a:solidFill>
              </a:rPr>
              <a:t>SUPPLEMENT · Answer: neutron star/black hole</a:t>
            </a:r>
          </a:p>
        </p:txBody>
      </p:sp>
      <p:sp>
        <p:nvSpPr>
          <p:cNvPr id="14" name="answer-reason-2">
            <a:extLst>
              <a:ext uri="{FF2B5EF4-FFF2-40B4-BE49-F238E27FC236}">
                <a16:creationId xmlns:a16="http://schemas.microsoft.com/office/drawing/2014/main" id="{F77FC473-CDEA-40DE-9981-D4F4855F0BD8}"/>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After a supernova, depending on remnant mass.</a:t>
            </a:r>
          </a:p>
        </p:txBody>
      </p:sp>
      <p:sp>
        <p:nvSpPr>
          <p:cNvPr id="15" name="rule-155-365">
            <a:extLst>
              <a:ext uri="{FF2B5EF4-FFF2-40B4-BE49-F238E27FC236}">
                <a16:creationId xmlns:a16="http://schemas.microsoft.com/office/drawing/2014/main" id="{B0495B9C-A3DE-42F8-B5C2-102DA784DA37}"/>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630AA3A8-66DC-4E5D-97CE-E379B9284DC5}"/>
              </a:ext>
            </a:extLst>
          </p:cNvPr>
          <p:cNvSpPr>
            <a:spLocks noGrp="1"/>
          </p:cNvSpPr>
          <p:nvPr/>
        </p:nvSpPr>
        <p:spPr>
          <a:xfrm>
            <a:off x="714375" y="3676650"/>
            <a:ext cx="476250" cy="476250"/>
          </a:xfrm>
          <a:prstGeom prst="ellipse">
            <a:avLst/>
          </a:prstGeom>
          <a:solidFill>
            <a:srgbClr val="4E8DF5"/>
          </a:solidFill>
          <a:ln w="0">
            <a:noFill/>
            <a:prstDash val="solid"/>
          </a:ln>
        </p:spPr>
      </p:sp>
      <p:sp>
        <p:nvSpPr>
          <p:cNvPr id="17" name="answer-number-text-3">
            <a:extLst>
              <a:ext uri="{FF2B5EF4-FFF2-40B4-BE49-F238E27FC236}">
                <a16:creationId xmlns:a16="http://schemas.microsoft.com/office/drawing/2014/main" id="{B79546A2-A5AC-48EE-8649-AA417949411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8" name="answer-value-3">
            <a:extLst>
              <a:ext uri="{FF2B5EF4-FFF2-40B4-BE49-F238E27FC236}">
                <a16:creationId xmlns:a16="http://schemas.microsoft.com/office/drawing/2014/main" id="{15E5AD64-769C-4987-9E70-AA7A42270A93}"/>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4E8DF5"/>
                </a:solidFill>
              </a:defRPr>
            </a:pPr>
            <a:r>
              <a:rPr sz="1950" b="1" i="0">
                <a:solidFill>
                  <a:srgbClr val="4E8DF5"/>
                </a:solidFill>
              </a:rPr>
              <a:t>Answer: distance</a:t>
            </a:r>
          </a:p>
        </p:txBody>
      </p:sp>
      <p:sp>
        <p:nvSpPr>
          <p:cNvPr id="19" name="answer-reason-3">
            <a:extLst>
              <a:ext uri="{FF2B5EF4-FFF2-40B4-BE49-F238E27FC236}">
                <a16:creationId xmlns:a16="http://schemas.microsoft.com/office/drawing/2014/main" id="{B2B99843-8408-4808-AB69-E0EFAEF6807A}"/>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Distance light travels in one year.</a:t>
            </a:r>
          </a:p>
        </p:txBody>
      </p:sp>
      <p:sp>
        <p:nvSpPr>
          <p:cNvPr id="20" name="rule-155-468">
            <a:extLst>
              <a:ext uri="{FF2B5EF4-FFF2-40B4-BE49-F238E27FC236}">
                <a16:creationId xmlns:a16="http://schemas.microsoft.com/office/drawing/2014/main" id="{DB1DF540-4D0A-432B-8069-9E227F183D6B}"/>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9EBC7B69-DB23-48AE-817B-3C705A6AF53C}"/>
              </a:ext>
            </a:extLst>
          </p:cNvPr>
          <p:cNvSpPr>
            <a:spLocks noGrp="1"/>
          </p:cNvSpPr>
          <p:nvPr/>
        </p:nvSpPr>
        <p:spPr>
          <a:xfrm>
            <a:off x="714375" y="4657725"/>
            <a:ext cx="476250" cy="476250"/>
          </a:xfrm>
          <a:prstGeom prst="ellipse">
            <a:avLst/>
          </a:prstGeom>
          <a:solidFill>
            <a:srgbClr val="4E8DF5"/>
          </a:solidFill>
          <a:ln w="0">
            <a:noFill/>
            <a:prstDash val="solid"/>
          </a:ln>
        </p:spPr>
      </p:sp>
      <p:sp>
        <p:nvSpPr>
          <p:cNvPr id="22" name="answer-number-text-4">
            <a:extLst>
              <a:ext uri="{FF2B5EF4-FFF2-40B4-BE49-F238E27FC236}">
                <a16:creationId xmlns:a16="http://schemas.microsoft.com/office/drawing/2014/main" id="{CF0D4438-27E6-4A88-BA23-8595CBAA6516}"/>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4.</a:t>
            </a:r>
          </a:p>
        </p:txBody>
      </p:sp>
      <p:sp>
        <p:nvSpPr>
          <p:cNvPr id="23" name="answer-value-4">
            <a:extLst>
              <a:ext uri="{FF2B5EF4-FFF2-40B4-BE49-F238E27FC236}">
                <a16:creationId xmlns:a16="http://schemas.microsoft.com/office/drawing/2014/main" id="{B37100A2-5393-4FC2-BC91-20045920E7D5}"/>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4E8DF5"/>
                </a:solidFill>
              </a:defRPr>
            </a:pPr>
            <a:r>
              <a:rPr sz="1950" b="1" i="0">
                <a:solidFill>
                  <a:srgbClr val="4E8DF5"/>
                </a:solidFill>
              </a:rPr>
              <a:t>Answer: faster recession</a:t>
            </a:r>
          </a:p>
        </p:txBody>
      </p:sp>
      <p:sp>
        <p:nvSpPr>
          <p:cNvPr id="24" name="answer-reason-4">
            <a:extLst>
              <a:ext uri="{FF2B5EF4-FFF2-40B4-BE49-F238E27FC236}">
                <a16:creationId xmlns:a16="http://schemas.microsoft.com/office/drawing/2014/main" id="{AA7157B7-E75B-4154-A9FE-FB431CC30AFF}"/>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Shift increases with recession speed.</a:t>
            </a:r>
          </a:p>
        </p:txBody>
      </p:sp>
      <p:sp>
        <p:nvSpPr>
          <p:cNvPr id="25" name="exit-ticket">
            <a:extLst>
              <a:ext uri="{FF2B5EF4-FFF2-40B4-BE49-F238E27FC236}">
                <a16:creationId xmlns:a16="http://schemas.microsoft.com/office/drawing/2014/main" id="{04CE9117-0EF4-44C4-9803-BCBC54A36292}"/>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4E8DF5"/>
                </a:solidFill>
              </a:defRPr>
            </a:pPr>
            <a:r>
              <a:rPr sz="1875" b="1" i="0">
                <a:solidFill>
                  <a:srgbClr val="4E8DF5"/>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902565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D5839BD5-496F-4F5B-8B4A-3A838D56A5E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4D73D0C4-9216-4B22-9BFF-366E578E627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98D863AD-A08B-43D8-B5DA-AD915731DEB6}"/>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EDE78A1-09DB-43B4-B883-FE9C1FDF372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9566D8AE-EED3-40DB-99E2-25FEC137A49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0EB9A25A-0BBA-4AC5-B483-713F9E8860BF}"/>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DA4A09F2-345B-4F97-8D3B-F5A809897246}"/>
              </a:ext>
            </a:extLst>
          </p:cNvPr>
          <p:cNvSpPr>
            <a:spLocks noGrp="1"/>
          </p:cNvSpPr>
          <p:nvPr/>
        </p:nvSpPr>
        <p:spPr>
          <a:xfrm>
            <a:off x="723900" y="2209800"/>
            <a:ext cx="495300" cy="495300"/>
          </a:xfrm>
          <a:prstGeom prst="ellipse">
            <a:avLst/>
          </a:prstGeom>
          <a:solidFill>
            <a:srgbClr val="4E8DF5"/>
          </a:solidFill>
          <a:ln w="0">
            <a:noFill/>
            <a:prstDash val="solid"/>
          </a:ln>
        </p:spPr>
      </p:sp>
      <p:sp>
        <p:nvSpPr>
          <p:cNvPr id="8" name="retrieval-number-text-1">
            <a:extLst>
              <a:ext uri="{FF2B5EF4-FFF2-40B4-BE49-F238E27FC236}">
                <a16:creationId xmlns:a16="http://schemas.microsoft.com/office/drawing/2014/main" id="{8CA9572A-E190-43F4-B1E6-359E56FF6179}"/>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9" name="retrieval-question-1">
            <a:extLst>
              <a:ext uri="{FF2B5EF4-FFF2-40B4-BE49-F238E27FC236}">
                <a16:creationId xmlns:a16="http://schemas.microsoft.com/office/drawing/2014/main" id="{89A16E5A-1442-471B-976C-1F6805635D58}"/>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[SUPPLEMENT] What powers stable stars?</a:t>
            </a:r>
          </a:p>
        </p:txBody>
      </p:sp>
      <p:sp>
        <p:nvSpPr>
          <p:cNvPr id="10" name="retrieval-number-2">
            <a:extLst>
              <a:ext uri="{FF2B5EF4-FFF2-40B4-BE49-F238E27FC236}">
                <a16:creationId xmlns:a16="http://schemas.microsoft.com/office/drawing/2014/main" id="{AD38E31D-B766-4B32-925F-15D9CABC279F}"/>
              </a:ext>
            </a:extLst>
          </p:cNvPr>
          <p:cNvSpPr>
            <a:spLocks noGrp="1"/>
          </p:cNvSpPr>
          <p:nvPr/>
        </p:nvSpPr>
        <p:spPr>
          <a:xfrm>
            <a:off x="723900" y="3276600"/>
            <a:ext cx="495300" cy="495300"/>
          </a:xfrm>
          <a:prstGeom prst="ellipse">
            <a:avLst/>
          </a:prstGeom>
          <a:solidFill>
            <a:srgbClr val="4E8DF5"/>
          </a:solidFill>
          <a:ln w="0">
            <a:noFill/>
            <a:prstDash val="solid"/>
          </a:ln>
        </p:spPr>
      </p:sp>
      <p:sp>
        <p:nvSpPr>
          <p:cNvPr id="11" name="retrieval-number-text-2">
            <a:extLst>
              <a:ext uri="{FF2B5EF4-FFF2-40B4-BE49-F238E27FC236}">
                <a16:creationId xmlns:a16="http://schemas.microsoft.com/office/drawing/2014/main" id="{112ED02B-A3D6-4863-B626-F4DF201EC45C}"/>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2" name="retrieval-question-2">
            <a:extLst>
              <a:ext uri="{FF2B5EF4-FFF2-40B4-BE49-F238E27FC236}">
                <a16:creationId xmlns:a16="http://schemas.microsoft.com/office/drawing/2014/main" id="{D3995D50-5E41-4843-A3C9-7BACC918E4CC}"/>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colour shift indicates recession?</a:t>
            </a:r>
          </a:p>
        </p:txBody>
      </p:sp>
      <p:sp>
        <p:nvSpPr>
          <p:cNvPr id="13" name="retrieval-number-3">
            <a:extLst>
              <a:ext uri="{FF2B5EF4-FFF2-40B4-BE49-F238E27FC236}">
                <a16:creationId xmlns:a16="http://schemas.microsoft.com/office/drawing/2014/main" id="{493E78E1-0B09-46C5-A837-A6CCBCE53654}"/>
              </a:ext>
            </a:extLst>
          </p:cNvPr>
          <p:cNvSpPr>
            <a:spLocks noGrp="1"/>
          </p:cNvSpPr>
          <p:nvPr/>
        </p:nvSpPr>
        <p:spPr>
          <a:xfrm>
            <a:off x="723900" y="4343400"/>
            <a:ext cx="495300" cy="495300"/>
          </a:xfrm>
          <a:prstGeom prst="ellipse">
            <a:avLst/>
          </a:prstGeom>
          <a:solidFill>
            <a:srgbClr val="4E8DF5"/>
          </a:solidFill>
          <a:ln w="0">
            <a:noFill/>
            <a:prstDash val="solid"/>
          </a:ln>
        </p:spPr>
      </p:sp>
      <p:sp>
        <p:nvSpPr>
          <p:cNvPr id="14" name="retrieval-number-text-3">
            <a:extLst>
              <a:ext uri="{FF2B5EF4-FFF2-40B4-BE49-F238E27FC236}">
                <a16:creationId xmlns:a16="http://schemas.microsoft.com/office/drawing/2014/main" id="{A2D67663-60CA-405E-8E94-2D7A1724452C}"/>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5" name="retrieval-question-3">
            <a:extLst>
              <a:ext uri="{FF2B5EF4-FFF2-40B4-BE49-F238E27FC236}">
                <a16:creationId xmlns:a16="http://schemas.microsoft.com/office/drawing/2014/main" id="{F5715501-9025-489A-9F5D-A26665C90B83}"/>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[SUPPLEMENT] What determines a star's eventual lifecycle path most strongly?</a:t>
            </a:r>
          </a:p>
        </p:txBody>
      </p:sp>
      <p:sp>
        <p:nvSpPr>
          <p:cNvPr id="16" name="retrieval-close">
            <a:extLst>
              <a:ext uri="{FF2B5EF4-FFF2-40B4-BE49-F238E27FC236}">
                <a16:creationId xmlns:a16="http://schemas.microsoft.com/office/drawing/2014/main" id="{68C774FC-2456-465E-B4E1-37A4B70F632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Mini-whiteboard challenge: sketch or calculate one idea you expect to use today.</a:t>
            </a:r>
          </a:p>
        </p:txBody>
      </p:sp>
    </p:spTree>
    <p:extLst>
      <p:ext uri="{BB962C8B-B14F-4D97-AF65-F5344CB8AC3E}">
        <p14:creationId xmlns:p14="http://schemas.microsoft.com/office/powerpoint/2010/main" val="753775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9D92DF02-0071-469E-BD4F-331DF6C0C20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C2BAFB98-1597-4F2A-B26B-4E7D526FA0D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344A3F23-2F17-42F5-A066-DE24DDA9810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976123B-68AA-4255-BFAC-71F0826B103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CA328254-6F53-4AF3-A6A5-6F50AF19976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Mass shapes stars; redshift maps expansion</a:t>
            </a:r>
          </a:p>
        </p:txBody>
      </p:sp>
      <p:sp>
        <p:nvSpPr>
          <p:cNvPr id="6" name="core-index-1">
            <a:extLst>
              <a:ext uri="{FF2B5EF4-FFF2-40B4-BE49-F238E27FC236}">
                <a16:creationId xmlns:a16="http://schemas.microsoft.com/office/drawing/2014/main" id="{65DE8873-115D-41C6-9E8B-00F3918771BF}"/>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01</a:t>
            </a:r>
          </a:p>
        </p:txBody>
      </p:sp>
      <p:sp>
        <p:nvSpPr>
          <p:cNvPr id="7" name="core-point-1">
            <a:extLst>
              <a:ext uri="{FF2B5EF4-FFF2-40B4-BE49-F238E27FC236}">
                <a16:creationId xmlns:a16="http://schemas.microsoft.com/office/drawing/2014/main" id="{8931DFAE-344F-4B42-80A3-73F00658DBAD}"/>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The Milky Way is about 100,000 light-years across and contains many billions of stars, including the Sun.</a:t>
            </a:r>
          </a:p>
        </p:txBody>
      </p:sp>
      <p:sp>
        <p:nvSpPr>
          <p:cNvPr id="8" name="core-index-2">
            <a:extLst>
              <a:ext uri="{FF2B5EF4-FFF2-40B4-BE49-F238E27FC236}">
                <a16:creationId xmlns:a16="http://schemas.microsoft.com/office/drawing/2014/main" id="{11DAE588-E102-4133-AA6D-A7D939C7318E}"/>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02</a:t>
            </a:r>
          </a:p>
        </p:txBody>
      </p:sp>
      <p:sp>
        <p:nvSpPr>
          <p:cNvPr id="9" name="core-point-2">
            <a:extLst>
              <a:ext uri="{FF2B5EF4-FFF2-40B4-BE49-F238E27FC236}">
                <a16:creationId xmlns:a16="http://schemas.microsoft.com/office/drawing/2014/main" id="{E0D8B813-2AC2-4C5C-A6B6-E4EE8C254509}"/>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Greater galaxy redshift indicates greater recession speed, supporting expansion and Big Bang reasoning.</a:t>
            </a:r>
          </a:p>
        </p:txBody>
      </p:sp>
      <p:sp>
        <p:nvSpPr>
          <p:cNvPr id="10" name="core-index-3">
            <a:extLst>
              <a:ext uri="{FF2B5EF4-FFF2-40B4-BE49-F238E27FC236}">
                <a16:creationId xmlns:a16="http://schemas.microsoft.com/office/drawing/2014/main" id="{823184C9-947A-40FB-B691-5CE4644C4642}"/>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03</a:t>
            </a:r>
          </a:p>
        </p:txBody>
      </p:sp>
      <p:sp>
        <p:nvSpPr>
          <p:cNvPr id="11" name="core-point-3">
            <a:extLst>
              <a:ext uri="{FF2B5EF4-FFF2-40B4-BE49-F238E27FC236}">
                <a16:creationId xmlns:a16="http://schemas.microsoft.com/office/drawing/2014/main" id="{1D1AACD1-9C21-4740-BCEB-C5E7AD9527F3}"/>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Stars form from nebulae, become stable main-sequence stars, then follow mass-dependent paths.</a:t>
            </a:r>
          </a:p>
        </p:txBody>
      </p:sp>
      <p:sp>
        <p:nvSpPr>
          <p:cNvPr id="12" name="core-index-4">
            <a:extLst>
              <a:ext uri="{FF2B5EF4-FFF2-40B4-BE49-F238E27FC236}">
                <a16:creationId xmlns:a16="http://schemas.microsoft.com/office/drawing/2014/main" id="{9BAD053C-751E-4B72-85C8-F24DD5F24448}"/>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04</a:t>
            </a:r>
          </a:p>
        </p:txBody>
      </p:sp>
      <p:sp>
        <p:nvSpPr>
          <p:cNvPr id="13" name="core-point-4">
            <a:extLst>
              <a:ext uri="{FF2B5EF4-FFF2-40B4-BE49-F238E27FC236}">
                <a16:creationId xmlns:a16="http://schemas.microsoft.com/office/drawing/2014/main" id="{C10A7EEB-CB28-4DAD-99AB-C2C13620B177}"/>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Low-mass paths end at white dwarfs; high-mass paths may end at neutron stars or black holes after supernovae.</a:t>
            </a:r>
          </a:p>
        </p:txBody>
      </p:sp>
      <p:sp>
        <p:nvSpPr>
          <p:cNvPr id="14" name="core-index-5">
            <a:extLst>
              <a:ext uri="{FF2B5EF4-FFF2-40B4-BE49-F238E27FC236}">
                <a16:creationId xmlns:a16="http://schemas.microsoft.com/office/drawing/2014/main" id="{7F569935-9077-4AE0-B18E-2B450F670B3D}"/>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05</a:t>
            </a:r>
          </a:p>
        </p:txBody>
      </p:sp>
      <p:sp>
        <p:nvSpPr>
          <p:cNvPr id="15" name="core-point-5">
            <a:extLst>
              <a:ext uri="{FF2B5EF4-FFF2-40B4-BE49-F238E27FC236}">
                <a16:creationId xmlns:a16="http://schemas.microsoft.com/office/drawing/2014/main" id="{E9CDF888-D541-434F-8A91-C6F6EBD80372}"/>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Cosmic microwave background supports a hot early Universe; supernova brightness gives galaxy distance.</a:t>
            </a:r>
          </a:p>
        </p:txBody>
      </p:sp>
      <p:sp>
        <p:nvSpPr>
          <p:cNvPr id="16" name="equation-panel">
            <a:extLst>
              <a:ext uri="{FF2B5EF4-FFF2-40B4-BE49-F238E27FC236}">
                <a16:creationId xmlns:a16="http://schemas.microsoft.com/office/drawing/2014/main" id="{995E9D29-AF59-43DE-BF20-BC434615AC85}"/>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3B405CA5-079C-4CDD-9AE0-AF66888940E7}"/>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EQUATIONS TO OWN</a:t>
            </a:r>
          </a:p>
        </p:txBody>
      </p:sp>
      <p:sp>
        <p:nvSpPr>
          <p:cNvPr id="18" name="equation-expression-1">
            <a:extLst>
              <a:ext uri="{FF2B5EF4-FFF2-40B4-BE49-F238E27FC236}">
                <a16:creationId xmlns:a16="http://schemas.microsoft.com/office/drawing/2014/main" id="{FC00110C-AC86-4511-B1C7-7C39A2C526C5}"/>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H₀ = v/d, so v = H₀d</a:t>
            </a:r>
          </a:p>
        </p:txBody>
      </p:sp>
      <p:sp>
        <p:nvSpPr>
          <p:cNvPr id="19" name="equation-units-1">
            <a:extLst>
              <a:ext uri="{FF2B5EF4-FFF2-40B4-BE49-F238E27FC236}">
                <a16:creationId xmlns:a16="http://schemas.microsoft.com/office/drawing/2014/main" id="{89487B90-39CD-4930-A427-4EE05B611AB7}"/>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H₀ in s⁻¹, v in m/s, d in m</a:t>
            </a:r>
          </a:p>
        </p:txBody>
      </p:sp>
      <p:sp>
        <p:nvSpPr>
          <p:cNvPr id="20" name="equation-expression-2">
            <a:extLst>
              <a:ext uri="{FF2B5EF4-FFF2-40B4-BE49-F238E27FC236}">
                <a16:creationId xmlns:a16="http://schemas.microsoft.com/office/drawing/2014/main" id="{6BA87D45-CB62-4703-82EC-4BB91DA524DD}"/>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estimated age ≈ 1/H₀</a:t>
            </a:r>
          </a:p>
        </p:txBody>
      </p:sp>
      <p:sp>
        <p:nvSpPr>
          <p:cNvPr id="21" name="equation-units-2">
            <a:extLst>
              <a:ext uri="{FF2B5EF4-FFF2-40B4-BE49-F238E27FC236}">
                <a16:creationId xmlns:a16="http://schemas.microsoft.com/office/drawing/2014/main" id="{500904F6-4D06-4B0C-A3C1-D5B719797BFA}"/>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s, then convert to years</a:t>
            </a:r>
          </a:p>
        </p:txBody>
      </p:sp>
      <p:sp>
        <p:nvSpPr>
          <p:cNvPr id="22" name="vocabulary-label">
            <a:extLst>
              <a:ext uri="{FF2B5EF4-FFF2-40B4-BE49-F238E27FC236}">
                <a16:creationId xmlns:a16="http://schemas.microsoft.com/office/drawing/2014/main" id="{E3B5F811-F570-474D-8F47-94A843AC8662}"/>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SAY IT PRECISELY</a:t>
            </a:r>
          </a:p>
        </p:txBody>
      </p:sp>
      <p:sp>
        <p:nvSpPr>
          <p:cNvPr id="23" name="vocabulary">
            <a:extLst>
              <a:ext uri="{FF2B5EF4-FFF2-40B4-BE49-F238E27FC236}">
                <a16:creationId xmlns:a16="http://schemas.microsoft.com/office/drawing/2014/main" id="{4442F01A-44DE-40DA-95CE-8D1B5BE2E943}"/>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nebula · main sequence · supernova · galaxy · redshift · Hubble constant</a:t>
            </a:r>
          </a:p>
        </p:txBody>
      </p:sp>
    </p:spTree>
    <p:extLst>
      <p:ext uri="{BB962C8B-B14F-4D97-AF65-F5344CB8AC3E}">
        <p14:creationId xmlns:p14="http://schemas.microsoft.com/office/powerpoint/2010/main" val="813811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DE0FE-21BD-8513-0125-A182B92DE4F6}"/>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3E5BF90E-AF4F-6683-A818-159B5575D1D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DEB8AD68-1590-AB7F-59DF-07261181A3C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E08908E8-0E1B-07FC-8C85-559EA212808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77F107C-9EBD-0D59-7B74-4F62776A3B7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ECB9319D-5F59-A41A-4694-F7BDA226775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stars and the Universe</a:t>
            </a:r>
            <a:endParaRPr sz="3600" b="1" i="0">
              <a:solidFill>
                <a:srgbClr val="0A332E"/>
              </a:solidFill>
            </a:endParaRPr>
          </a:p>
        </p:txBody>
      </p:sp>
      <p:sp>
        <p:nvSpPr>
          <p:cNvPr id="25" name="simple-definition-label">
            <a:extLst>
              <a:ext uri="{FF2B5EF4-FFF2-40B4-BE49-F238E27FC236}">
                <a16:creationId xmlns:a16="http://schemas.microsoft.com/office/drawing/2014/main" id="{6859E249-2F09-2FA2-2C71-1A887E6D42F8}"/>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2AEA1E5D-8C4C-2908-EA2C-C4ABF7D1870D}"/>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This topic is the life story of stars and the history of the Universe: stars condense out of nebulae and end in different ways depending on their mass, while the redshift of distant galaxies shows that space itself has been expanding since the Big Bang.</a:t>
            </a:r>
          </a:p>
        </p:txBody>
      </p:sp>
      <p:sp>
        <p:nvSpPr>
          <p:cNvPr id="27" name="TextBox 26">
            <a:extLst>
              <a:ext uri="{FF2B5EF4-FFF2-40B4-BE49-F238E27FC236}">
                <a16:creationId xmlns:a16="http://schemas.microsoft.com/office/drawing/2014/main" id="{985DB872-92F8-543A-F608-FFCDEDDD9222}"/>
              </a:ext>
            </a:extLst>
          </p:cNvPr>
          <p:cNvSpPr txBox="1"/>
          <p:nvPr/>
        </p:nvSpPr>
        <p:spPr>
          <a:xfrm>
            <a:off x="660400" y="3657600"/>
            <a:ext cx="3810000" cy="276999"/>
          </a:xfrm>
          <a:prstGeom prst="rect">
            <a:avLst/>
          </a:prstGeom>
          <a:noFill/>
        </p:spPr>
        <p:txBody>
          <a:bodyPr vert="horz" wrap="square" lIns="0" tIns="0" bIns="0" rtlCol="0">
            <a:noAutofit/>
          </a:bodyPr>
          <a:lstStyle/>
          <a:p>
            <a:r>
              <a:rPr lang="en-US" sz="1600" b="1">
                <a:solidFill>
                  <a:srgbClr val="102E29"/>
                </a:solidFill>
              </a:rPr>
              <a:t>the fork is decided by the star's mass</a:t>
            </a:r>
          </a:p>
        </p:txBody>
      </p:sp>
      <p:sp>
        <p:nvSpPr>
          <p:cNvPr id="28" name="Rectangle 27">
            <a:extLst>
              <a:ext uri="{FF2B5EF4-FFF2-40B4-BE49-F238E27FC236}">
                <a16:creationId xmlns:a16="http://schemas.microsoft.com/office/drawing/2014/main" id="{A8AD40A9-184A-FFE9-E045-EB1E127873E7}"/>
              </a:ext>
            </a:extLst>
          </p:cNvPr>
          <p:cNvSpPr/>
          <p:nvPr/>
        </p:nvSpPr>
        <p:spPr>
          <a:xfrm>
            <a:off x="660400" y="4619978"/>
            <a:ext cx="1397000" cy="641585"/>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nebula</a:t>
            </a:r>
          </a:p>
        </p:txBody>
      </p:sp>
      <p:cxnSp>
        <p:nvCxnSpPr>
          <p:cNvPr id="29" name="Straight Connector 28">
            <a:extLst>
              <a:ext uri="{FF2B5EF4-FFF2-40B4-BE49-F238E27FC236}">
                <a16:creationId xmlns:a16="http://schemas.microsoft.com/office/drawing/2014/main" id="{FC221F09-2CD8-4D34-A573-F048F160D42A}"/>
              </a:ext>
            </a:extLst>
          </p:cNvPr>
          <p:cNvCxnSpPr/>
          <p:nvPr/>
        </p:nvCxnSpPr>
        <p:spPr>
          <a:xfrm>
            <a:off x="2082800" y="4940771"/>
            <a:ext cx="4318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67224F02-95C4-87DA-5215-038C53ADB4AE}"/>
              </a:ext>
            </a:extLst>
          </p:cNvPr>
          <p:cNvSpPr/>
          <p:nvPr/>
        </p:nvSpPr>
        <p:spPr>
          <a:xfrm>
            <a:off x="2565400" y="4619978"/>
            <a:ext cx="1651000" cy="641585"/>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main sequence</a:t>
            </a:r>
          </a:p>
        </p:txBody>
      </p:sp>
      <p:cxnSp>
        <p:nvCxnSpPr>
          <p:cNvPr id="31" name="Straight Connector 30">
            <a:extLst>
              <a:ext uri="{FF2B5EF4-FFF2-40B4-BE49-F238E27FC236}">
                <a16:creationId xmlns:a16="http://schemas.microsoft.com/office/drawing/2014/main" id="{98A9FF3D-EE74-D8BC-CE8E-E67FB0D356BD}"/>
              </a:ext>
            </a:extLst>
          </p:cNvPr>
          <p:cNvCxnSpPr/>
          <p:nvPr/>
        </p:nvCxnSpPr>
        <p:spPr>
          <a:xfrm flipV="1">
            <a:off x="4241800" y="4211696"/>
            <a:ext cx="482600" cy="583259"/>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1AD69F0-614D-27EA-9F77-468BBA717BA2}"/>
              </a:ext>
            </a:extLst>
          </p:cNvPr>
          <p:cNvCxnSpPr/>
          <p:nvPr/>
        </p:nvCxnSpPr>
        <p:spPr>
          <a:xfrm>
            <a:off x="4241800" y="5086585"/>
            <a:ext cx="482600" cy="554097"/>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43671994-8A65-A6BA-BF9C-ED7B3C80F950}"/>
              </a:ext>
            </a:extLst>
          </p:cNvPr>
          <p:cNvSpPr/>
          <p:nvPr/>
        </p:nvSpPr>
        <p:spPr>
          <a:xfrm>
            <a:off x="4775200" y="3832578"/>
            <a:ext cx="1524000" cy="612422"/>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red giant</a:t>
            </a:r>
          </a:p>
        </p:txBody>
      </p:sp>
      <p:cxnSp>
        <p:nvCxnSpPr>
          <p:cNvPr id="34" name="Straight Connector 33">
            <a:extLst>
              <a:ext uri="{FF2B5EF4-FFF2-40B4-BE49-F238E27FC236}">
                <a16:creationId xmlns:a16="http://schemas.microsoft.com/office/drawing/2014/main" id="{8A443E70-F1AD-10E9-7A6B-A894C3FC6603}"/>
              </a:ext>
            </a:extLst>
          </p:cNvPr>
          <p:cNvCxnSpPr/>
          <p:nvPr/>
        </p:nvCxnSpPr>
        <p:spPr>
          <a:xfrm>
            <a:off x="6324600" y="4138789"/>
            <a:ext cx="4318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1DD660CF-87C6-A14F-51DA-03CFFAE7EC6A}"/>
              </a:ext>
            </a:extLst>
          </p:cNvPr>
          <p:cNvSpPr/>
          <p:nvPr/>
        </p:nvSpPr>
        <p:spPr>
          <a:xfrm>
            <a:off x="6807200" y="3832578"/>
            <a:ext cx="1778000" cy="612422"/>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white dwarf</a:t>
            </a:r>
          </a:p>
        </p:txBody>
      </p:sp>
      <p:sp>
        <p:nvSpPr>
          <p:cNvPr id="36" name="TextBox 35">
            <a:extLst>
              <a:ext uri="{FF2B5EF4-FFF2-40B4-BE49-F238E27FC236}">
                <a16:creationId xmlns:a16="http://schemas.microsoft.com/office/drawing/2014/main" id="{CBC82A09-A4A3-B4FC-BDB1-E43527697A4E}"/>
              </a:ext>
            </a:extLst>
          </p:cNvPr>
          <p:cNvSpPr txBox="1"/>
          <p:nvPr/>
        </p:nvSpPr>
        <p:spPr>
          <a:xfrm>
            <a:off x="8712200" y="3949229"/>
            <a:ext cx="2413000" cy="276999"/>
          </a:xfrm>
          <a:prstGeom prst="rect">
            <a:avLst/>
          </a:prstGeom>
          <a:noFill/>
        </p:spPr>
        <p:txBody>
          <a:bodyPr vert="horz" wrap="square" lIns="0" tIns="0" bIns="0" rtlCol="0">
            <a:noAutofit/>
          </a:bodyPr>
          <a:lstStyle/>
          <a:p>
            <a:r>
              <a:rPr lang="en-US" sz="1600">
                <a:solidFill>
                  <a:srgbClr val="6B7F79"/>
                </a:solidFill>
              </a:rPr>
              <a:t>lower-mass path</a:t>
            </a:r>
          </a:p>
        </p:txBody>
      </p:sp>
      <p:sp>
        <p:nvSpPr>
          <p:cNvPr id="37" name="Rectangle 36">
            <a:extLst>
              <a:ext uri="{FF2B5EF4-FFF2-40B4-BE49-F238E27FC236}">
                <a16:creationId xmlns:a16="http://schemas.microsoft.com/office/drawing/2014/main" id="{01D90E76-45A9-8A97-4C83-7EE33AAC5AE7}"/>
              </a:ext>
            </a:extLst>
          </p:cNvPr>
          <p:cNvSpPr/>
          <p:nvPr/>
        </p:nvSpPr>
        <p:spPr>
          <a:xfrm>
            <a:off x="4775200" y="5319889"/>
            <a:ext cx="1524000" cy="612422"/>
          </a:xfrm>
          <a:prstGeom prst="rect">
            <a:avLst/>
          </a:prstGeom>
          <a:solidFill>
            <a:srgbClr val="F3EFDF"/>
          </a:solidFill>
          <a:ln w="19050">
            <a:solidFill>
              <a:srgbClr val="EF5C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red supergiant</a:t>
            </a:r>
          </a:p>
        </p:txBody>
      </p:sp>
      <p:cxnSp>
        <p:nvCxnSpPr>
          <p:cNvPr id="38" name="Straight Connector 37">
            <a:extLst>
              <a:ext uri="{FF2B5EF4-FFF2-40B4-BE49-F238E27FC236}">
                <a16:creationId xmlns:a16="http://schemas.microsoft.com/office/drawing/2014/main" id="{1B56D6DD-2733-7200-F6F1-50B47BF9724D}"/>
              </a:ext>
            </a:extLst>
          </p:cNvPr>
          <p:cNvCxnSpPr/>
          <p:nvPr/>
        </p:nvCxnSpPr>
        <p:spPr>
          <a:xfrm>
            <a:off x="6324600" y="5626100"/>
            <a:ext cx="4318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5952B479-74FE-7983-EAAB-DD391D44656A}"/>
              </a:ext>
            </a:extLst>
          </p:cNvPr>
          <p:cNvSpPr/>
          <p:nvPr/>
        </p:nvSpPr>
        <p:spPr>
          <a:xfrm>
            <a:off x="6807200" y="5319889"/>
            <a:ext cx="1524000" cy="612422"/>
          </a:xfrm>
          <a:prstGeom prst="rect">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supernova</a:t>
            </a:r>
          </a:p>
        </p:txBody>
      </p:sp>
      <p:cxnSp>
        <p:nvCxnSpPr>
          <p:cNvPr id="40" name="Straight Connector 39">
            <a:extLst>
              <a:ext uri="{FF2B5EF4-FFF2-40B4-BE49-F238E27FC236}">
                <a16:creationId xmlns:a16="http://schemas.microsoft.com/office/drawing/2014/main" id="{67E544E8-D357-0B7B-6632-3C10A0F31666}"/>
              </a:ext>
            </a:extLst>
          </p:cNvPr>
          <p:cNvCxnSpPr/>
          <p:nvPr/>
        </p:nvCxnSpPr>
        <p:spPr>
          <a:xfrm>
            <a:off x="8356600" y="5626100"/>
            <a:ext cx="4318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A034F700-66B4-589D-B7A7-75DD26E34654}"/>
              </a:ext>
            </a:extLst>
          </p:cNvPr>
          <p:cNvSpPr/>
          <p:nvPr/>
        </p:nvSpPr>
        <p:spPr>
          <a:xfrm>
            <a:off x="8839200" y="5319889"/>
            <a:ext cx="2540000" cy="612422"/>
          </a:xfrm>
          <a:prstGeom prst="rect">
            <a:avLst/>
          </a:prstGeom>
          <a:solidFill>
            <a:srgbClr val="F3EFDF"/>
          </a:solidFill>
          <a:ln w="19050">
            <a:solidFill>
              <a:srgbClr val="EF5C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neutron star or black hole</a:t>
            </a:r>
          </a:p>
        </p:txBody>
      </p:sp>
      <p:sp>
        <p:nvSpPr>
          <p:cNvPr id="42" name="diagram-caption">
            <a:extLst>
              <a:ext uri="{FF2B5EF4-FFF2-40B4-BE49-F238E27FC236}">
                <a16:creationId xmlns:a16="http://schemas.microsoft.com/office/drawing/2014/main" id="{A7B874A6-459E-F3AD-69C2-D9A453D2F230}"/>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One shared beginning, then the star's mass alone decides whether it fades quietly or detonates.</a:t>
            </a:r>
          </a:p>
        </p:txBody>
      </p:sp>
    </p:spTree>
    <p:extLst>
      <p:ext uri="{BB962C8B-B14F-4D97-AF65-F5344CB8AC3E}">
        <p14:creationId xmlns:p14="http://schemas.microsoft.com/office/powerpoint/2010/main" val="671493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0451662E-03D2-4D4A-9541-83139400A20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6DDF0D53-0657-4010-998B-E41FFE71A59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CE8D80D0-0619-442C-9263-5F60C9B7F3C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6811314-888B-474D-906D-87E8C05FD18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A6BECCC7-3B46-4D8D-8888-19D3DBF298E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More distant galaxies recede faster in the model</a:t>
            </a:r>
          </a:p>
        </p:txBody>
      </p:sp>
      <p:sp>
        <p:nvSpPr>
          <p:cNvPr id="6" name="graph-mode">
            <a:extLst>
              <a:ext uri="{FF2B5EF4-FFF2-40B4-BE49-F238E27FC236}">
                <a16:creationId xmlns:a16="http://schemas.microsoft.com/office/drawing/2014/main" id="{66F060E4-9C4E-4840-954C-B183B250C8AE}"/>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INTERACTIVE GRAPH · PREDICT → EDIT → EXPLAIN</a:t>
            </a:r>
          </a:p>
        </p:txBody>
      </p:sp>
      <p:sp>
        <p:nvSpPr>
          <p:cNvPr id="7" name="graph-prompt">
            <a:extLst>
              <a:ext uri="{FF2B5EF4-FFF2-40B4-BE49-F238E27FC236}">
                <a16:creationId xmlns:a16="http://schemas.microsoft.com/office/drawing/2014/main" id="{710F575E-530F-45A6-B69E-6466DE146E92}"/>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4CF79CE6-AD34-4812-9AA7-77B0AE5DBE57}"/>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Illustrative Hubble relation: (0, 0), (50, 3400), …, (150, 10200), (200, 13600).</a:t>
            </a:r>
          </a:p>
        </p:txBody>
      </p:sp>
      <p:sp>
        <p:nvSpPr>
          <p:cNvPr id="9" name="graph-scale">
            <a:extLst>
              <a:ext uri="{FF2B5EF4-FFF2-40B4-BE49-F238E27FC236}">
                <a16:creationId xmlns:a16="http://schemas.microsoft.com/office/drawing/2014/main" id="{F7D2242D-632E-4ACC-8432-2645CD48F7A9}"/>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0–13600 km/s. Axes: Galaxy distance / Mpc; Recession speed / km/s.</a:t>
            </a:r>
          </a:p>
        </p:txBody>
      </p:sp>
      <p:sp>
        <p:nvSpPr>
          <p:cNvPr id="10" name="chart-frame">
            <a:extLst>
              <a:ext uri="{FF2B5EF4-FFF2-40B4-BE49-F238E27FC236}">
                <a16:creationId xmlns:a16="http://schemas.microsoft.com/office/drawing/2014/main" id="{C42EFD0D-CD1A-446B-A21E-1AD55863E011}"/>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776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E3E42F37-43CD-42E7-90DE-A90EC17340E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409F4F98-E2EC-40C5-BB08-0F092DF62FF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7F503893-7404-434A-BC77-E5935713330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073B2CB-5E1A-4384-81FC-CEDD653A21A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0EEC315C-788E-4255-B02C-22E5D6178A0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age estimate</a:t>
            </a:r>
          </a:p>
        </p:txBody>
      </p:sp>
      <p:sp>
        <p:nvSpPr>
          <p:cNvPr id="6" name="worked-label">
            <a:extLst>
              <a:ext uri="{FF2B5EF4-FFF2-40B4-BE49-F238E27FC236}">
                <a16:creationId xmlns:a16="http://schemas.microsoft.com/office/drawing/2014/main" id="{6608E910-CD3C-408E-936D-0ABEA63A782B}"/>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4E8DF5"/>
                </a:solidFill>
              </a:defRPr>
            </a:pPr>
            <a:r>
              <a:rPr sz="1650" b="1" i="0">
                <a:solidFill>
                  <a:srgbClr val="4E8DF5"/>
                </a:solidFill>
              </a:rPr>
              <a:t>SUPPLEMENT / EXTENDED · FULLY WORKED PROBLEM · SHOW THE METHOD</a:t>
            </a:r>
          </a:p>
        </p:txBody>
      </p:sp>
      <p:sp>
        <p:nvSpPr>
          <p:cNvPr id="7" name="problem-frame">
            <a:extLst>
              <a:ext uri="{FF2B5EF4-FFF2-40B4-BE49-F238E27FC236}">
                <a16:creationId xmlns:a16="http://schemas.microsoft.com/office/drawing/2014/main" id="{71EC2A2C-E59E-47F9-BA0E-F26C15B2F323}"/>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5413048B-611A-4287-80FF-72B6DFC4EEA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Use H₀ = 2.2×10⁻¹⁸ s⁻¹ to estimate the age of the Universe. Use 3.16×10⁷ s per year.</a:t>
            </a:r>
          </a:p>
        </p:txBody>
      </p:sp>
      <p:sp>
        <p:nvSpPr>
          <p:cNvPr id="9" name="step-label-1">
            <a:extLst>
              <a:ext uri="{FF2B5EF4-FFF2-40B4-BE49-F238E27FC236}">
                <a16:creationId xmlns:a16="http://schemas.microsoft.com/office/drawing/2014/main" id="{7F6D17AD-B3E0-4A6E-880F-62BEA04155C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1</a:t>
            </a:r>
          </a:p>
        </p:txBody>
      </p:sp>
      <p:sp>
        <p:nvSpPr>
          <p:cNvPr id="10" name="rule-190-358">
            <a:extLst>
              <a:ext uri="{FF2B5EF4-FFF2-40B4-BE49-F238E27FC236}">
                <a16:creationId xmlns:a16="http://schemas.microsoft.com/office/drawing/2014/main" id="{58E38BD4-5A15-4245-AB3F-7586BBC2609F}"/>
              </a:ext>
            </a:extLst>
          </p:cNvPr>
          <p:cNvSpPr>
            <a:spLocks noGrp="1"/>
          </p:cNvSpPr>
          <p:nvPr/>
        </p:nvSpPr>
        <p:spPr>
          <a:xfrm>
            <a:off x="1809750" y="3409950"/>
            <a:ext cx="381000" cy="19050"/>
          </a:xfrm>
          <a:prstGeom prst="rect">
            <a:avLst/>
          </a:prstGeom>
          <a:solidFill>
            <a:srgbClr val="4E8DF5"/>
          </a:solidFill>
          <a:ln w="0">
            <a:noFill/>
            <a:prstDash val="solid"/>
          </a:ln>
        </p:spPr>
      </p:sp>
      <p:sp>
        <p:nvSpPr>
          <p:cNvPr id="11" name="step-text-1">
            <a:extLst>
              <a:ext uri="{FF2B5EF4-FFF2-40B4-BE49-F238E27FC236}">
                <a16:creationId xmlns:a16="http://schemas.microsoft.com/office/drawing/2014/main" id="{DAB4D495-7046-4E42-9D77-5462C966A6DE}"/>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age ≈ 1/H₀ = 1/(2.2×10⁻¹⁸) = 4.55×10¹⁷ s.</a:t>
            </a:r>
          </a:p>
        </p:txBody>
      </p:sp>
      <p:sp>
        <p:nvSpPr>
          <p:cNvPr id="12" name="step-label-2">
            <a:extLst>
              <a:ext uri="{FF2B5EF4-FFF2-40B4-BE49-F238E27FC236}">
                <a16:creationId xmlns:a16="http://schemas.microsoft.com/office/drawing/2014/main" id="{38BCC581-0F6F-4EE2-B83A-3B08329CF11C}"/>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2</a:t>
            </a:r>
          </a:p>
        </p:txBody>
      </p:sp>
      <p:sp>
        <p:nvSpPr>
          <p:cNvPr id="13" name="rule-190-430">
            <a:extLst>
              <a:ext uri="{FF2B5EF4-FFF2-40B4-BE49-F238E27FC236}">
                <a16:creationId xmlns:a16="http://schemas.microsoft.com/office/drawing/2014/main" id="{3F07550D-B620-4B80-944F-DE870208FF3D}"/>
              </a:ext>
            </a:extLst>
          </p:cNvPr>
          <p:cNvSpPr>
            <a:spLocks noGrp="1"/>
          </p:cNvSpPr>
          <p:nvPr/>
        </p:nvSpPr>
        <p:spPr>
          <a:xfrm>
            <a:off x="1809750" y="4095750"/>
            <a:ext cx="381000" cy="19050"/>
          </a:xfrm>
          <a:prstGeom prst="rect">
            <a:avLst/>
          </a:prstGeom>
          <a:solidFill>
            <a:srgbClr val="4E8DF5"/>
          </a:solidFill>
          <a:ln w="0">
            <a:noFill/>
            <a:prstDash val="solid"/>
          </a:ln>
        </p:spPr>
      </p:sp>
      <p:sp>
        <p:nvSpPr>
          <p:cNvPr id="14" name="step-text-2">
            <a:extLst>
              <a:ext uri="{FF2B5EF4-FFF2-40B4-BE49-F238E27FC236}">
                <a16:creationId xmlns:a16="http://schemas.microsoft.com/office/drawing/2014/main" id="{79201E08-2EAD-488A-965C-5ED9C2F5346C}"/>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Convert: 4.55×10¹⁷ / 3.16×10⁷.</a:t>
            </a:r>
          </a:p>
        </p:txBody>
      </p:sp>
      <p:sp>
        <p:nvSpPr>
          <p:cNvPr id="15" name="step-label-3">
            <a:extLst>
              <a:ext uri="{FF2B5EF4-FFF2-40B4-BE49-F238E27FC236}">
                <a16:creationId xmlns:a16="http://schemas.microsoft.com/office/drawing/2014/main" id="{F539F94F-0E84-4B3B-83F8-83119B604F30}"/>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3</a:t>
            </a:r>
          </a:p>
        </p:txBody>
      </p:sp>
      <p:sp>
        <p:nvSpPr>
          <p:cNvPr id="16" name="rule-190-502">
            <a:extLst>
              <a:ext uri="{FF2B5EF4-FFF2-40B4-BE49-F238E27FC236}">
                <a16:creationId xmlns:a16="http://schemas.microsoft.com/office/drawing/2014/main" id="{E9B728DB-2FB0-4D38-9A24-32FE8D026385}"/>
              </a:ext>
            </a:extLst>
          </p:cNvPr>
          <p:cNvSpPr>
            <a:spLocks noGrp="1"/>
          </p:cNvSpPr>
          <p:nvPr/>
        </p:nvSpPr>
        <p:spPr>
          <a:xfrm>
            <a:off x="1809750" y="4781550"/>
            <a:ext cx="381000" cy="19050"/>
          </a:xfrm>
          <a:prstGeom prst="rect">
            <a:avLst/>
          </a:prstGeom>
          <a:solidFill>
            <a:srgbClr val="4E8DF5"/>
          </a:solidFill>
          <a:ln w="0">
            <a:noFill/>
            <a:prstDash val="solid"/>
          </a:ln>
        </p:spPr>
      </p:sp>
      <p:sp>
        <p:nvSpPr>
          <p:cNvPr id="17" name="step-text-3">
            <a:extLst>
              <a:ext uri="{FF2B5EF4-FFF2-40B4-BE49-F238E27FC236}">
                <a16:creationId xmlns:a16="http://schemas.microsoft.com/office/drawing/2014/main" id="{B4EACBB6-4428-4AF7-BE73-D227B36F2609}"/>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Round as an estimate.</a:t>
            </a:r>
          </a:p>
        </p:txBody>
      </p:sp>
      <p:sp>
        <p:nvSpPr>
          <p:cNvPr id="18" name="answer-frame">
            <a:extLst>
              <a:ext uri="{FF2B5EF4-FFF2-40B4-BE49-F238E27FC236}">
                <a16:creationId xmlns:a16="http://schemas.microsoft.com/office/drawing/2014/main" id="{391026DC-9777-4651-9CE0-4A586A1856A6}"/>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65165AD1-D75D-4EAC-B711-A150D624A0F9}"/>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≈1.44×10¹⁰ years ≈14.4 billion years.</a:t>
            </a:r>
          </a:p>
        </p:txBody>
      </p:sp>
    </p:spTree>
    <p:extLst>
      <p:ext uri="{BB962C8B-B14F-4D97-AF65-F5344CB8AC3E}">
        <p14:creationId xmlns:p14="http://schemas.microsoft.com/office/powerpoint/2010/main" val="1179019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D8CE1916-A6C9-4BBC-B7DA-6EAF8B8998F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CEA02A25-78BA-404E-AE07-958CFA8F87F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7EB3E154-8E9E-4A14-B557-3FFFC4B4227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936C5ED-F6D2-4A9B-B1A4-D22FF2D6C17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6.2</a:t>
            </a:r>
          </a:p>
        </p:txBody>
      </p:sp>
      <p:sp>
        <p:nvSpPr>
          <p:cNvPr id="5" name="slide-title">
            <a:extLst>
              <a:ext uri="{FF2B5EF4-FFF2-40B4-BE49-F238E27FC236}">
                <a16:creationId xmlns:a16="http://schemas.microsoft.com/office/drawing/2014/main" id="{F71B0B73-4CD5-4E77-9E5A-619A1E1F849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Hubble speed</a:t>
            </a:r>
          </a:p>
        </p:txBody>
      </p:sp>
      <p:sp>
        <p:nvSpPr>
          <p:cNvPr id="6" name="worked-label">
            <a:extLst>
              <a:ext uri="{FF2B5EF4-FFF2-40B4-BE49-F238E27FC236}">
                <a16:creationId xmlns:a16="http://schemas.microsoft.com/office/drawing/2014/main" id="{F3D8D8FE-7831-4B03-8FD7-9A05B3DC3BC8}"/>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4E8DF5"/>
                </a:solidFill>
              </a:defRPr>
            </a:pPr>
            <a:r>
              <a:rPr sz="1650" b="1" i="0">
                <a:solidFill>
                  <a:srgbClr val="4E8DF5"/>
                </a:solidFill>
              </a:rPr>
              <a:t>SUPPLEMENT / EXTENDED · GUIDED WORKED PROBLEM · TRY EACH STEP BEFORE READING ON</a:t>
            </a:r>
          </a:p>
        </p:txBody>
      </p:sp>
      <p:sp>
        <p:nvSpPr>
          <p:cNvPr id="7" name="problem-frame">
            <a:extLst>
              <a:ext uri="{FF2B5EF4-FFF2-40B4-BE49-F238E27FC236}">
                <a16:creationId xmlns:a16="http://schemas.microsoft.com/office/drawing/2014/main" id="{A3748BD7-1B65-4685-8F3B-588CF3D63BF6}"/>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D0873B86-CB5C-4ECA-921E-6647C850FE3E}"/>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galaxy is 3.0×10²⁴ m away. Use H₀ = 2.2×10⁻¹⁸ s⁻¹ to find recession speed.</a:t>
            </a:r>
          </a:p>
        </p:txBody>
      </p:sp>
      <p:sp>
        <p:nvSpPr>
          <p:cNvPr id="9" name="step-label-1">
            <a:extLst>
              <a:ext uri="{FF2B5EF4-FFF2-40B4-BE49-F238E27FC236}">
                <a16:creationId xmlns:a16="http://schemas.microsoft.com/office/drawing/2014/main" id="{8966E25C-FAEB-4A2E-8642-E173F6813D31}"/>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1</a:t>
            </a:r>
          </a:p>
        </p:txBody>
      </p:sp>
      <p:sp>
        <p:nvSpPr>
          <p:cNvPr id="10" name="rule-190-358">
            <a:extLst>
              <a:ext uri="{FF2B5EF4-FFF2-40B4-BE49-F238E27FC236}">
                <a16:creationId xmlns:a16="http://schemas.microsoft.com/office/drawing/2014/main" id="{EB8BE018-3970-4007-9B40-4D455D7CF742}"/>
              </a:ext>
            </a:extLst>
          </p:cNvPr>
          <p:cNvSpPr>
            <a:spLocks noGrp="1"/>
          </p:cNvSpPr>
          <p:nvPr/>
        </p:nvSpPr>
        <p:spPr>
          <a:xfrm>
            <a:off x="1809750" y="3409950"/>
            <a:ext cx="381000" cy="19050"/>
          </a:xfrm>
          <a:prstGeom prst="rect">
            <a:avLst/>
          </a:prstGeom>
          <a:solidFill>
            <a:srgbClr val="4E8DF5"/>
          </a:solidFill>
          <a:ln w="0">
            <a:noFill/>
            <a:prstDash val="solid"/>
          </a:ln>
        </p:spPr>
      </p:sp>
      <p:sp>
        <p:nvSpPr>
          <p:cNvPr id="11" name="step-text-1">
            <a:extLst>
              <a:ext uri="{FF2B5EF4-FFF2-40B4-BE49-F238E27FC236}">
                <a16:creationId xmlns:a16="http://schemas.microsoft.com/office/drawing/2014/main" id="{FD93C651-09B5-4ADF-88C8-BF8BE12192D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v = 2.2×10⁻¹⁸ × 3.0×10²⁴.</a:t>
            </a:r>
          </a:p>
        </p:txBody>
      </p:sp>
      <p:sp>
        <p:nvSpPr>
          <p:cNvPr id="12" name="step-label-2">
            <a:extLst>
              <a:ext uri="{FF2B5EF4-FFF2-40B4-BE49-F238E27FC236}">
                <a16:creationId xmlns:a16="http://schemas.microsoft.com/office/drawing/2014/main" id="{17FCC283-AF93-4237-9A90-7E8664C50AB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2</a:t>
            </a:r>
          </a:p>
        </p:txBody>
      </p:sp>
      <p:sp>
        <p:nvSpPr>
          <p:cNvPr id="13" name="rule-190-430">
            <a:extLst>
              <a:ext uri="{FF2B5EF4-FFF2-40B4-BE49-F238E27FC236}">
                <a16:creationId xmlns:a16="http://schemas.microsoft.com/office/drawing/2014/main" id="{4DE5D095-0D9B-47F7-A1C3-AA08927A05E8}"/>
              </a:ext>
            </a:extLst>
          </p:cNvPr>
          <p:cNvSpPr>
            <a:spLocks noGrp="1"/>
          </p:cNvSpPr>
          <p:nvPr/>
        </p:nvSpPr>
        <p:spPr>
          <a:xfrm>
            <a:off x="1809750" y="4095750"/>
            <a:ext cx="381000" cy="19050"/>
          </a:xfrm>
          <a:prstGeom prst="rect">
            <a:avLst/>
          </a:prstGeom>
          <a:solidFill>
            <a:srgbClr val="4E8DF5"/>
          </a:solidFill>
          <a:ln w="0">
            <a:noFill/>
            <a:prstDash val="solid"/>
          </a:ln>
        </p:spPr>
      </p:sp>
      <p:sp>
        <p:nvSpPr>
          <p:cNvPr id="14" name="step-text-2">
            <a:extLst>
              <a:ext uri="{FF2B5EF4-FFF2-40B4-BE49-F238E27FC236}">
                <a16:creationId xmlns:a16="http://schemas.microsoft.com/office/drawing/2014/main" id="{79AD6271-F7E5-45A9-87C5-584B57FA35F7}"/>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carefully, include the unit and check that the result answers the question.</a:t>
            </a:r>
          </a:p>
        </p:txBody>
      </p:sp>
      <p:sp>
        <p:nvSpPr>
          <p:cNvPr id="15" name="step-label-3">
            <a:extLst>
              <a:ext uri="{FF2B5EF4-FFF2-40B4-BE49-F238E27FC236}">
                <a16:creationId xmlns:a16="http://schemas.microsoft.com/office/drawing/2014/main" id="{F91B6BBA-11F6-4859-A532-D1C0B7F6644E}"/>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4E8DF5"/>
                </a:solidFill>
              </a:defRPr>
            </a:pPr>
            <a:r>
              <a:rPr sz="1800" b="1" i="0">
                <a:solidFill>
                  <a:srgbClr val="4E8DF5"/>
                </a:solidFill>
              </a:rPr>
              <a:t>Step 3</a:t>
            </a:r>
          </a:p>
        </p:txBody>
      </p:sp>
      <p:sp>
        <p:nvSpPr>
          <p:cNvPr id="16" name="rule-190-502">
            <a:extLst>
              <a:ext uri="{FF2B5EF4-FFF2-40B4-BE49-F238E27FC236}">
                <a16:creationId xmlns:a16="http://schemas.microsoft.com/office/drawing/2014/main" id="{0B3CC8B7-C838-42E8-9F2D-0F277CA55EC3}"/>
              </a:ext>
            </a:extLst>
          </p:cNvPr>
          <p:cNvSpPr>
            <a:spLocks noGrp="1"/>
          </p:cNvSpPr>
          <p:nvPr/>
        </p:nvSpPr>
        <p:spPr>
          <a:xfrm>
            <a:off x="1809750" y="4781550"/>
            <a:ext cx="381000" cy="19050"/>
          </a:xfrm>
          <a:prstGeom prst="rect">
            <a:avLst/>
          </a:prstGeom>
          <a:solidFill>
            <a:srgbClr val="4E8DF5"/>
          </a:solidFill>
          <a:ln w="0">
            <a:noFill/>
            <a:prstDash val="solid"/>
          </a:ln>
        </p:spPr>
      </p:sp>
      <p:sp>
        <p:nvSpPr>
          <p:cNvPr id="17" name="step-text-3">
            <a:extLst>
              <a:ext uri="{FF2B5EF4-FFF2-40B4-BE49-F238E27FC236}">
                <a16:creationId xmlns:a16="http://schemas.microsoft.com/office/drawing/2014/main" id="{745C20BF-1582-4839-A538-DE3A9F7054D0}"/>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04B9C29A-4843-44CD-AB14-7DDF336C6814}"/>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C4615EA-5FFA-40F9-97F6-92E7DBB1007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v = 6.6×10⁶ m/s = 6600 km/s.</a:t>
            </a:r>
          </a:p>
        </p:txBody>
      </p:sp>
    </p:spTree>
    <p:extLst>
      <p:ext uri="{BB962C8B-B14F-4D97-AF65-F5344CB8AC3E}">
        <p14:creationId xmlns:p14="http://schemas.microsoft.com/office/powerpoint/2010/main" val="1509837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A381ACA5-2472-4643-99CA-53076D2A876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GROUP 6 · SPACE PHYSICS</a:t>
            </a:r>
          </a:p>
        </p:txBody>
      </p:sp>
      <p:sp>
        <p:nvSpPr>
          <p:cNvPr id="2" name="page-number">
            <a:extLst>
              <a:ext uri="{FF2B5EF4-FFF2-40B4-BE49-F238E27FC236}">
                <a16:creationId xmlns:a16="http://schemas.microsoft.com/office/drawing/2014/main" id="{507C781D-1384-483B-9779-F5038F440BA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18023187-2EB6-472C-A0F6-1900E1CF922E}"/>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F36B153D-A0E8-4DFE-8DED-B9B0247BD40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6.2</a:t>
            </a:r>
          </a:p>
        </p:txBody>
      </p:sp>
      <p:sp>
        <p:nvSpPr>
          <p:cNvPr id="5" name="slide-title">
            <a:extLst>
              <a:ext uri="{FF2B5EF4-FFF2-40B4-BE49-F238E27FC236}">
                <a16:creationId xmlns:a16="http://schemas.microsoft.com/office/drawing/2014/main" id="{708A911F-4E77-4DFF-907B-3F22FE895D4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Stellar lifecycle fork</a:t>
            </a:r>
          </a:p>
        </p:txBody>
      </p:sp>
      <p:sp>
        <p:nvSpPr>
          <p:cNvPr id="6" name="activity-format">
            <a:extLst>
              <a:ext uri="{FF2B5EF4-FFF2-40B4-BE49-F238E27FC236}">
                <a16:creationId xmlns:a16="http://schemas.microsoft.com/office/drawing/2014/main" id="{237AD4CB-7C92-4EDB-8A2B-A18E7ABA5131}"/>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CLASS ACTIVITY · SUPPLEMENT · MASS-DEPENDENT-CARD-SORT</a:t>
            </a:r>
          </a:p>
        </p:txBody>
      </p:sp>
      <p:sp>
        <p:nvSpPr>
          <p:cNvPr id="7" name="materials-label">
            <a:extLst>
              <a:ext uri="{FF2B5EF4-FFF2-40B4-BE49-F238E27FC236}">
                <a16:creationId xmlns:a16="http://schemas.microsoft.com/office/drawing/2014/main" id="{DA985F7E-A635-4210-A1E9-B254EFAF52BF}"/>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4E8DF5"/>
                </a:solidFill>
              </a:defRPr>
            </a:pPr>
            <a:r>
              <a:rPr sz="1650" b="1" i="0">
                <a:solidFill>
                  <a:srgbClr val="4E8DF5"/>
                </a:solidFill>
              </a:rPr>
              <a:t>YOU NEED</a:t>
            </a:r>
          </a:p>
        </p:txBody>
      </p:sp>
      <p:sp>
        <p:nvSpPr>
          <p:cNvPr id="8" name="materials">
            <a:extLst>
              <a:ext uri="{FF2B5EF4-FFF2-40B4-BE49-F238E27FC236}">
                <a16:creationId xmlns:a16="http://schemas.microsoft.com/office/drawing/2014/main" id="{3CAE07C7-0A35-492B-8B75-4FD0B3490A5B}"/>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nebula • main sequence • red giant/supergiant • white dwarf • supernova</a:t>
            </a:r>
          </a:p>
        </p:txBody>
      </p:sp>
      <p:sp>
        <p:nvSpPr>
          <p:cNvPr id="9" name="activity-step-1">
            <a:extLst>
              <a:ext uri="{FF2B5EF4-FFF2-40B4-BE49-F238E27FC236}">
                <a16:creationId xmlns:a16="http://schemas.microsoft.com/office/drawing/2014/main" id="{AF5EA434-D7B7-4DB5-8EBF-27A0FF0DBE5A}"/>
              </a:ext>
            </a:extLst>
          </p:cNvPr>
          <p:cNvSpPr>
            <a:spLocks noGrp="1"/>
          </p:cNvSpPr>
          <p:nvPr/>
        </p:nvSpPr>
        <p:spPr>
          <a:xfrm>
            <a:off x="4905375" y="2143125"/>
            <a:ext cx="514350" cy="514350"/>
          </a:xfrm>
          <a:prstGeom prst="ellipse">
            <a:avLst/>
          </a:prstGeom>
          <a:solidFill>
            <a:srgbClr val="4E8DF5"/>
          </a:solidFill>
          <a:ln w="0">
            <a:noFill/>
            <a:prstDash val="solid"/>
          </a:ln>
        </p:spPr>
      </p:sp>
      <p:sp>
        <p:nvSpPr>
          <p:cNvPr id="10" name="activity-step-number-1">
            <a:extLst>
              <a:ext uri="{FF2B5EF4-FFF2-40B4-BE49-F238E27FC236}">
                <a16:creationId xmlns:a16="http://schemas.microsoft.com/office/drawing/2014/main" id="{FE595830-DC4C-4B78-A392-969B39920BA6}"/>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1</a:t>
            </a:r>
          </a:p>
        </p:txBody>
      </p:sp>
      <p:sp>
        <p:nvSpPr>
          <p:cNvPr id="11" name="activity-step-text-1">
            <a:extLst>
              <a:ext uri="{FF2B5EF4-FFF2-40B4-BE49-F238E27FC236}">
                <a16:creationId xmlns:a16="http://schemas.microsoft.com/office/drawing/2014/main" id="{26ECE97D-B57B-4779-AF42-6F5AA2A32EF0}"/>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Build the shared beginning.</a:t>
            </a:r>
          </a:p>
        </p:txBody>
      </p:sp>
      <p:sp>
        <p:nvSpPr>
          <p:cNvPr id="12" name="activity-step-2">
            <a:extLst>
              <a:ext uri="{FF2B5EF4-FFF2-40B4-BE49-F238E27FC236}">
                <a16:creationId xmlns:a16="http://schemas.microsoft.com/office/drawing/2014/main" id="{A80D6BD8-E752-4266-82BF-99A6764CA650}"/>
              </a:ext>
            </a:extLst>
          </p:cNvPr>
          <p:cNvSpPr>
            <a:spLocks noGrp="1"/>
          </p:cNvSpPr>
          <p:nvPr/>
        </p:nvSpPr>
        <p:spPr>
          <a:xfrm>
            <a:off x="4905375" y="3209925"/>
            <a:ext cx="514350" cy="514350"/>
          </a:xfrm>
          <a:prstGeom prst="ellipse">
            <a:avLst/>
          </a:prstGeom>
          <a:solidFill>
            <a:srgbClr val="4E8DF5"/>
          </a:solidFill>
          <a:ln w="0">
            <a:noFill/>
            <a:prstDash val="solid"/>
          </a:ln>
        </p:spPr>
      </p:sp>
      <p:sp>
        <p:nvSpPr>
          <p:cNvPr id="13" name="activity-step-number-2">
            <a:extLst>
              <a:ext uri="{FF2B5EF4-FFF2-40B4-BE49-F238E27FC236}">
                <a16:creationId xmlns:a16="http://schemas.microsoft.com/office/drawing/2014/main" id="{BC0FC652-4B9D-44A4-BFF6-0EE2B194CE4F}"/>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2</a:t>
            </a:r>
          </a:p>
        </p:txBody>
      </p:sp>
      <p:sp>
        <p:nvSpPr>
          <p:cNvPr id="14" name="activity-step-text-2">
            <a:extLst>
              <a:ext uri="{FF2B5EF4-FFF2-40B4-BE49-F238E27FC236}">
                <a16:creationId xmlns:a16="http://schemas.microsoft.com/office/drawing/2014/main" id="{AF013A52-6222-4FAE-98FB-1289D3209073}"/>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Fork into lower- and higher-mass paths.</a:t>
            </a:r>
          </a:p>
        </p:txBody>
      </p:sp>
      <p:sp>
        <p:nvSpPr>
          <p:cNvPr id="15" name="activity-step-3">
            <a:extLst>
              <a:ext uri="{FF2B5EF4-FFF2-40B4-BE49-F238E27FC236}">
                <a16:creationId xmlns:a16="http://schemas.microsoft.com/office/drawing/2014/main" id="{24081BA8-B00E-403E-8F4E-674551A3BB78}"/>
              </a:ext>
            </a:extLst>
          </p:cNvPr>
          <p:cNvSpPr>
            <a:spLocks noGrp="1"/>
          </p:cNvSpPr>
          <p:nvPr/>
        </p:nvSpPr>
        <p:spPr>
          <a:xfrm>
            <a:off x="4905375" y="4276725"/>
            <a:ext cx="514350" cy="514350"/>
          </a:xfrm>
          <a:prstGeom prst="ellipse">
            <a:avLst/>
          </a:prstGeom>
          <a:solidFill>
            <a:srgbClr val="4E8DF5"/>
          </a:solidFill>
          <a:ln w="0">
            <a:noFill/>
            <a:prstDash val="solid"/>
          </a:ln>
        </p:spPr>
      </p:sp>
      <p:sp>
        <p:nvSpPr>
          <p:cNvPr id="16" name="activity-step-number-3">
            <a:extLst>
              <a:ext uri="{FF2B5EF4-FFF2-40B4-BE49-F238E27FC236}">
                <a16:creationId xmlns:a16="http://schemas.microsoft.com/office/drawing/2014/main" id="{B1EFEBB6-5CF9-4586-AEE1-60FD40364DB1}"/>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F4F0E2"/>
                </a:solidFill>
              </a:defRPr>
            </a:pPr>
            <a:r>
              <a:rPr sz="1800" b="1" i="0">
                <a:solidFill>
                  <a:srgbClr val="F4F0E2"/>
                </a:solidFill>
              </a:rPr>
              <a:t>3</a:t>
            </a:r>
          </a:p>
        </p:txBody>
      </p:sp>
      <p:sp>
        <p:nvSpPr>
          <p:cNvPr id="17" name="activity-step-text-3">
            <a:extLst>
              <a:ext uri="{FF2B5EF4-FFF2-40B4-BE49-F238E27FC236}">
                <a16:creationId xmlns:a16="http://schemas.microsoft.com/office/drawing/2014/main" id="{9AF37AB3-E349-4805-8CC8-C87A798C5391}"/>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Explain where heavier elements and recycled nebula material enter the story.</a:t>
            </a:r>
          </a:p>
        </p:txBody>
      </p:sp>
      <p:sp>
        <p:nvSpPr>
          <p:cNvPr id="18" name="rule-70-518">
            <a:extLst>
              <a:ext uri="{FF2B5EF4-FFF2-40B4-BE49-F238E27FC236}">
                <a16:creationId xmlns:a16="http://schemas.microsoft.com/office/drawing/2014/main" id="{312F726E-22AF-4B0D-8108-A09F100AB54B}"/>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91764970-CC95-4091-B536-F3FC3E117D13}"/>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4E8DF5"/>
                </a:solidFill>
              </a:defRPr>
            </a:pPr>
            <a:r>
              <a:rPr sz="1875" b="1" i="0">
                <a:solidFill>
                  <a:srgbClr val="4E8DF5"/>
                </a:solidFill>
              </a:rPr>
              <a:t>Success check: Supernova is not placed on the lower-mass path.</a:t>
            </a:r>
          </a:p>
        </p:txBody>
      </p:sp>
    </p:spTree>
    <p:extLst>
      <p:ext uri="{BB962C8B-B14F-4D97-AF65-F5344CB8AC3E}">
        <p14:creationId xmlns:p14="http://schemas.microsoft.com/office/powerpoint/2010/main" val="2041237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E8DF5"/>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4A78159F-89C1-4370-9212-4F76D067EE9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GROUP 6 · SPACE PHYSICS</a:t>
            </a:r>
          </a:p>
        </p:txBody>
      </p:sp>
      <p:sp>
        <p:nvSpPr>
          <p:cNvPr id="2" name="page-number">
            <a:extLst>
              <a:ext uri="{FF2B5EF4-FFF2-40B4-BE49-F238E27FC236}">
                <a16:creationId xmlns:a16="http://schemas.microsoft.com/office/drawing/2014/main" id="{2E4B011A-FCF2-4B57-B926-F6A0305733F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09 / 13</a:t>
            </a:r>
            <a:endParaRPr sz="1650" b="1" i="0">
              <a:solidFill>
                <a:srgbClr val="F4F0E2"/>
              </a:solidFill>
            </a:endParaRPr>
          </a:p>
        </p:txBody>
      </p:sp>
      <p:sp>
        <p:nvSpPr>
          <p:cNvPr id="3" name="rule-70-666">
            <a:extLst>
              <a:ext uri="{FF2B5EF4-FFF2-40B4-BE49-F238E27FC236}">
                <a16:creationId xmlns:a16="http://schemas.microsoft.com/office/drawing/2014/main" id="{70EF380E-37FE-4650-BA76-18583A1A1E53}"/>
              </a:ext>
            </a:extLst>
          </p:cNvPr>
          <p:cNvSpPr>
            <a:spLocks noGrp="1"/>
          </p:cNvSpPr>
          <p:nvPr/>
        </p:nvSpPr>
        <p:spPr>
          <a:xfrm>
            <a:off x="666750" y="6343650"/>
            <a:ext cx="10858500" cy="9525"/>
          </a:xfrm>
          <a:prstGeom prst="rect">
            <a:avLst/>
          </a:prstGeom>
          <a:solidFill>
            <a:srgbClr val="F4F0E2"/>
          </a:solidFill>
          <a:ln w="0">
            <a:noFill/>
            <a:prstDash val="solid"/>
          </a:ln>
        </p:spPr>
      </p:sp>
      <p:sp>
        <p:nvSpPr>
          <p:cNvPr id="4" name="course-footer">
            <a:extLst>
              <a:ext uri="{FF2B5EF4-FFF2-40B4-BE49-F238E27FC236}">
                <a16:creationId xmlns:a16="http://schemas.microsoft.com/office/drawing/2014/main" id="{6C63AF71-4F5D-43E1-8BDE-D0AE0D7BE32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6.2</a:t>
            </a:r>
          </a:p>
        </p:txBody>
      </p:sp>
      <p:sp>
        <p:nvSpPr>
          <p:cNvPr id="5" name="misconception-label">
            <a:extLst>
              <a:ext uri="{FF2B5EF4-FFF2-40B4-BE49-F238E27FC236}">
                <a16:creationId xmlns:a16="http://schemas.microsoft.com/office/drawing/2014/main" id="{836521BF-B1DA-4A3B-B646-6842323A0379}"/>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SPOT THE MISTAKE</a:t>
            </a:r>
          </a:p>
        </p:txBody>
      </p:sp>
      <p:sp>
        <p:nvSpPr>
          <p:cNvPr id="6" name="misconception-claim">
            <a:extLst>
              <a:ext uri="{FF2B5EF4-FFF2-40B4-BE49-F238E27FC236}">
                <a16:creationId xmlns:a16="http://schemas.microsoft.com/office/drawing/2014/main" id="{0D46E17D-046C-4764-917A-5F596CB87D24}"/>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F4F0E2"/>
                </a:solidFill>
              </a:defRPr>
            </a:pPr>
            <a:r>
              <a:rPr sz="3600" b="1" i="0">
                <a:solidFill>
                  <a:srgbClr val="F4F0E2"/>
                </a:solidFill>
              </a:rPr>
              <a:t>“A light-year is a unit of time.”</a:t>
            </a:r>
          </a:p>
        </p:txBody>
      </p:sp>
      <p:sp>
        <p:nvSpPr>
          <p:cNvPr id="7" name="correction-frame">
            <a:extLst>
              <a:ext uri="{FF2B5EF4-FFF2-40B4-BE49-F238E27FC236}">
                <a16:creationId xmlns:a16="http://schemas.microsoft.com/office/drawing/2014/main" id="{3D5326FC-B979-4714-857A-2D6D91C4BDD1}"/>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F40F841-14AD-4114-9F2A-F3D823953EAF}"/>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is the distance light travels in one year.</a:t>
            </a:r>
          </a:p>
        </p:txBody>
      </p:sp>
      <p:sp>
        <p:nvSpPr>
          <p:cNvPr id="9" name="humor-line">
            <a:extLst>
              <a:ext uri="{FF2B5EF4-FFF2-40B4-BE49-F238E27FC236}">
                <a16:creationId xmlns:a16="http://schemas.microsoft.com/office/drawing/2014/main" id="{37618688-87E4-41BE-AA03-219911D19BBB}"/>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F4F0E2"/>
                </a:solidFill>
              </a:defRPr>
            </a:pPr>
            <a:r>
              <a:rPr sz="1950" b="0" i="1">
                <a:solidFill>
                  <a:srgbClr val="F4F0E2"/>
                </a:solidFill>
              </a:rPr>
              <a:t>It contains the word year, but it measures the road, not the journey time.</a:t>
            </a:r>
          </a:p>
        </p:txBody>
      </p:sp>
      <p:sp>
        <p:nvSpPr>
          <p:cNvPr id="10" name="misconception-check">
            <a:extLst>
              <a:ext uri="{FF2B5EF4-FFF2-40B4-BE49-F238E27FC236}">
                <a16:creationId xmlns:a16="http://schemas.microsoft.com/office/drawing/2014/main" id="{1CEE11B0-73B7-4C2A-9384-4942D1E68DE9}"/>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Mini-whiteboard: Why can a distant object be described in light-years and also seen in the past?</a:t>
            </a:r>
          </a:p>
        </p:txBody>
      </p:sp>
    </p:spTree>
    <p:extLst>
      <p:ext uri="{BB962C8B-B14F-4D97-AF65-F5344CB8AC3E}">
        <p14:creationId xmlns:p14="http://schemas.microsoft.com/office/powerpoint/2010/main" val="130474063"/>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4852</Words>
  <Application>Microsoft Office PowerPoint</Application>
  <DocSecurity>0</DocSecurity>
  <PresentationFormat>Widescreen</PresentationFormat>
  <Paragraphs>339</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2026-08-14T17:51:58Z</dcterms:created>
  <dcterms:modified xsi:type="dcterms:W3CDTF">2026-08-15T16:00:54Z</dcterms:modified>
</cp:coreProperties>
</file>