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Transparent block</c:v>
          </c:tx>
          <c:spPr>
            <a:ln w="28575">
              <a:solidFill>
                <a:srgbClr val="52C3D3"/>
              </a:solidFill>
              <a:prstDash val="solid"/>
            </a:ln>
          </c:spPr>
          <c:marker>
            <c:symbol val="circle"/>
            <c:size val="7"/>
            <c:spPr>
              <a:solidFill>
                <a:srgbClr val="52C3D3"/>
              </a:solidFill>
            </c:spPr>
          </c:marker>
          <c:xVal>
            <c:numLit>
              <c:formatCode>General</c:formatCode>
              <c:ptCount val="5"/>
              <c:pt idx="0">
                <c:v>0</c:v>
              </c:pt>
              <c:pt idx="1">
                <c:v>20</c:v>
              </c:pt>
              <c:pt idx="2">
                <c:v>30</c:v>
              </c:pt>
              <c:pt idx="3">
                <c:v>40</c:v>
              </c:pt>
              <c:pt idx="4">
                <c:v>50</c:v>
              </c:pt>
            </c:numLit>
          </c:xVal>
          <c:yVal>
            <c:numLit>
              <c:formatCode>General</c:formatCode>
              <c:ptCount val="5"/>
              <c:pt idx="0">
                <c:v>0</c:v>
              </c:pt>
              <c:pt idx="1">
                <c:v>30</c:v>
              </c:pt>
              <c:pt idx="2">
                <c:v>45</c:v>
              </c:pt>
              <c:pt idx="3">
                <c:v>60</c:v>
              </c:pt>
              <c:pt idx="4">
                <c:v>75</c:v>
              </c:pt>
            </c:numLit>
          </c:yVal>
          <c:smooth val="0"/>
          <c:extLst>
            <c:ext xmlns:c16="http://schemas.microsoft.com/office/drawing/2014/chart" uri="{C3380CC4-5D6E-409C-BE32-E72D297353CC}">
              <c16:uniqueId val="{00000000-9ADE-4CBA-83C0-327FC4D11BB5}"/>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100 × sin i / % scale</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20"/>
      </c:valAx>
      <c:valAx>
        <c:axId val="48650112"/>
        <c:scaling>
          <c:orientation val="minMax"/>
        </c:scaling>
        <c:delete val="0"/>
        <c:axPos val="b"/>
        <c:title>
          <c:tx>
            <c:rich>
              <a:bodyPr/>
              <a:lstStyle/>
              <a:p>
                <a:r>
                  <a:t>100 × sin r / % scale</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2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A dark-green opening slide with the exact topic title “Light”, an accent ring for group 3, and a single hook question.</a:t>
            </a:r>
          </a:p>
          <a:p>
            <a:r>
              <a:t>[Teacher cue]</a:t>
            </a:r>
          </a:p>
          <a:p>
            <a:r>
              <a:t>Ask the hook question before revealing any explanation. Listen for the vocabulary students already use, then connect their answers to syllabus section 3.2.</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An original 7-mark exam-style question occupies the main page, with a dark solve–pair–compare–justify sequence beside it.</a:t>
            </a:r>
          </a:p>
          <a:p>
            <a:r>
              <a:t>[Teacher cue]</a:t>
            </a:r>
          </a:p>
          <a:p>
            <a:r>
              <a:t>Give independent thinking time, then ask pairs to compare methods before answers. Listen for each command word: draw, calculate, state. Do not reveal the mark scheme until slide 11.</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a:p>
            <a:r>
              <a:t>[Quiz answers] 1. normal — Both i and r are from the normal. 2. higher n to lower n — Only then a critical angle exists. 3. virtual — Rays only appear to meet behind mirror. 4. n — sin i = n sin r for this definition.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Five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F96A5-9F59-1CB5-C499-A453C3E36C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3D5971-8ACA-5FB9-278B-44485C7BD9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62273E-EF00-DB66-A498-B183F2B4BC22}"/>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The simple definition is stated in one sentence across the top of the slide. Below it a drawn diagram is labelled incident ray, reflected ray: same angle as i, refracted ray bends toward the normal, normal, i, r, air, glass. A caption reads: One normal, three rays: the reflected ray matches the angle, the refracted ray bends toward the normal as light slows.</a:t>
            </a:r>
          </a:p>
          <a:p>
            <a:r>
              <a:t>[Teacher cue]</a:t>
            </a:r>
          </a:p>
          <a:p>
            <a:r>
              <a:t>Explain one core idea at a time. Ask students to restate each idea using one vocabulary word, then reveal the relevant equation only after its variables are named.</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p:txBody>
      </p:sp>
      <p:sp>
        <p:nvSpPr>
          <p:cNvPr id="4" name="Slide Number Placeholder 3">
            <a:extLst>
              <a:ext uri="{FF2B5EF4-FFF2-40B4-BE49-F238E27FC236}">
                <a16:creationId xmlns:a16="http://schemas.microsoft.com/office/drawing/2014/main" id="{2A059F9F-836D-9CA1-C1F4-FC2289FE7B8A}"/>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939329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An editable scatter chart plots sin i in dimensionless against sin r in dimensionless; sin r is multiplied by 100 for a readable dimensionless percentage scale; sin i is multiplied by 100 for a readable dimensionless percentage scale.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Ideal illustrative data with sin i = 1.50 sin r.</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a:p>
            <a:r>
              <a:t>[Quantitative visual] Values: Transparent block: (0, 0), (0.2, 0.3), (0.3, 0.45), (0.4, 0.6), (0.5, 0.75). Data: illustrative lesson data. Scale: 0 to 75.00 dimensionless.</a:t>
            </a:r>
          </a:p>
          <a:p>
            <a:r>
              <a:t>Units: x uses dimensionless ratio; y uses dimensionless ratio.</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a:p>
            <a:r>
              <a:t>[Worked problem] Steps: 1) n = sin i/sin r. 2) n = sin45.0°/sin28.0°. 3) n = 0.7071/0.4695. Answer: n ≈ 1.51.</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a:p>
            <a:r>
              <a:t>[Worked problem] Steps: 1) sin c = 1/1.50 = 0.6667. 2) c = sin⁻¹(0.6667). 3) Check the direction, significant figures and physical meaning of the result. Answer: c ≈ 41.8°.</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a:p>
            <a:r>
              <a:t>[Safety] Use a ray box or teacher demonstration. Never look toward the Sun; low-power laser equipment remains teacher-controlled.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https://giophysics.com/chapter-25</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Apply the law of reflection and construct plane-mirror ray diagrams; describe image position, size and nature.; Describe refraction through transparent blocks and use n = sin i/sin r plus speed-ratio meaning (Supplement).; Explain total internal reflection, calculate critical angle with n = 1/sin c and state applications (Supplement).; Construct thin converging-lens rays and describe real/virtual images for key object positions; no lens equation is required.; Describe dispersion of white light, order the seven visible colours by wavelength/frequency, and use monochromatic correctly (Supplement).</a:t>
            </a:r>
          </a:p>
          <a:p>
            <a:r>
              <a:t>[Safety]</a:t>
            </a:r>
          </a:p>
          <a:p>
            <a:r>
              <a:t>Use a ray box or teacher demonstration. Never look toward the Sun; low-power laser equipment remains teacher-controlled.</a:t>
            </a:r>
          </a:p>
          <a:p>
            <a:r>
              <a:t>[Humor] The normal is not a wall magnet. Direction depends on the speed change.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A882D497-9E0B-479E-A984-F0BB3E5A03F5}"/>
              </a:ext>
            </a:extLst>
          </p:cNvPr>
          <p:cNvSpPr>
            <a:spLocks noGrp="1"/>
          </p:cNvSpPr>
          <p:nvPr/>
        </p:nvSpPr>
        <p:spPr>
          <a:xfrm>
            <a:off x="0" y="0"/>
            <a:ext cx="171450" cy="6858000"/>
          </a:xfrm>
          <a:prstGeom prst="rect">
            <a:avLst/>
          </a:prstGeom>
          <a:solidFill>
            <a:srgbClr val="52C3D3"/>
          </a:solidFill>
          <a:ln w="0">
            <a:noFill/>
            <a:prstDash val="solid"/>
          </a:ln>
        </p:spPr>
      </p:sp>
      <p:sp>
        <p:nvSpPr>
          <p:cNvPr id="2" name="title-eyebrow">
            <a:extLst>
              <a:ext uri="{FF2B5EF4-FFF2-40B4-BE49-F238E27FC236}">
                <a16:creationId xmlns:a16="http://schemas.microsoft.com/office/drawing/2014/main" id="{93FA861D-479F-4326-B323-28A1F16DBB57}"/>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CAMBRIDGE IGCSE PHYSICS 0625 · SYLLABUS 3.2</a:t>
            </a:r>
          </a:p>
        </p:txBody>
      </p:sp>
      <p:sp>
        <p:nvSpPr>
          <p:cNvPr id="3" name="topic-title">
            <a:extLst>
              <a:ext uri="{FF2B5EF4-FFF2-40B4-BE49-F238E27FC236}">
                <a16:creationId xmlns:a16="http://schemas.microsoft.com/office/drawing/2014/main" id="{FA14DDFC-046E-40E6-B8C3-B9EF0AAFFC1F}"/>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Light</a:t>
            </a:r>
          </a:p>
        </p:txBody>
      </p:sp>
      <p:sp>
        <p:nvSpPr>
          <p:cNvPr id="4" name="lesson-title">
            <a:extLst>
              <a:ext uri="{FF2B5EF4-FFF2-40B4-BE49-F238E27FC236}">
                <a16:creationId xmlns:a16="http://schemas.microsoft.com/office/drawing/2014/main" id="{7AC682F8-F044-4D43-B247-64F3F3153478}"/>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52C3D3"/>
                </a:solidFill>
              </a:defRPr>
            </a:pPr>
            <a:r>
              <a:rPr sz="2850" b="1" i="0">
                <a:solidFill>
                  <a:srgbClr val="52C3D3"/>
                </a:solidFill>
              </a:rPr>
              <a:t>Ray-Tracing Mission</a:t>
            </a:r>
          </a:p>
        </p:txBody>
      </p:sp>
      <p:sp>
        <p:nvSpPr>
          <p:cNvPr id="5" name="lesson-hook">
            <a:extLst>
              <a:ext uri="{FF2B5EF4-FFF2-40B4-BE49-F238E27FC236}">
                <a16:creationId xmlns:a16="http://schemas.microsoft.com/office/drawing/2014/main" id="{9C4C12B5-BC36-48E1-A9CD-180674E8464D}"/>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straw looks bent in water. Did the straw bend, or did the light change direction?</a:t>
            </a:r>
          </a:p>
        </p:txBody>
      </p:sp>
      <p:sp>
        <p:nvSpPr>
          <p:cNvPr id="6" name="topic-ring">
            <a:extLst>
              <a:ext uri="{FF2B5EF4-FFF2-40B4-BE49-F238E27FC236}">
                <a16:creationId xmlns:a16="http://schemas.microsoft.com/office/drawing/2014/main" id="{7D4762E9-42B9-408D-93B0-CC1C0EFEB550}"/>
              </a:ext>
            </a:extLst>
          </p:cNvPr>
          <p:cNvSpPr>
            <a:spLocks noGrp="1"/>
          </p:cNvSpPr>
          <p:nvPr/>
        </p:nvSpPr>
        <p:spPr>
          <a:xfrm>
            <a:off x="9477375" y="1190625"/>
            <a:ext cx="1952625" cy="1952625"/>
          </a:xfrm>
          <a:prstGeom prst="ellipse">
            <a:avLst/>
          </a:prstGeom>
          <a:solidFill>
            <a:srgbClr val="52C3D3"/>
          </a:solidFill>
          <a:ln w="0">
            <a:noFill/>
            <a:prstDash val="solid"/>
          </a:ln>
        </p:spPr>
      </p:sp>
      <p:sp>
        <p:nvSpPr>
          <p:cNvPr id="7" name="topic-ring-center">
            <a:extLst>
              <a:ext uri="{FF2B5EF4-FFF2-40B4-BE49-F238E27FC236}">
                <a16:creationId xmlns:a16="http://schemas.microsoft.com/office/drawing/2014/main" id="{9C0744CC-953D-456E-A95A-F94CB9EBE0A9}"/>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CC83B286-C1D2-42FB-B6D0-8638E69C4AB5}"/>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EDITABLE · 45-MINUTE CLASSROOM LESSON · CORE + SUPPLEMENT</a:t>
            </a:r>
          </a:p>
        </p:txBody>
      </p:sp>
      <p:sp>
        <p:nvSpPr>
          <p:cNvPr id="9" name="group-label">
            <a:extLst>
              <a:ext uri="{FF2B5EF4-FFF2-40B4-BE49-F238E27FC236}">
                <a16:creationId xmlns:a16="http://schemas.microsoft.com/office/drawing/2014/main" id="{2DC5CE13-88BD-45C3-9885-E673F44FE8E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10" name="page-number">
            <a:extLst>
              <a:ext uri="{FF2B5EF4-FFF2-40B4-BE49-F238E27FC236}">
                <a16:creationId xmlns:a16="http://schemas.microsoft.com/office/drawing/2014/main" id="{5DF10767-A489-4885-84E5-6D6A813DB17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07A59FDC-8D71-4B4A-B9EC-65B6F12BE1BE}"/>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748EBA50-DCB8-424F-9A60-14550C76F1F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3.2</a:t>
            </a:r>
          </a:p>
        </p:txBody>
      </p:sp>
    </p:spTree>
    <p:extLst>
      <p:ext uri="{BB962C8B-B14F-4D97-AF65-F5344CB8AC3E}">
        <p14:creationId xmlns:p14="http://schemas.microsoft.com/office/powerpoint/2010/main" val="15696474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4F2885DC-EB27-4DEF-AD6F-27405C137E0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E8982297-FF2C-452D-BD54-0905A516F28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F77EFD6D-C5E5-4F25-96F6-81096DDCB9C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98B5ED2-FAAD-4174-B958-A93BE96814C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3.2</a:t>
            </a:r>
          </a:p>
        </p:txBody>
      </p:sp>
      <p:sp>
        <p:nvSpPr>
          <p:cNvPr id="5" name="slide-title">
            <a:extLst>
              <a:ext uri="{FF2B5EF4-FFF2-40B4-BE49-F238E27FC236}">
                <a16:creationId xmlns:a16="http://schemas.microsoft.com/office/drawing/2014/main" id="{C01AC508-5489-44ED-B67B-35F32DD2FBA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optical sensor</a:t>
            </a:r>
          </a:p>
        </p:txBody>
      </p:sp>
      <p:sp>
        <p:nvSpPr>
          <p:cNvPr id="6" name="exam-meta">
            <a:extLst>
              <a:ext uri="{FF2B5EF4-FFF2-40B4-BE49-F238E27FC236}">
                <a16:creationId xmlns:a16="http://schemas.microsoft.com/office/drawing/2014/main" id="{6CBF9161-D2F1-476F-A168-9F1A698B9D44}"/>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Core + Supplement · 7 MARKS · DRAW · CALCULATE · STATE</a:t>
            </a:r>
          </a:p>
        </p:txBody>
      </p:sp>
      <p:sp>
        <p:nvSpPr>
          <p:cNvPr id="7" name="exam-question-frame">
            <a:extLst>
              <a:ext uri="{FF2B5EF4-FFF2-40B4-BE49-F238E27FC236}">
                <a16:creationId xmlns:a16="http://schemas.microsoft.com/office/drawing/2014/main" id="{5DFB42D7-464E-436F-86E0-F92B706F81FB}"/>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325E1244-01B9-490F-A4D2-79830B967AFF}"/>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ray inside glass of n = 1.60 meets a glass–air boundary at 45°. Calculate the critical angle and state whether total internal reflection occurs. Draw and label the reflected ray. State two properties of a plane-mirror image.</a:t>
            </a:r>
          </a:p>
        </p:txBody>
      </p:sp>
      <p:sp>
        <p:nvSpPr>
          <p:cNvPr id="9" name="exam-method-frame">
            <a:extLst>
              <a:ext uri="{FF2B5EF4-FFF2-40B4-BE49-F238E27FC236}">
                <a16:creationId xmlns:a16="http://schemas.microsoft.com/office/drawing/2014/main" id="{4B044841-3B9C-432A-B801-606C59D07B01}"/>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372DCF0D-331F-48D6-84D1-08ED46D0814E}"/>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07C92C2D-3D92-4D4C-8E05-123B7E3AC0A6}"/>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803794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192BFC17-9C5A-4AE5-A32A-FFAC03E82E1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A579D8E3-B8F7-46E2-B3E5-FEABCD03ABE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88F69D03-C798-4839-B9AA-8C9DD284BA8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7857642-2E7E-4258-9441-4491AF4C184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3.2</a:t>
            </a:r>
          </a:p>
        </p:txBody>
      </p:sp>
      <p:sp>
        <p:nvSpPr>
          <p:cNvPr id="5" name="slide-title">
            <a:extLst>
              <a:ext uri="{FF2B5EF4-FFF2-40B4-BE49-F238E27FC236}">
                <a16:creationId xmlns:a16="http://schemas.microsoft.com/office/drawing/2014/main" id="{A7C33B39-C814-4A19-B71B-F6016E5ED1D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6A9844DF-5E5D-4E87-BBDB-184B04C3DEA0}"/>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678FBCEC-FE53-4FCC-AFCE-09D014DFE730}"/>
              </a:ext>
            </a:extLst>
          </p:cNvPr>
          <p:cNvSpPr>
            <a:spLocks noGrp="1"/>
          </p:cNvSpPr>
          <p:nvPr/>
        </p:nvSpPr>
        <p:spPr>
          <a:xfrm>
            <a:off x="666750" y="2266950"/>
            <a:ext cx="457200" cy="457200"/>
          </a:xfrm>
          <a:prstGeom prst="ellipse">
            <a:avLst/>
          </a:prstGeom>
          <a:solidFill>
            <a:srgbClr val="52C3D3"/>
          </a:solidFill>
          <a:ln w="0">
            <a:noFill/>
            <a:prstDash val="solid"/>
          </a:ln>
        </p:spPr>
      </p:sp>
      <p:sp>
        <p:nvSpPr>
          <p:cNvPr id="8" name="mark-number-text-1">
            <a:extLst>
              <a:ext uri="{FF2B5EF4-FFF2-40B4-BE49-F238E27FC236}">
                <a16:creationId xmlns:a16="http://schemas.microsoft.com/office/drawing/2014/main" id="{93C4B976-0CF5-462F-A197-4FE5F634E6D7}"/>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018C963D-09D1-4C60-9B0D-BAD7254600E2}"/>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sin c = 1/1.60.</a:t>
            </a:r>
          </a:p>
        </p:txBody>
      </p:sp>
      <p:sp>
        <p:nvSpPr>
          <p:cNvPr id="10" name="mark-number-2">
            <a:extLst>
              <a:ext uri="{FF2B5EF4-FFF2-40B4-BE49-F238E27FC236}">
                <a16:creationId xmlns:a16="http://schemas.microsoft.com/office/drawing/2014/main" id="{350EE6D2-D523-42A3-907B-C77D6473BF91}"/>
              </a:ext>
            </a:extLst>
          </p:cNvPr>
          <p:cNvSpPr>
            <a:spLocks noGrp="1"/>
          </p:cNvSpPr>
          <p:nvPr/>
        </p:nvSpPr>
        <p:spPr>
          <a:xfrm>
            <a:off x="666750" y="3333750"/>
            <a:ext cx="457200" cy="457200"/>
          </a:xfrm>
          <a:prstGeom prst="ellipse">
            <a:avLst/>
          </a:prstGeom>
          <a:solidFill>
            <a:srgbClr val="52C3D3"/>
          </a:solidFill>
          <a:ln w="0">
            <a:noFill/>
            <a:prstDash val="solid"/>
          </a:ln>
        </p:spPr>
      </p:sp>
      <p:sp>
        <p:nvSpPr>
          <p:cNvPr id="11" name="mark-number-text-2">
            <a:extLst>
              <a:ext uri="{FF2B5EF4-FFF2-40B4-BE49-F238E27FC236}">
                <a16:creationId xmlns:a16="http://schemas.microsoft.com/office/drawing/2014/main" id="{8AC1E8B2-CE30-4E1D-892F-3645E20CE735}"/>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9E1B4AAE-2731-4AAA-B91A-EDC4EDB07A8E}"/>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c = 38.7°.</a:t>
            </a:r>
          </a:p>
        </p:txBody>
      </p:sp>
      <p:sp>
        <p:nvSpPr>
          <p:cNvPr id="13" name="mark-number-3">
            <a:extLst>
              <a:ext uri="{FF2B5EF4-FFF2-40B4-BE49-F238E27FC236}">
                <a16:creationId xmlns:a16="http://schemas.microsoft.com/office/drawing/2014/main" id="{4D45405E-A1CA-442E-9AF7-8E2F77EB06EA}"/>
              </a:ext>
            </a:extLst>
          </p:cNvPr>
          <p:cNvSpPr>
            <a:spLocks noGrp="1"/>
          </p:cNvSpPr>
          <p:nvPr/>
        </p:nvSpPr>
        <p:spPr>
          <a:xfrm>
            <a:off x="666750" y="4400550"/>
            <a:ext cx="457200" cy="457200"/>
          </a:xfrm>
          <a:prstGeom prst="ellipse">
            <a:avLst/>
          </a:prstGeom>
          <a:solidFill>
            <a:srgbClr val="52C3D3"/>
          </a:solidFill>
          <a:ln w="0">
            <a:noFill/>
            <a:prstDash val="solid"/>
          </a:ln>
        </p:spPr>
      </p:sp>
      <p:sp>
        <p:nvSpPr>
          <p:cNvPr id="14" name="mark-number-text-3">
            <a:extLst>
              <a:ext uri="{FF2B5EF4-FFF2-40B4-BE49-F238E27FC236}">
                <a16:creationId xmlns:a16="http://schemas.microsoft.com/office/drawing/2014/main" id="{5258A963-25D9-4BA1-BE43-0743B0859698}"/>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82E28842-DAD7-435D-BBB6-9DDDC28C3E07}"/>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45° &gt; c, so TIR occurs.</a:t>
            </a:r>
          </a:p>
        </p:txBody>
      </p:sp>
      <p:sp>
        <p:nvSpPr>
          <p:cNvPr id="16" name="mark-number-4">
            <a:extLst>
              <a:ext uri="{FF2B5EF4-FFF2-40B4-BE49-F238E27FC236}">
                <a16:creationId xmlns:a16="http://schemas.microsoft.com/office/drawing/2014/main" id="{912B91EC-0642-458B-9693-6AD52FFEB6C0}"/>
              </a:ext>
            </a:extLst>
          </p:cNvPr>
          <p:cNvSpPr>
            <a:spLocks noGrp="1"/>
          </p:cNvSpPr>
          <p:nvPr/>
        </p:nvSpPr>
        <p:spPr>
          <a:xfrm>
            <a:off x="6191250" y="2266950"/>
            <a:ext cx="457200" cy="457200"/>
          </a:xfrm>
          <a:prstGeom prst="ellipse">
            <a:avLst/>
          </a:prstGeom>
          <a:solidFill>
            <a:srgbClr val="52C3D3"/>
          </a:solidFill>
          <a:ln w="0">
            <a:noFill/>
            <a:prstDash val="solid"/>
          </a:ln>
        </p:spPr>
      </p:sp>
      <p:sp>
        <p:nvSpPr>
          <p:cNvPr id="17" name="mark-number-text-4">
            <a:extLst>
              <a:ext uri="{FF2B5EF4-FFF2-40B4-BE49-F238E27FC236}">
                <a16:creationId xmlns:a16="http://schemas.microsoft.com/office/drawing/2014/main" id="{3C804DEB-B2BC-4EED-AA08-6910196A0D9E}"/>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E011FD38-8D9E-483A-B3DF-5174978A659E}"/>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Reflected ray obeys i = r and remains in glass.</a:t>
            </a:r>
          </a:p>
        </p:txBody>
      </p:sp>
      <p:sp>
        <p:nvSpPr>
          <p:cNvPr id="19" name="mark-number-5">
            <a:extLst>
              <a:ext uri="{FF2B5EF4-FFF2-40B4-BE49-F238E27FC236}">
                <a16:creationId xmlns:a16="http://schemas.microsoft.com/office/drawing/2014/main" id="{99ED368C-DCD3-4B74-84B7-6B736F78774A}"/>
              </a:ext>
            </a:extLst>
          </p:cNvPr>
          <p:cNvSpPr>
            <a:spLocks noGrp="1"/>
          </p:cNvSpPr>
          <p:nvPr/>
        </p:nvSpPr>
        <p:spPr>
          <a:xfrm>
            <a:off x="6191250" y="3333750"/>
            <a:ext cx="457200" cy="457200"/>
          </a:xfrm>
          <a:prstGeom prst="ellipse">
            <a:avLst/>
          </a:prstGeom>
          <a:solidFill>
            <a:srgbClr val="52C3D3"/>
          </a:solidFill>
          <a:ln w="0">
            <a:noFill/>
            <a:prstDash val="solid"/>
          </a:ln>
        </p:spPr>
      </p:sp>
      <p:sp>
        <p:nvSpPr>
          <p:cNvPr id="20" name="mark-number-text-5">
            <a:extLst>
              <a:ext uri="{FF2B5EF4-FFF2-40B4-BE49-F238E27FC236}">
                <a16:creationId xmlns:a16="http://schemas.microsoft.com/office/drawing/2014/main" id="{3CEE30C7-F52A-4A0F-B834-B005B7B38112}"/>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EBF0DC94-D14F-43D8-BCD7-CFFDEEA17E5A}"/>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Virtual.</a:t>
            </a:r>
          </a:p>
        </p:txBody>
      </p:sp>
      <p:sp>
        <p:nvSpPr>
          <p:cNvPr id="22" name="mark-number-6">
            <a:extLst>
              <a:ext uri="{FF2B5EF4-FFF2-40B4-BE49-F238E27FC236}">
                <a16:creationId xmlns:a16="http://schemas.microsoft.com/office/drawing/2014/main" id="{BD3289E7-0418-492D-83B3-620428658BB7}"/>
              </a:ext>
            </a:extLst>
          </p:cNvPr>
          <p:cNvSpPr>
            <a:spLocks noGrp="1"/>
          </p:cNvSpPr>
          <p:nvPr/>
        </p:nvSpPr>
        <p:spPr>
          <a:xfrm>
            <a:off x="6191250" y="4400550"/>
            <a:ext cx="457200" cy="457200"/>
          </a:xfrm>
          <a:prstGeom prst="ellipse">
            <a:avLst/>
          </a:prstGeom>
          <a:solidFill>
            <a:srgbClr val="52C3D3"/>
          </a:solidFill>
          <a:ln w="0">
            <a:noFill/>
            <a:prstDash val="solid"/>
          </a:ln>
        </p:spPr>
      </p:sp>
      <p:sp>
        <p:nvSpPr>
          <p:cNvPr id="23" name="mark-number-text-6">
            <a:extLst>
              <a:ext uri="{FF2B5EF4-FFF2-40B4-BE49-F238E27FC236}">
                <a16:creationId xmlns:a16="http://schemas.microsoft.com/office/drawing/2014/main" id="{F306D1FA-78AF-4284-9460-96C431A181BA}"/>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6</a:t>
            </a:r>
          </a:p>
        </p:txBody>
      </p:sp>
      <p:sp>
        <p:nvSpPr>
          <p:cNvPr id="24" name="mark-point-6">
            <a:extLst>
              <a:ext uri="{FF2B5EF4-FFF2-40B4-BE49-F238E27FC236}">
                <a16:creationId xmlns:a16="http://schemas.microsoft.com/office/drawing/2014/main" id="{15BBE3E6-52F5-4BE3-A831-8760649489B4}"/>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Upright/same size/same distance behind mirror: any second valid property.</a:t>
            </a:r>
          </a:p>
        </p:txBody>
      </p:sp>
      <p:sp>
        <p:nvSpPr>
          <p:cNvPr id="25" name="improvement-band">
            <a:extLst>
              <a:ext uri="{FF2B5EF4-FFF2-40B4-BE49-F238E27FC236}">
                <a16:creationId xmlns:a16="http://schemas.microsoft.com/office/drawing/2014/main" id="{A1561F2B-3F53-4112-9ECE-A07601E84164}"/>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AA1C075B-FA41-4727-BC2B-24035845F92D}"/>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1389458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5F8855E7-2A85-4330-9F4C-54AFBE03B8E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85165087-05D4-4AB4-BA0C-4AF7A7A0222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448A21B5-7A4D-4671-8E85-2B74F4E1584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72C4636-59EA-4B47-966B-4884A892F88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3.2</a:t>
            </a:r>
          </a:p>
        </p:txBody>
      </p:sp>
      <p:sp>
        <p:nvSpPr>
          <p:cNvPr id="5" name="slide-title">
            <a:extLst>
              <a:ext uri="{FF2B5EF4-FFF2-40B4-BE49-F238E27FC236}">
                <a16:creationId xmlns:a16="http://schemas.microsoft.com/office/drawing/2014/main" id="{E8851576-25E1-45C3-8103-0BC31F189EF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08DC210B-4CF6-4A6A-9F7A-C463C90E8763}"/>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9CE6FE1D-7F52-494C-B4C5-CC4F5C659E7E}"/>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Q1</a:t>
            </a:r>
          </a:p>
        </p:txBody>
      </p:sp>
      <p:sp>
        <p:nvSpPr>
          <p:cNvPr id="8" name="quiz-question-1">
            <a:extLst>
              <a:ext uri="{FF2B5EF4-FFF2-40B4-BE49-F238E27FC236}">
                <a16:creationId xmlns:a16="http://schemas.microsoft.com/office/drawing/2014/main" id="{B804B1D2-0559-4216-898E-F2DC345DE036}"/>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Reflection angles measured from?</a:t>
            </a:r>
          </a:p>
        </p:txBody>
      </p:sp>
      <p:sp>
        <p:nvSpPr>
          <p:cNvPr id="9" name="quiz-choices-1">
            <a:extLst>
              <a:ext uri="{FF2B5EF4-FFF2-40B4-BE49-F238E27FC236}">
                <a16:creationId xmlns:a16="http://schemas.microsoft.com/office/drawing/2014/main" id="{51EA8595-D5EE-4CE8-955C-2A12F3CDFA51}"/>
              </a:ext>
            </a:extLst>
          </p:cNvPr>
          <p:cNvSpPr>
            <a:spLocks noGrp="1"/>
          </p:cNvSpPr>
          <p:nvPr/>
        </p:nvSpPr>
        <p:spPr>
          <a:xfrm>
            <a:off x="6667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surface · B normal · C ray source · D mirror edge</a:t>
            </a:r>
          </a:p>
        </p:txBody>
      </p:sp>
      <p:sp>
        <p:nvSpPr>
          <p:cNvPr id="10" name="rule-70-401">
            <a:extLst>
              <a:ext uri="{FF2B5EF4-FFF2-40B4-BE49-F238E27FC236}">
                <a16:creationId xmlns:a16="http://schemas.microsoft.com/office/drawing/2014/main" id="{702EB288-C208-46A1-8F87-1EFA7EA3A227}"/>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016AADAA-1AA6-4D73-9DBD-E518CF61D6D1}"/>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Q2</a:t>
            </a:r>
          </a:p>
        </p:txBody>
      </p:sp>
      <p:sp>
        <p:nvSpPr>
          <p:cNvPr id="12" name="quiz-question-2">
            <a:extLst>
              <a:ext uri="{FF2B5EF4-FFF2-40B4-BE49-F238E27FC236}">
                <a16:creationId xmlns:a16="http://schemas.microsoft.com/office/drawing/2014/main" id="{1E492B70-3AB3-4D48-8092-8C441FB80C43}"/>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TIR requires travel from?</a:t>
            </a:r>
          </a:p>
        </p:txBody>
      </p:sp>
      <p:sp>
        <p:nvSpPr>
          <p:cNvPr id="13" name="quiz-choices-2">
            <a:extLst>
              <a:ext uri="{FF2B5EF4-FFF2-40B4-BE49-F238E27FC236}">
                <a16:creationId xmlns:a16="http://schemas.microsoft.com/office/drawing/2014/main" id="{ACA74339-A781-4B38-83E1-C41BFFF12AC4}"/>
              </a:ext>
            </a:extLst>
          </p:cNvPr>
          <p:cNvSpPr>
            <a:spLocks noGrp="1"/>
          </p:cNvSpPr>
          <p:nvPr/>
        </p:nvSpPr>
        <p:spPr>
          <a:xfrm>
            <a:off x="61912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lower n to higher n · B higher n to lower n · C vacuum only · D any direction</a:t>
            </a:r>
          </a:p>
        </p:txBody>
      </p:sp>
      <p:sp>
        <p:nvSpPr>
          <p:cNvPr id="14" name="rule-650-401">
            <a:extLst>
              <a:ext uri="{FF2B5EF4-FFF2-40B4-BE49-F238E27FC236}">
                <a16:creationId xmlns:a16="http://schemas.microsoft.com/office/drawing/2014/main" id="{11A40301-10F6-4CD6-817C-777C4EA0A8ED}"/>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7812F5D3-8E48-4B2D-895B-1C7447E0F76B}"/>
              </a:ext>
            </a:extLst>
          </p:cNvPr>
          <p:cNvSpPr>
            <a:spLocks noGrp="1"/>
          </p:cNvSpPr>
          <p:nvPr/>
        </p:nvSpPr>
        <p:spPr>
          <a:xfrm>
            <a:off x="666750" y="4048125"/>
            <a:ext cx="2095500" cy="2667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Q3</a:t>
            </a:r>
          </a:p>
        </p:txBody>
      </p:sp>
      <p:sp>
        <p:nvSpPr>
          <p:cNvPr id="16" name="quiz-question-3">
            <a:extLst>
              <a:ext uri="{FF2B5EF4-FFF2-40B4-BE49-F238E27FC236}">
                <a16:creationId xmlns:a16="http://schemas.microsoft.com/office/drawing/2014/main" id="{EB8B8BD7-7173-4BB2-A239-0C9D9628CB3C}"/>
              </a:ext>
            </a:extLst>
          </p:cNvPr>
          <p:cNvSpPr>
            <a:spLocks noGrp="1"/>
          </p:cNvSpPr>
          <p:nvPr/>
        </p:nvSpPr>
        <p:spPr>
          <a:xfrm>
            <a:off x="6667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Plane-mirror image is?</a:t>
            </a:r>
          </a:p>
        </p:txBody>
      </p:sp>
      <p:sp>
        <p:nvSpPr>
          <p:cNvPr id="17" name="quiz-choices-3">
            <a:extLst>
              <a:ext uri="{FF2B5EF4-FFF2-40B4-BE49-F238E27FC236}">
                <a16:creationId xmlns:a16="http://schemas.microsoft.com/office/drawing/2014/main" id="{82615963-0067-41DF-9052-7D7C0F5D9E75}"/>
              </a:ext>
            </a:extLst>
          </p:cNvPr>
          <p:cNvSpPr>
            <a:spLocks noGrp="1"/>
          </p:cNvSpPr>
          <p:nvPr/>
        </p:nvSpPr>
        <p:spPr>
          <a:xfrm>
            <a:off x="6667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real · B virtual · C always smaller · D inverted</a:t>
            </a:r>
          </a:p>
        </p:txBody>
      </p:sp>
      <p:sp>
        <p:nvSpPr>
          <p:cNvPr id="18" name="rule-70-601">
            <a:extLst>
              <a:ext uri="{FF2B5EF4-FFF2-40B4-BE49-F238E27FC236}">
                <a16:creationId xmlns:a16="http://schemas.microsoft.com/office/drawing/2014/main" id="{B54ED5DC-1A7B-4E64-B03D-D414914C6ECF}"/>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BB0C828F-517C-4BEA-9318-34598F8A8326}"/>
              </a:ext>
            </a:extLst>
          </p:cNvPr>
          <p:cNvSpPr>
            <a:spLocks noGrp="1"/>
          </p:cNvSpPr>
          <p:nvPr/>
        </p:nvSpPr>
        <p:spPr>
          <a:xfrm>
            <a:off x="6191250" y="4048125"/>
            <a:ext cx="2095500" cy="2667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Q4 · SUPPLEMENT</a:t>
            </a:r>
          </a:p>
        </p:txBody>
      </p:sp>
      <p:sp>
        <p:nvSpPr>
          <p:cNvPr id="20" name="quiz-question-4">
            <a:extLst>
              <a:ext uri="{FF2B5EF4-FFF2-40B4-BE49-F238E27FC236}">
                <a16:creationId xmlns:a16="http://schemas.microsoft.com/office/drawing/2014/main" id="{822CF7FD-691F-402A-9596-C2327F34D30A}"/>
              </a:ext>
            </a:extLst>
          </p:cNvPr>
          <p:cNvSpPr>
            <a:spLocks noGrp="1"/>
          </p:cNvSpPr>
          <p:nvPr/>
        </p:nvSpPr>
        <p:spPr>
          <a:xfrm>
            <a:off x="61912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Gradient of sin i vs sin r?</a:t>
            </a:r>
          </a:p>
        </p:txBody>
      </p:sp>
      <p:sp>
        <p:nvSpPr>
          <p:cNvPr id="21" name="quiz-choices-4">
            <a:extLst>
              <a:ext uri="{FF2B5EF4-FFF2-40B4-BE49-F238E27FC236}">
                <a16:creationId xmlns:a16="http://schemas.microsoft.com/office/drawing/2014/main" id="{A750B948-D021-4758-A9E3-E45D0EA33145}"/>
              </a:ext>
            </a:extLst>
          </p:cNvPr>
          <p:cNvSpPr>
            <a:spLocks noGrp="1"/>
          </p:cNvSpPr>
          <p:nvPr/>
        </p:nvSpPr>
        <p:spPr>
          <a:xfrm>
            <a:off x="61912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1/n · B n · C c · D speed always</a:t>
            </a:r>
          </a:p>
        </p:txBody>
      </p:sp>
      <p:sp>
        <p:nvSpPr>
          <p:cNvPr id="22" name="rule-650-601">
            <a:extLst>
              <a:ext uri="{FF2B5EF4-FFF2-40B4-BE49-F238E27FC236}">
                <a16:creationId xmlns:a16="http://schemas.microsoft.com/office/drawing/2014/main" id="{4DEF484D-3715-4B69-8B46-AAB0B9AC4484}"/>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884540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F79BF912-7A63-40F0-916F-1F033007A5B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3BA32622-2768-4258-8CC7-A27E00B9445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36940547-9B49-4F93-A293-ACCFE285CEAA}"/>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EBD6B477-A75D-49A5-BCAF-C199BFD455F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3.2</a:t>
            </a:r>
          </a:p>
        </p:txBody>
      </p:sp>
      <p:sp>
        <p:nvSpPr>
          <p:cNvPr id="5" name="slide-title">
            <a:extLst>
              <a:ext uri="{FF2B5EF4-FFF2-40B4-BE49-F238E27FC236}">
                <a16:creationId xmlns:a16="http://schemas.microsoft.com/office/drawing/2014/main" id="{99D6CD3D-CDE7-4D28-A193-3E144EA3492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2105C5AD-48E3-4AA9-9785-BD0DCF43F1BE}"/>
              </a:ext>
            </a:extLst>
          </p:cNvPr>
          <p:cNvSpPr>
            <a:spLocks noGrp="1"/>
          </p:cNvSpPr>
          <p:nvPr/>
        </p:nvSpPr>
        <p:spPr>
          <a:xfrm>
            <a:off x="714375" y="1714500"/>
            <a:ext cx="476250" cy="476250"/>
          </a:xfrm>
          <a:prstGeom prst="ellipse">
            <a:avLst/>
          </a:prstGeom>
          <a:solidFill>
            <a:srgbClr val="52C3D3"/>
          </a:solidFill>
          <a:ln w="0">
            <a:noFill/>
            <a:prstDash val="solid"/>
          </a:ln>
        </p:spPr>
      </p:sp>
      <p:sp>
        <p:nvSpPr>
          <p:cNvPr id="7" name="answer-number-text-1">
            <a:extLst>
              <a:ext uri="{FF2B5EF4-FFF2-40B4-BE49-F238E27FC236}">
                <a16:creationId xmlns:a16="http://schemas.microsoft.com/office/drawing/2014/main" id="{86F016B9-86C6-4972-BD4D-E87CC262A5E9}"/>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CCDDE3C4-1B68-4AB3-A4B8-71548CE19221}"/>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Answer: normal</a:t>
            </a:r>
          </a:p>
        </p:txBody>
      </p:sp>
      <p:sp>
        <p:nvSpPr>
          <p:cNvPr id="9" name="answer-reason-1">
            <a:extLst>
              <a:ext uri="{FF2B5EF4-FFF2-40B4-BE49-F238E27FC236}">
                <a16:creationId xmlns:a16="http://schemas.microsoft.com/office/drawing/2014/main" id="{C4936395-8946-41BD-8B13-EB3B21B9C0E5}"/>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Both i and r are from the normal.</a:t>
            </a:r>
          </a:p>
        </p:txBody>
      </p:sp>
      <p:sp>
        <p:nvSpPr>
          <p:cNvPr id="10" name="rule-155-262">
            <a:extLst>
              <a:ext uri="{FF2B5EF4-FFF2-40B4-BE49-F238E27FC236}">
                <a16:creationId xmlns:a16="http://schemas.microsoft.com/office/drawing/2014/main" id="{D0868722-89FB-4F1D-AADA-C184F3EC71FD}"/>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A3F11882-E7F7-48E1-8995-97DDA5CB8CB4}"/>
              </a:ext>
            </a:extLst>
          </p:cNvPr>
          <p:cNvSpPr>
            <a:spLocks noGrp="1"/>
          </p:cNvSpPr>
          <p:nvPr/>
        </p:nvSpPr>
        <p:spPr>
          <a:xfrm>
            <a:off x="714375" y="2695575"/>
            <a:ext cx="476250" cy="476250"/>
          </a:xfrm>
          <a:prstGeom prst="ellipse">
            <a:avLst/>
          </a:prstGeom>
          <a:solidFill>
            <a:srgbClr val="52C3D3"/>
          </a:solidFill>
          <a:ln w="0">
            <a:noFill/>
            <a:prstDash val="solid"/>
          </a:ln>
        </p:spPr>
      </p:sp>
      <p:sp>
        <p:nvSpPr>
          <p:cNvPr id="12" name="answer-number-text-2">
            <a:extLst>
              <a:ext uri="{FF2B5EF4-FFF2-40B4-BE49-F238E27FC236}">
                <a16:creationId xmlns:a16="http://schemas.microsoft.com/office/drawing/2014/main" id="{7CF9B88E-E61D-4640-923A-7DB2A0BE800C}"/>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26B8BF77-2959-4553-A12F-CD623E287EB4}"/>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Answer: higher n to lower n</a:t>
            </a:r>
          </a:p>
        </p:txBody>
      </p:sp>
      <p:sp>
        <p:nvSpPr>
          <p:cNvPr id="14" name="answer-reason-2">
            <a:extLst>
              <a:ext uri="{FF2B5EF4-FFF2-40B4-BE49-F238E27FC236}">
                <a16:creationId xmlns:a16="http://schemas.microsoft.com/office/drawing/2014/main" id="{586EC0BD-7740-4BB1-B377-F0F605D791B9}"/>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Only then a critical angle exists.</a:t>
            </a:r>
          </a:p>
        </p:txBody>
      </p:sp>
      <p:sp>
        <p:nvSpPr>
          <p:cNvPr id="15" name="rule-155-365">
            <a:extLst>
              <a:ext uri="{FF2B5EF4-FFF2-40B4-BE49-F238E27FC236}">
                <a16:creationId xmlns:a16="http://schemas.microsoft.com/office/drawing/2014/main" id="{19C67CCD-76F4-4FDB-AB6E-092D8013B297}"/>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3A7294A4-9C9D-4BE7-8A2D-EB4FCC7786FC}"/>
              </a:ext>
            </a:extLst>
          </p:cNvPr>
          <p:cNvSpPr>
            <a:spLocks noGrp="1"/>
          </p:cNvSpPr>
          <p:nvPr/>
        </p:nvSpPr>
        <p:spPr>
          <a:xfrm>
            <a:off x="714375" y="3676650"/>
            <a:ext cx="476250" cy="476250"/>
          </a:xfrm>
          <a:prstGeom prst="ellipse">
            <a:avLst/>
          </a:prstGeom>
          <a:solidFill>
            <a:srgbClr val="52C3D3"/>
          </a:solidFill>
          <a:ln w="0">
            <a:noFill/>
            <a:prstDash val="solid"/>
          </a:ln>
        </p:spPr>
      </p:sp>
      <p:sp>
        <p:nvSpPr>
          <p:cNvPr id="17" name="answer-number-text-3">
            <a:extLst>
              <a:ext uri="{FF2B5EF4-FFF2-40B4-BE49-F238E27FC236}">
                <a16:creationId xmlns:a16="http://schemas.microsoft.com/office/drawing/2014/main" id="{8BA8A546-BF0F-4989-BCAB-FED034FB6C04}"/>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881BD833-A939-46BB-A5F7-371D1993ADE3}"/>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Answer: virtual</a:t>
            </a:r>
          </a:p>
        </p:txBody>
      </p:sp>
      <p:sp>
        <p:nvSpPr>
          <p:cNvPr id="19" name="answer-reason-3">
            <a:extLst>
              <a:ext uri="{FF2B5EF4-FFF2-40B4-BE49-F238E27FC236}">
                <a16:creationId xmlns:a16="http://schemas.microsoft.com/office/drawing/2014/main" id="{59EC0709-0346-4B9A-9F36-6B1E69A5FE19}"/>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Rays only appear to meet behind mirror.</a:t>
            </a:r>
          </a:p>
        </p:txBody>
      </p:sp>
      <p:sp>
        <p:nvSpPr>
          <p:cNvPr id="20" name="rule-155-468">
            <a:extLst>
              <a:ext uri="{FF2B5EF4-FFF2-40B4-BE49-F238E27FC236}">
                <a16:creationId xmlns:a16="http://schemas.microsoft.com/office/drawing/2014/main" id="{7B8620A6-FFED-40AA-A339-6A096F2D5333}"/>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915449CA-4A08-404E-8B17-5BC89CD94DE1}"/>
              </a:ext>
            </a:extLst>
          </p:cNvPr>
          <p:cNvSpPr>
            <a:spLocks noGrp="1"/>
          </p:cNvSpPr>
          <p:nvPr/>
        </p:nvSpPr>
        <p:spPr>
          <a:xfrm>
            <a:off x="714375" y="4657725"/>
            <a:ext cx="476250" cy="476250"/>
          </a:xfrm>
          <a:prstGeom prst="ellipse">
            <a:avLst/>
          </a:prstGeom>
          <a:solidFill>
            <a:srgbClr val="52C3D3"/>
          </a:solidFill>
          <a:ln w="0">
            <a:noFill/>
            <a:prstDash val="solid"/>
          </a:ln>
        </p:spPr>
      </p:sp>
      <p:sp>
        <p:nvSpPr>
          <p:cNvPr id="22" name="answer-number-text-4">
            <a:extLst>
              <a:ext uri="{FF2B5EF4-FFF2-40B4-BE49-F238E27FC236}">
                <a16:creationId xmlns:a16="http://schemas.microsoft.com/office/drawing/2014/main" id="{4892A76D-2141-4426-8E3A-A2C8B6CD2D3A}"/>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A0EA1571-4A10-4701-B7AE-3DF1189FDA77}"/>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SUPPLEMENT · Answer: n</a:t>
            </a:r>
          </a:p>
        </p:txBody>
      </p:sp>
      <p:sp>
        <p:nvSpPr>
          <p:cNvPr id="24" name="answer-reason-4">
            <a:extLst>
              <a:ext uri="{FF2B5EF4-FFF2-40B4-BE49-F238E27FC236}">
                <a16:creationId xmlns:a16="http://schemas.microsoft.com/office/drawing/2014/main" id="{40E7F99E-842B-4A13-B2B7-66053AE4D6D5}"/>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sin i = n sin r for this definition.</a:t>
            </a:r>
          </a:p>
        </p:txBody>
      </p:sp>
      <p:sp>
        <p:nvSpPr>
          <p:cNvPr id="25" name="exit-ticket">
            <a:extLst>
              <a:ext uri="{FF2B5EF4-FFF2-40B4-BE49-F238E27FC236}">
                <a16:creationId xmlns:a16="http://schemas.microsoft.com/office/drawing/2014/main" id="{79DA94BB-1F76-4652-9AA3-A023AC0B0AFD}"/>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52C3D3"/>
                </a:solidFill>
              </a:defRPr>
            </a:pPr>
            <a:r>
              <a:rPr sz="1875" b="1" i="0">
                <a:solidFill>
                  <a:srgbClr val="52C3D3"/>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1326527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39D416FC-8334-4A91-BF0C-73338FB3EE2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43985F6D-E27C-4682-91C6-241D0D5AAE8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8169857E-857C-4C2D-99FD-74F1CED2844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48D371A-C730-4E40-96A1-7228EF09516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3.2</a:t>
            </a:r>
          </a:p>
        </p:txBody>
      </p:sp>
      <p:sp>
        <p:nvSpPr>
          <p:cNvPr id="5" name="slide-title">
            <a:extLst>
              <a:ext uri="{FF2B5EF4-FFF2-40B4-BE49-F238E27FC236}">
                <a16:creationId xmlns:a16="http://schemas.microsoft.com/office/drawing/2014/main" id="{61D62A1D-3794-4D49-8480-54FB69BA6E0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7D5CA33E-40DE-4485-8454-378112021E49}"/>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C55CEB57-C1A3-42D8-A3A2-142B73F18700}"/>
              </a:ext>
            </a:extLst>
          </p:cNvPr>
          <p:cNvSpPr>
            <a:spLocks noGrp="1"/>
          </p:cNvSpPr>
          <p:nvPr/>
        </p:nvSpPr>
        <p:spPr>
          <a:xfrm>
            <a:off x="723900" y="2209800"/>
            <a:ext cx="495300" cy="495300"/>
          </a:xfrm>
          <a:prstGeom prst="ellipse">
            <a:avLst/>
          </a:prstGeom>
          <a:solidFill>
            <a:srgbClr val="52C3D3"/>
          </a:solidFill>
          <a:ln w="0">
            <a:noFill/>
            <a:prstDash val="solid"/>
          </a:ln>
        </p:spPr>
      </p:sp>
      <p:sp>
        <p:nvSpPr>
          <p:cNvPr id="8" name="retrieval-number-text-1">
            <a:extLst>
              <a:ext uri="{FF2B5EF4-FFF2-40B4-BE49-F238E27FC236}">
                <a16:creationId xmlns:a16="http://schemas.microsoft.com/office/drawing/2014/main" id="{966BC3DA-F13A-42C3-BF3C-E4853664CC3A}"/>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D9C77075-D6BC-4506-8062-3B7946D9ABC6}"/>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Angles of incidence and reflection are measured from what?</a:t>
            </a:r>
          </a:p>
        </p:txBody>
      </p:sp>
      <p:sp>
        <p:nvSpPr>
          <p:cNvPr id="10" name="retrieval-number-2">
            <a:extLst>
              <a:ext uri="{FF2B5EF4-FFF2-40B4-BE49-F238E27FC236}">
                <a16:creationId xmlns:a16="http://schemas.microsoft.com/office/drawing/2014/main" id="{25E97B3E-61A6-4AE3-ABF5-556E61FFB694}"/>
              </a:ext>
            </a:extLst>
          </p:cNvPr>
          <p:cNvSpPr>
            <a:spLocks noGrp="1"/>
          </p:cNvSpPr>
          <p:nvPr/>
        </p:nvSpPr>
        <p:spPr>
          <a:xfrm>
            <a:off x="723900" y="3276600"/>
            <a:ext cx="495300" cy="495300"/>
          </a:xfrm>
          <a:prstGeom prst="ellipse">
            <a:avLst/>
          </a:prstGeom>
          <a:solidFill>
            <a:srgbClr val="52C3D3"/>
          </a:solidFill>
          <a:ln w="0">
            <a:noFill/>
            <a:prstDash val="solid"/>
          </a:ln>
        </p:spPr>
      </p:sp>
      <p:sp>
        <p:nvSpPr>
          <p:cNvPr id="11" name="retrieval-number-text-2">
            <a:extLst>
              <a:ext uri="{FF2B5EF4-FFF2-40B4-BE49-F238E27FC236}">
                <a16:creationId xmlns:a16="http://schemas.microsoft.com/office/drawing/2014/main" id="{9C3FD365-90CA-4D99-9D49-3610E545E5FD}"/>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90F527E5-C36E-4993-A55D-C30B309B3C58}"/>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State the law of reflection.</a:t>
            </a:r>
          </a:p>
        </p:txBody>
      </p:sp>
      <p:sp>
        <p:nvSpPr>
          <p:cNvPr id="13" name="retrieval-number-3">
            <a:extLst>
              <a:ext uri="{FF2B5EF4-FFF2-40B4-BE49-F238E27FC236}">
                <a16:creationId xmlns:a16="http://schemas.microsoft.com/office/drawing/2014/main" id="{67950529-AB7B-49BF-92B0-146D04D71AB9}"/>
              </a:ext>
            </a:extLst>
          </p:cNvPr>
          <p:cNvSpPr>
            <a:spLocks noGrp="1"/>
          </p:cNvSpPr>
          <p:nvPr/>
        </p:nvSpPr>
        <p:spPr>
          <a:xfrm>
            <a:off x="723900" y="4343400"/>
            <a:ext cx="495300" cy="495300"/>
          </a:xfrm>
          <a:prstGeom prst="ellipse">
            <a:avLst/>
          </a:prstGeom>
          <a:solidFill>
            <a:srgbClr val="52C3D3"/>
          </a:solidFill>
          <a:ln w="0">
            <a:noFill/>
            <a:prstDash val="solid"/>
          </a:ln>
        </p:spPr>
      </p:sp>
      <p:sp>
        <p:nvSpPr>
          <p:cNvPr id="14" name="retrieval-number-text-3">
            <a:extLst>
              <a:ext uri="{FF2B5EF4-FFF2-40B4-BE49-F238E27FC236}">
                <a16:creationId xmlns:a16="http://schemas.microsoft.com/office/drawing/2014/main" id="{B685B547-1F5F-4189-9439-3ED7067B2EAD}"/>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DDE4CF9B-D62F-4470-98BD-56B10CC776AB}"/>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lens brings parallel rays to a principal focus?</a:t>
            </a:r>
          </a:p>
        </p:txBody>
      </p:sp>
      <p:sp>
        <p:nvSpPr>
          <p:cNvPr id="16" name="retrieval-close">
            <a:extLst>
              <a:ext uri="{FF2B5EF4-FFF2-40B4-BE49-F238E27FC236}">
                <a16:creationId xmlns:a16="http://schemas.microsoft.com/office/drawing/2014/main" id="{BB58B703-C0A1-49B1-A6ED-54AA8F030359}"/>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Mini-whiteboard challenge: sketch or calculate one idea you expect to use today.</a:t>
            </a:r>
          </a:p>
        </p:txBody>
      </p:sp>
    </p:spTree>
    <p:extLst>
      <p:ext uri="{BB962C8B-B14F-4D97-AF65-F5344CB8AC3E}">
        <p14:creationId xmlns:p14="http://schemas.microsoft.com/office/powerpoint/2010/main" val="1099781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1DD25245-6499-4FCB-AEC3-429E05C94B6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41393C6F-8131-4EED-87E7-D01F854ED5A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5AE9F7C2-608D-4F63-8DE3-C57B1FE2948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BEF88ED-68A8-4E83-8DEC-3E25CE4BD2A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3.2</a:t>
            </a:r>
          </a:p>
        </p:txBody>
      </p:sp>
      <p:sp>
        <p:nvSpPr>
          <p:cNvPr id="5" name="slide-title">
            <a:extLst>
              <a:ext uri="{FF2B5EF4-FFF2-40B4-BE49-F238E27FC236}">
                <a16:creationId xmlns:a16="http://schemas.microsoft.com/office/drawing/2014/main" id="{1E37F6A8-FD6E-440A-9558-AE345FDEFCE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Draw the normal first, then let the ray tell the story</a:t>
            </a:r>
          </a:p>
        </p:txBody>
      </p:sp>
      <p:sp>
        <p:nvSpPr>
          <p:cNvPr id="6" name="core-index-1">
            <a:extLst>
              <a:ext uri="{FF2B5EF4-FFF2-40B4-BE49-F238E27FC236}">
                <a16:creationId xmlns:a16="http://schemas.microsoft.com/office/drawing/2014/main" id="{66534E9D-131D-43AD-9FDB-567A5B9DB096}"/>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01</a:t>
            </a:r>
          </a:p>
        </p:txBody>
      </p:sp>
      <p:sp>
        <p:nvSpPr>
          <p:cNvPr id="7" name="core-point-1">
            <a:extLst>
              <a:ext uri="{FF2B5EF4-FFF2-40B4-BE49-F238E27FC236}">
                <a16:creationId xmlns:a16="http://schemas.microsoft.com/office/drawing/2014/main" id="{C3477B9F-CA5B-459C-9D36-FD3ED9E7B62D}"/>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Reflection obeys i = r.</a:t>
            </a:r>
          </a:p>
        </p:txBody>
      </p:sp>
      <p:sp>
        <p:nvSpPr>
          <p:cNvPr id="8" name="core-index-2">
            <a:extLst>
              <a:ext uri="{FF2B5EF4-FFF2-40B4-BE49-F238E27FC236}">
                <a16:creationId xmlns:a16="http://schemas.microsoft.com/office/drawing/2014/main" id="{CB7DBAEF-8AE0-4651-BA80-877046B2EEB8}"/>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02</a:t>
            </a:r>
          </a:p>
        </p:txBody>
      </p:sp>
      <p:sp>
        <p:nvSpPr>
          <p:cNvPr id="9" name="core-point-2">
            <a:extLst>
              <a:ext uri="{FF2B5EF4-FFF2-40B4-BE49-F238E27FC236}">
                <a16:creationId xmlns:a16="http://schemas.microsoft.com/office/drawing/2014/main" id="{357AEDB5-3720-475B-9107-4CDB31C61F69}"/>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Entering an optically denser region usually bends light toward the normal.</a:t>
            </a:r>
          </a:p>
        </p:txBody>
      </p:sp>
      <p:sp>
        <p:nvSpPr>
          <p:cNvPr id="10" name="core-index-3">
            <a:extLst>
              <a:ext uri="{FF2B5EF4-FFF2-40B4-BE49-F238E27FC236}">
                <a16:creationId xmlns:a16="http://schemas.microsoft.com/office/drawing/2014/main" id="{A8ECCEE0-D7C9-44DD-8A78-21B702C08408}"/>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03</a:t>
            </a:r>
          </a:p>
        </p:txBody>
      </p:sp>
      <p:sp>
        <p:nvSpPr>
          <p:cNvPr id="11" name="core-point-3">
            <a:extLst>
              <a:ext uri="{FF2B5EF4-FFF2-40B4-BE49-F238E27FC236}">
                <a16:creationId xmlns:a16="http://schemas.microsoft.com/office/drawing/2014/main" id="{AA370A3D-0FAF-43DD-BD0D-1B13C72A8F0D}"/>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 plane-mirror image is virtual, upright, same size and equally far behind the mirror.</a:t>
            </a:r>
          </a:p>
        </p:txBody>
      </p:sp>
      <p:sp>
        <p:nvSpPr>
          <p:cNvPr id="12" name="core-index-4">
            <a:extLst>
              <a:ext uri="{FF2B5EF4-FFF2-40B4-BE49-F238E27FC236}">
                <a16:creationId xmlns:a16="http://schemas.microsoft.com/office/drawing/2014/main" id="{C277BC7C-3BDD-41DB-97CF-80B37FB62C2A}"/>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04</a:t>
            </a:r>
          </a:p>
        </p:txBody>
      </p:sp>
      <p:sp>
        <p:nvSpPr>
          <p:cNvPr id="13" name="core-point-4">
            <a:extLst>
              <a:ext uri="{FF2B5EF4-FFF2-40B4-BE49-F238E27FC236}">
                <a16:creationId xmlns:a16="http://schemas.microsoft.com/office/drawing/2014/main" id="{6A1875F0-A807-4774-9861-3FF2DD31D18B}"/>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 thin converging lens focuses parallel rays; a thin diverging lens spreads them as if from a virtual focus.</a:t>
            </a:r>
          </a:p>
        </p:txBody>
      </p:sp>
      <p:sp>
        <p:nvSpPr>
          <p:cNvPr id="14" name="core-index-5">
            <a:extLst>
              <a:ext uri="{FF2B5EF4-FFF2-40B4-BE49-F238E27FC236}">
                <a16:creationId xmlns:a16="http://schemas.microsoft.com/office/drawing/2014/main" id="{CD38D0E9-BD36-494B-8FAF-0587501B9677}"/>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05</a:t>
            </a:r>
          </a:p>
        </p:txBody>
      </p:sp>
      <p:sp>
        <p:nvSpPr>
          <p:cNvPr id="15" name="core-point-5">
            <a:extLst>
              <a:ext uri="{FF2B5EF4-FFF2-40B4-BE49-F238E27FC236}">
                <a16:creationId xmlns:a16="http://schemas.microsoft.com/office/drawing/2014/main" id="{E38BE16E-91ED-400A-BD9B-C744B0FA0A44}"/>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A converging lens inside its focal length is a magnifying glass. Diverging corrects short sight; converging corrects long sight.</a:t>
            </a:r>
          </a:p>
        </p:txBody>
      </p:sp>
      <p:sp>
        <p:nvSpPr>
          <p:cNvPr id="16" name="equation-panel">
            <a:extLst>
              <a:ext uri="{FF2B5EF4-FFF2-40B4-BE49-F238E27FC236}">
                <a16:creationId xmlns:a16="http://schemas.microsoft.com/office/drawing/2014/main" id="{5AA153E1-1A26-4D40-8604-114786B300EF}"/>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7" name="equation-label">
            <a:extLst>
              <a:ext uri="{FF2B5EF4-FFF2-40B4-BE49-F238E27FC236}">
                <a16:creationId xmlns:a16="http://schemas.microsoft.com/office/drawing/2014/main" id="{7A814D4F-FEEC-4C31-9870-E0C3F530DA9D}"/>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EQUATIONS TO OWN</a:t>
            </a:r>
          </a:p>
        </p:txBody>
      </p:sp>
      <p:sp>
        <p:nvSpPr>
          <p:cNvPr id="18" name="equation-expression-1">
            <a:extLst>
              <a:ext uri="{FF2B5EF4-FFF2-40B4-BE49-F238E27FC236}">
                <a16:creationId xmlns:a16="http://schemas.microsoft.com/office/drawing/2014/main" id="{2EE05BD3-7787-48B4-9384-9F01471A29E1}"/>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i = r (reflection)</a:t>
            </a:r>
          </a:p>
        </p:txBody>
      </p:sp>
      <p:sp>
        <p:nvSpPr>
          <p:cNvPr id="19" name="equation-units-1">
            <a:extLst>
              <a:ext uri="{FF2B5EF4-FFF2-40B4-BE49-F238E27FC236}">
                <a16:creationId xmlns:a16="http://schemas.microsoft.com/office/drawing/2014/main" id="{3E005E52-429B-45A0-964F-B28C9006035F}"/>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angles in ° from the normal</a:t>
            </a:r>
          </a:p>
        </p:txBody>
      </p:sp>
      <p:sp>
        <p:nvSpPr>
          <p:cNvPr id="20" name="equation-expression-2">
            <a:extLst>
              <a:ext uri="{FF2B5EF4-FFF2-40B4-BE49-F238E27FC236}">
                <a16:creationId xmlns:a16="http://schemas.microsoft.com/office/drawing/2014/main" id="{0A8F5510-EF88-4BE7-9C5D-4EE42AE03324}"/>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n = sin i / sin r (air to material)</a:t>
            </a:r>
          </a:p>
        </p:txBody>
      </p:sp>
      <p:sp>
        <p:nvSpPr>
          <p:cNvPr id="21" name="equation-units-2">
            <a:extLst>
              <a:ext uri="{FF2B5EF4-FFF2-40B4-BE49-F238E27FC236}">
                <a16:creationId xmlns:a16="http://schemas.microsoft.com/office/drawing/2014/main" id="{98705591-D796-4896-9012-35708B6976C4}"/>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n dimensionless</a:t>
            </a:r>
          </a:p>
        </p:txBody>
      </p:sp>
      <p:sp>
        <p:nvSpPr>
          <p:cNvPr id="22" name="vocabulary-label">
            <a:extLst>
              <a:ext uri="{FF2B5EF4-FFF2-40B4-BE49-F238E27FC236}">
                <a16:creationId xmlns:a16="http://schemas.microsoft.com/office/drawing/2014/main" id="{907C00D2-D0A2-4FE1-BA7D-5C182685B72B}"/>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SAY IT PRECISELY</a:t>
            </a:r>
          </a:p>
        </p:txBody>
      </p:sp>
      <p:sp>
        <p:nvSpPr>
          <p:cNvPr id="23" name="vocabulary">
            <a:extLst>
              <a:ext uri="{FF2B5EF4-FFF2-40B4-BE49-F238E27FC236}">
                <a16:creationId xmlns:a16="http://schemas.microsoft.com/office/drawing/2014/main" id="{80F10D6B-78A1-4B4E-8651-3CBC3DF0576B}"/>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normal · reflection · refraction · refractive index · critical angle · virtual image</a:t>
            </a:r>
          </a:p>
        </p:txBody>
      </p:sp>
    </p:spTree>
    <p:extLst>
      <p:ext uri="{BB962C8B-B14F-4D97-AF65-F5344CB8AC3E}">
        <p14:creationId xmlns:p14="http://schemas.microsoft.com/office/powerpoint/2010/main" val="465765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7B1FA-E2F1-51E7-9923-FEE41AA930B4}"/>
            </a:ext>
          </a:extLst>
        </p:cNvPr>
        <p:cNvGrpSpPr/>
        <p:nvPr/>
      </p:nvGrpSpPr>
      <p:grpSpPr>
        <a:xfrm>
          <a:off x="0" y="0"/>
          <a:ext cx="0" cy="0"/>
          <a:chOff x="0" y="0"/>
          <a:chExt cx="0" cy="0"/>
        </a:xfrm>
      </p:grpSpPr>
      <p:sp>
        <p:nvSpPr>
          <p:cNvPr id="24" name="group-label">
            <a:extLst>
              <a:ext uri="{FF2B5EF4-FFF2-40B4-BE49-F238E27FC236}">
                <a16:creationId xmlns:a16="http://schemas.microsoft.com/office/drawing/2014/main" id="{F842894F-27E7-2BE9-11F0-E576D1828B4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DB0E101A-99EA-9DBB-7D7C-4EC7B2936BB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F17FF849-8FCC-B2B4-53BE-EAE1A506E86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AAE5DA5-024E-AD7E-2004-9FE69A035F4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3.2</a:t>
            </a:r>
          </a:p>
        </p:txBody>
      </p:sp>
      <p:sp>
        <p:nvSpPr>
          <p:cNvPr id="5" name="slide-title">
            <a:extLst>
              <a:ext uri="{FF2B5EF4-FFF2-40B4-BE49-F238E27FC236}">
                <a16:creationId xmlns:a16="http://schemas.microsoft.com/office/drawing/2014/main" id="{B1E78E8E-EA50-F4DE-E82F-8F9F4936911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light</a:t>
            </a:r>
            <a:endParaRPr sz="3600" b="1" i="0">
              <a:solidFill>
                <a:srgbClr val="0A332E"/>
              </a:solidFill>
            </a:endParaRPr>
          </a:p>
        </p:txBody>
      </p:sp>
      <p:sp>
        <p:nvSpPr>
          <p:cNvPr id="25" name="simple-definition-label">
            <a:extLst>
              <a:ext uri="{FF2B5EF4-FFF2-40B4-BE49-F238E27FC236}">
                <a16:creationId xmlns:a16="http://schemas.microsoft.com/office/drawing/2014/main" id="{EA06DD14-FC2A-0C7C-9D48-8CCBC2F4AAAE}"/>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6" name="simple-definition">
            <a:extLst>
              <a:ext uri="{FF2B5EF4-FFF2-40B4-BE49-F238E27FC236}">
                <a16:creationId xmlns:a16="http://schemas.microsoft.com/office/drawing/2014/main" id="{066456FB-AC47-917C-C8D0-73EE3E847B72}"/>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Light travels in straight rays until it reaches a boundary, where some of it bounces back by reflection and the rest changes direction by refraction because its speed changes. This topic is about predicting both, with every angle measured from the normal.</a:t>
            </a:r>
          </a:p>
        </p:txBody>
      </p:sp>
      <p:sp>
        <p:nvSpPr>
          <p:cNvPr id="27" name="Rectangle 26">
            <a:extLst>
              <a:ext uri="{FF2B5EF4-FFF2-40B4-BE49-F238E27FC236}">
                <a16:creationId xmlns:a16="http://schemas.microsoft.com/office/drawing/2014/main" id="{936620F9-7BE1-B1D2-D1F6-608887D5745C}"/>
              </a:ext>
            </a:extLst>
          </p:cNvPr>
          <p:cNvSpPr/>
          <p:nvPr/>
        </p:nvSpPr>
        <p:spPr>
          <a:xfrm>
            <a:off x="2540000" y="4824118"/>
            <a:ext cx="7620000" cy="1108193"/>
          </a:xfrm>
          <a:prstGeom prst="rect">
            <a:avLst/>
          </a:prstGeom>
          <a:solidFill>
            <a:srgbClr val="F3EFDF"/>
          </a:solidFill>
          <a:ln w="19050">
            <a:solidFill>
              <a:srgbClr val="6B7F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61BFAEA6-1DC3-3A46-B2F0-28E71A000BA6}"/>
              </a:ext>
            </a:extLst>
          </p:cNvPr>
          <p:cNvCxnSpPr/>
          <p:nvPr/>
        </p:nvCxnSpPr>
        <p:spPr>
          <a:xfrm>
            <a:off x="6350000" y="3774252"/>
            <a:ext cx="0" cy="2099733"/>
          </a:xfrm>
          <a:prstGeom prst="line">
            <a:avLst/>
          </a:prstGeom>
          <a:ln w="25400">
            <a:solidFill>
              <a:srgbClr val="6B7F79"/>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3AE8509-6871-9264-093E-06EB928AD2C7}"/>
              </a:ext>
            </a:extLst>
          </p:cNvPr>
          <p:cNvCxnSpPr/>
          <p:nvPr/>
        </p:nvCxnSpPr>
        <p:spPr>
          <a:xfrm>
            <a:off x="4826000" y="3832578"/>
            <a:ext cx="1524000" cy="99154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FB888F4-C3E8-2ACE-6329-B17E24F0B1CC}"/>
              </a:ext>
            </a:extLst>
          </p:cNvPr>
          <p:cNvCxnSpPr/>
          <p:nvPr/>
        </p:nvCxnSpPr>
        <p:spPr>
          <a:xfrm flipV="1">
            <a:off x="6350000" y="3832578"/>
            <a:ext cx="1524000" cy="991540"/>
          </a:xfrm>
          <a:prstGeom prst="line">
            <a:avLst/>
          </a:prstGeom>
          <a:ln w="25400">
            <a:solidFill>
              <a:srgbClr val="6B7F79"/>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3382FF3-1660-1993-3DC1-19BEC8A40401}"/>
              </a:ext>
            </a:extLst>
          </p:cNvPr>
          <p:cNvCxnSpPr/>
          <p:nvPr/>
        </p:nvCxnSpPr>
        <p:spPr>
          <a:xfrm>
            <a:off x="6350000" y="4824118"/>
            <a:ext cx="762000" cy="1020704"/>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2A3DFD6-F8B8-5386-D648-412D1881CBD6}"/>
              </a:ext>
            </a:extLst>
          </p:cNvPr>
          <p:cNvSpPr txBox="1"/>
          <p:nvPr/>
        </p:nvSpPr>
        <p:spPr>
          <a:xfrm>
            <a:off x="3048000" y="3715926"/>
            <a:ext cx="1651000" cy="276999"/>
          </a:xfrm>
          <a:prstGeom prst="rect">
            <a:avLst/>
          </a:prstGeom>
          <a:noFill/>
        </p:spPr>
        <p:txBody>
          <a:bodyPr vert="horz" wrap="square" lIns="0" tIns="0" bIns="0" rtlCol="0">
            <a:noAutofit/>
          </a:bodyPr>
          <a:lstStyle/>
          <a:p>
            <a:r>
              <a:rPr lang="en-US" sz="1600">
                <a:solidFill>
                  <a:srgbClr val="102E29"/>
                </a:solidFill>
              </a:rPr>
              <a:t>incident ray</a:t>
            </a:r>
          </a:p>
        </p:txBody>
      </p:sp>
      <p:sp>
        <p:nvSpPr>
          <p:cNvPr id="33" name="TextBox 32">
            <a:extLst>
              <a:ext uri="{FF2B5EF4-FFF2-40B4-BE49-F238E27FC236}">
                <a16:creationId xmlns:a16="http://schemas.microsoft.com/office/drawing/2014/main" id="{B81A6A0A-C80F-54C0-485D-3F0131359C18}"/>
              </a:ext>
            </a:extLst>
          </p:cNvPr>
          <p:cNvSpPr txBox="1"/>
          <p:nvPr/>
        </p:nvSpPr>
        <p:spPr>
          <a:xfrm>
            <a:off x="8001000" y="3715926"/>
            <a:ext cx="2540000" cy="276999"/>
          </a:xfrm>
          <a:prstGeom prst="rect">
            <a:avLst/>
          </a:prstGeom>
          <a:noFill/>
        </p:spPr>
        <p:txBody>
          <a:bodyPr vert="horz" wrap="square" lIns="0" tIns="0" bIns="0" rtlCol="0">
            <a:noAutofit/>
          </a:bodyPr>
          <a:lstStyle/>
          <a:p>
            <a:r>
              <a:rPr lang="en-US" sz="1600">
                <a:solidFill>
                  <a:srgbClr val="6B7F79"/>
                </a:solidFill>
              </a:rPr>
              <a:t>reflected ray: same angle as i</a:t>
            </a:r>
          </a:p>
        </p:txBody>
      </p:sp>
      <p:sp>
        <p:nvSpPr>
          <p:cNvPr id="34" name="TextBox 33">
            <a:extLst>
              <a:ext uri="{FF2B5EF4-FFF2-40B4-BE49-F238E27FC236}">
                <a16:creationId xmlns:a16="http://schemas.microsoft.com/office/drawing/2014/main" id="{07ABB209-3A72-884C-AFD4-5B23C914929F}"/>
              </a:ext>
            </a:extLst>
          </p:cNvPr>
          <p:cNvSpPr txBox="1"/>
          <p:nvPr/>
        </p:nvSpPr>
        <p:spPr>
          <a:xfrm>
            <a:off x="7315200" y="5290726"/>
            <a:ext cx="3175000" cy="276999"/>
          </a:xfrm>
          <a:prstGeom prst="rect">
            <a:avLst/>
          </a:prstGeom>
          <a:noFill/>
        </p:spPr>
        <p:txBody>
          <a:bodyPr vert="horz" wrap="square" lIns="0" tIns="0" bIns="0" rtlCol="0">
            <a:noAutofit/>
          </a:bodyPr>
          <a:lstStyle/>
          <a:p>
            <a:r>
              <a:rPr lang="en-US" sz="1600">
                <a:solidFill>
                  <a:srgbClr val="EF5C3E"/>
                </a:solidFill>
              </a:rPr>
              <a:t>refracted ray bends toward the normal</a:t>
            </a:r>
          </a:p>
        </p:txBody>
      </p:sp>
      <p:sp>
        <p:nvSpPr>
          <p:cNvPr id="35" name="TextBox 34">
            <a:extLst>
              <a:ext uri="{FF2B5EF4-FFF2-40B4-BE49-F238E27FC236}">
                <a16:creationId xmlns:a16="http://schemas.microsoft.com/office/drawing/2014/main" id="{6FBE041D-443F-5E5B-0971-696C8D4823E9}"/>
              </a:ext>
            </a:extLst>
          </p:cNvPr>
          <p:cNvSpPr txBox="1"/>
          <p:nvPr/>
        </p:nvSpPr>
        <p:spPr>
          <a:xfrm>
            <a:off x="4826000" y="5611518"/>
            <a:ext cx="1447800" cy="276999"/>
          </a:xfrm>
          <a:prstGeom prst="rect">
            <a:avLst/>
          </a:prstGeom>
          <a:noFill/>
        </p:spPr>
        <p:txBody>
          <a:bodyPr vert="horz" wrap="square" lIns="0" tIns="0" bIns="0" rtlCol="0">
            <a:noAutofit/>
          </a:bodyPr>
          <a:lstStyle/>
          <a:p>
            <a:pPr algn="r"/>
            <a:r>
              <a:rPr lang="en-US" sz="1600">
                <a:solidFill>
                  <a:srgbClr val="6B7F79"/>
                </a:solidFill>
              </a:rPr>
              <a:t>normal</a:t>
            </a:r>
          </a:p>
        </p:txBody>
      </p:sp>
      <p:sp>
        <p:nvSpPr>
          <p:cNvPr id="36" name="TextBox 35">
            <a:extLst>
              <a:ext uri="{FF2B5EF4-FFF2-40B4-BE49-F238E27FC236}">
                <a16:creationId xmlns:a16="http://schemas.microsoft.com/office/drawing/2014/main" id="{5BACE8C6-768E-47BC-E9EF-80B2870536DF}"/>
              </a:ext>
            </a:extLst>
          </p:cNvPr>
          <p:cNvSpPr txBox="1"/>
          <p:nvPr/>
        </p:nvSpPr>
        <p:spPr>
          <a:xfrm>
            <a:off x="5918200" y="4357511"/>
            <a:ext cx="228600" cy="276999"/>
          </a:xfrm>
          <a:prstGeom prst="rect">
            <a:avLst/>
          </a:prstGeom>
          <a:noFill/>
        </p:spPr>
        <p:txBody>
          <a:bodyPr vert="horz" wrap="square" lIns="0" tIns="0" bIns="0" rtlCol="0">
            <a:noAutofit/>
          </a:bodyPr>
          <a:lstStyle/>
          <a:p>
            <a:r>
              <a:rPr lang="en-US" sz="1600">
                <a:solidFill>
                  <a:srgbClr val="102E29"/>
                </a:solidFill>
              </a:rPr>
              <a:t>i</a:t>
            </a:r>
          </a:p>
        </p:txBody>
      </p:sp>
      <p:sp>
        <p:nvSpPr>
          <p:cNvPr id="37" name="TextBox 36">
            <a:extLst>
              <a:ext uri="{FF2B5EF4-FFF2-40B4-BE49-F238E27FC236}">
                <a16:creationId xmlns:a16="http://schemas.microsoft.com/office/drawing/2014/main" id="{5BBFB226-ADB2-7B44-52BC-2F4E47817E85}"/>
              </a:ext>
            </a:extLst>
          </p:cNvPr>
          <p:cNvSpPr txBox="1"/>
          <p:nvPr/>
        </p:nvSpPr>
        <p:spPr>
          <a:xfrm>
            <a:off x="6451600" y="5028259"/>
            <a:ext cx="228600" cy="276999"/>
          </a:xfrm>
          <a:prstGeom prst="rect">
            <a:avLst/>
          </a:prstGeom>
          <a:noFill/>
        </p:spPr>
        <p:txBody>
          <a:bodyPr vert="horz" wrap="square" lIns="0" tIns="0" bIns="0" rtlCol="0">
            <a:noAutofit/>
          </a:bodyPr>
          <a:lstStyle/>
          <a:p>
            <a:r>
              <a:rPr lang="en-US" sz="1600">
                <a:solidFill>
                  <a:srgbClr val="EF5C3E"/>
                </a:solidFill>
              </a:rPr>
              <a:t>r</a:t>
            </a:r>
          </a:p>
        </p:txBody>
      </p:sp>
      <p:sp>
        <p:nvSpPr>
          <p:cNvPr id="38" name="TextBox 37">
            <a:extLst>
              <a:ext uri="{FF2B5EF4-FFF2-40B4-BE49-F238E27FC236}">
                <a16:creationId xmlns:a16="http://schemas.microsoft.com/office/drawing/2014/main" id="{EAE30084-677E-F900-1023-022FA08FA37C}"/>
              </a:ext>
            </a:extLst>
          </p:cNvPr>
          <p:cNvSpPr txBox="1"/>
          <p:nvPr/>
        </p:nvSpPr>
        <p:spPr>
          <a:xfrm>
            <a:off x="2667000" y="4357511"/>
            <a:ext cx="889000" cy="276999"/>
          </a:xfrm>
          <a:prstGeom prst="rect">
            <a:avLst/>
          </a:prstGeom>
          <a:noFill/>
        </p:spPr>
        <p:txBody>
          <a:bodyPr vert="horz" wrap="square" lIns="0" tIns="0" bIns="0" rtlCol="0">
            <a:noAutofit/>
          </a:bodyPr>
          <a:lstStyle/>
          <a:p>
            <a:r>
              <a:rPr lang="en-US" sz="1600">
                <a:solidFill>
                  <a:srgbClr val="6B7F79"/>
                </a:solidFill>
              </a:rPr>
              <a:t>air</a:t>
            </a:r>
          </a:p>
        </p:txBody>
      </p:sp>
      <p:sp>
        <p:nvSpPr>
          <p:cNvPr id="39" name="TextBox 38">
            <a:extLst>
              <a:ext uri="{FF2B5EF4-FFF2-40B4-BE49-F238E27FC236}">
                <a16:creationId xmlns:a16="http://schemas.microsoft.com/office/drawing/2014/main" id="{064560B1-0DE7-E00F-9EDC-2F5003333600}"/>
              </a:ext>
            </a:extLst>
          </p:cNvPr>
          <p:cNvSpPr txBox="1"/>
          <p:nvPr/>
        </p:nvSpPr>
        <p:spPr>
          <a:xfrm>
            <a:off x="2667000" y="5115748"/>
            <a:ext cx="889000" cy="276999"/>
          </a:xfrm>
          <a:prstGeom prst="rect">
            <a:avLst/>
          </a:prstGeom>
          <a:noFill/>
        </p:spPr>
        <p:txBody>
          <a:bodyPr vert="horz" wrap="square" lIns="0" tIns="0" bIns="0" rtlCol="0">
            <a:noAutofit/>
          </a:bodyPr>
          <a:lstStyle/>
          <a:p>
            <a:r>
              <a:rPr lang="en-US" sz="1600">
                <a:solidFill>
                  <a:srgbClr val="6B7F79"/>
                </a:solidFill>
              </a:rPr>
              <a:t>glass</a:t>
            </a:r>
          </a:p>
        </p:txBody>
      </p:sp>
      <p:sp>
        <p:nvSpPr>
          <p:cNvPr id="40" name="diagram-caption">
            <a:extLst>
              <a:ext uri="{FF2B5EF4-FFF2-40B4-BE49-F238E27FC236}">
                <a16:creationId xmlns:a16="http://schemas.microsoft.com/office/drawing/2014/main" id="{45C83E69-BF38-45BB-CDE6-F0A15E09EF0E}"/>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One normal, three rays: the reflected ray matches the angle, the refracted ray bends toward the normal as light slows.</a:t>
            </a:r>
          </a:p>
        </p:txBody>
      </p:sp>
    </p:spTree>
    <p:extLst>
      <p:ext uri="{BB962C8B-B14F-4D97-AF65-F5344CB8AC3E}">
        <p14:creationId xmlns:p14="http://schemas.microsoft.com/office/powerpoint/2010/main" val="2093140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D0E28BFD-6DC4-4A28-A04E-542157AF09C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BCC33D22-E326-45C5-AC82-31FE9989444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0340244F-BA91-4C5E-8DAE-03070AC6D99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6523AAE3-B9B4-43E3-AD55-C07A468098F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3.2</a:t>
            </a:r>
          </a:p>
        </p:txBody>
      </p:sp>
      <p:sp>
        <p:nvSpPr>
          <p:cNvPr id="5" name="slide-title">
            <a:extLst>
              <a:ext uri="{FF2B5EF4-FFF2-40B4-BE49-F238E27FC236}">
                <a16:creationId xmlns:a16="http://schemas.microsoft.com/office/drawing/2014/main" id="{1416B395-EE52-4B84-B821-A4FC884557C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 straight-line test for refractive index</a:t>
            </a:r>
          </a:p>
        </p:txBody>
      </p:sp>
      <p:sp>
        <p:nvSpPr>
          <p:cNvPr id="6" name="graph-mode">
            <a:extLst>
              <a:ext uri="{FF2B5EF4-FFF2-40B4-BE49-F238E27FC236}">
                <a16:creationId xmlns:a16="http://schemas.microsoft.com/office/drawing/2014/main" id="{539364AD-2B86-4623-B4AC-018245908669}"/>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INTERACTIVE GRAPH · PREDICT → EDIT → EXPLAIN</a:t>
            </a:r>
          </a:p>
        </p:txBody>
      </p:sp>
      <p:sp>
        <p:nvSpPr>
          <p:cNvPr id="7" name="graph-prompt">
            <a:extLst>
              <a:ext uri="{FF2B5EF4-FFF2-40B4-BE49-F238E27FC236}">
                <a16:creationId xmlns:a16="http://schemas.microsoft.com/office/drawing/2014/main" id="{92425097-4F14-42A2-A3D0-777A3E53B136}"/>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8276FEF3-DE3D-45FE-8DCB-0AF2B3096969}"/>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Transparent block: (0, 0), (0.2, 0.3), …, (0.4, 0.6), (0.5, 0.75).</a:t>
            </a:r>
          </a:p>
        </p:txBody>
      </p:sp>
      <p:sp>
        <p:nvSpPr>
          <p:cNvPr id="9" name="graph-scale">
            <a:extLst>
              <a:ext uri="{FF2B5EF4-FFF2-40B4-BE49-F238E27FC236}">
                <a16:creationId xmlns:a16="http://schemas.microsoft.com/office/drawing/2014/main" id="{C1C261F9-8637-4FEA-AB65-D64C3A9E7B3B}"/>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chart 0–75 % scale; source 0–0.75 dimensionless. Axes: source sin r / dimensionless; sin i / dimensionless; chart 100 × sin r / % scale; 100 × sin i / % scale.</a:t>
            </a:r>
          </a:p>
        </p:txBody>
      </p:sp>
      <p:sp>
        <p:nvSpPr>
          <p:cNvPr id="10" name="chart-frame">
            <a:extLst>
              <a:ext uri="{FF2B5EF4-FFF2-40B4-BE49-F238E27FC236}">
                <a16:creationId xmlns:a16="http://schemas.microsoft.com/office/drawing/2014/main" id="{C29B7177-9B6A-4703-99A2-897E0B5D19F9}"/>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2666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6655664A-EB4D-4266-A74E-CB0A56012FB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01118E1B-753C-46BA-AA22-4C3471F8093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C19D1199-639C-439D-AD37-C66983AF9F7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F9DA22F-885A-4ABA-A087-0C69B7FED71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3.2</a:t>
            </a:r>
          </a:p>
        </p:txBody>
      </p:sp>
      <p:sp>
        <p:nvSpPr>
          <p:cNvPr id="5" name="slide-title">
            <a:extLst>
              <a:ext uri="{FF2B5EF4-FFF2-40B4-BE49-F238E27FC236}">
                <a16:creationId xmlns:a16="http://schemas.microsoft.com/office/drawing/2014/main" id="{83E70D85-00A9-440C-9E6F-845837B546C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refractive index</a:t>
            </a:r>
          </a:p>
        </p:txBody>
      </p:sp>
      <p:sp>
        <p:nvSpPr>
          <p:cNvPr id="6" name="worked-label">
            <a:extLst>
              <a:ext uri="{FF2B5EF4-FFF2-40B4-BE49-F238E27FC236}">
                <a16:creationId xmlns:a16="http://schemas.microsoft.com/office/drawing/2014/main" id="{E5A4ABF8-DBB6-4A18-BBA4-D0D44F93E854}"/>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52C3D3"/>
                </a:solidFill>
              </a:defRPr>
            </a:pPr>
            <a:r>
              <a:rPr sz="1650" b="1" i="0">
                <a:solidFill>
                  <a:srgbClr val="52C3D3"/>
                </a:solidFill>
              </a:rPr>
              <a:t>SUPPLEMENT / EXTENDED · FULLY WORKED PROBLEM · SHOW THE METHOD</a:t>
            </a:r>
          </a:p>
        </p:txBody>
      </p:sp>
      <p:sp>
        <p:nvSpPr>
          <p:cNvPr id="7" name="problem-frame">
            <a:extLst>
              <a:ext uri="{FF2B5EF4-FFF2-40B4-BE49-F238E27FC236}">
                <a16:creationId xmlns:a16="http://schemas.microsoft.com/office/drawing/2014/main" id="{A868059D-A039-4CC9-9816-7A0B0DBB827F}"/>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87046DB6-79DF-41BC-9143-6A1A06ABE86E}"/>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Light enters a block with i = 45.0° and r = 28.0°. Find n.</a:t>
            </a:r>
          </a:p>
        </p:txBody>
      </p:sp>
      <p:sp>
        <p:nvSpPr>
          <p:cNvPr id="9" name="step-label-1">
            <a:extLst>
              <a:ext uri="{FF2B5EF4-FFF2-40B4-BE49-F238E27FC236}">
                <a16:creationId xmlns:a16="http://schemas.microsoft.com/office/drawing/2014/main" id="{F29A7B8B-6055-4B99-8FEE-1F4800ED7EE5}"/>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1</a:t>
            </a:r>
          </a:p>
        </p:txBody>
      </p:sp>
      <p:sp>
        <p:nvSpPr>
          <p:cNvPr id="10" name="rule-190-358">
            <a:extLst>
              <a:ext uri="{FF2B5EF4-FFF2-40B4-BE49-F238E27FC236}">
                <a16:creationId xmlns:a16="http://schemas.microsoft.com/office/drawing/2014/main" id="{DC86C3AB-9AF5-40F3-843E-B02F92E78DF5}"/>
              </a:ext>
            </a:extLst>
          </p:cNvPr>
          <p:cNvSpPr>
            <a:spLocks noGrp="1"/>
          </p:cNvSpPr>
          <p:nvPr/>
        </p:nvSpPr>
        <p:spPr>
          <a:xfrm>
            <a:off x="1809750" y="3409950"/>
            <a:ext cx="381000" cy="19050"/>
          </a:xfrm>
          <a:prstGeom prst="rect">
            <a:avLst/>
          </a:prstGeom>
          <a:solidFill>
            <a:srgbClr val="52C3D3"/>
          </a:solidFill>
          <a:ln w="0">
            <a:noFill/>
            <a:prstDash val="solid"/>
          </a:ln>
        </p:spPr>
      </p:sp>
      <p:sp>
        <p:nvSpPr>
          <p:cNvPr id="11" name="step-text-1">
            <a:extLst>
              <a:ext uri="{FF2B5EF4-FFF2-40B4-BE49-F238E27FC236}">
                <a16:creationId xmlns:a16="http://schemas.microsoft.com/office/drawing/2014/main" id="{9F7A5DFF-04F9-41BC-A664-6B47B0AD315C}"/>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n = sin i/sin r.</a:t>
            </a:r>
          </a:p>
        </p:txBody>
      </p:sp>
      <p:sp>
        <p:nvSpPr>
          <p:cNvPr id="12" name="step-label-2">
            <a:extLst>
              <a:ext uri="{FF2B5EF4-FFF2-40B4-BE49-F238E27FC236}">
                <a16:creationId xmlns:a16="http://schemas.microsoft.com/office/drawing/2014/main" id="{B24E84D6-7B7A-4338-9A1C-369E9BC0B6CE}"/>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2</a:t>
            </a:r>
          </a:p>
        </p:txBody>
      </p:sp>
      <p:sp>
        <p:nvSpPr>
          <p:cNvPr id="13" name="rule-190-430">
            <a:extLst>
              <a:ext uri="{FF2B5EF4-FFF2-40B4-BE49-F238E27FC236}">
                <a16:creationId xmlns:a16="http://schemas.microsoft.com/office/drawing/2014/main" id="{601EE0DD-334B-4FA4-B2DA-07812F6F9EED}"/>
              </a:ext>
            </a:extLst>
          </p:cNvPr>
          <p:cNvSpPr>
            <a:spLocks noGrp="1"/>
          </p:cNvSpPr>
          <p:nvPr/>
        </p:nvSpPr>
        <p:spPr>
          <a:xfrm>
            <a:off x="1809750" y="4095750"/>
            <a:ext cx="381000" cy="19050"/>
          </a:xfrm>
          <a:prstGeom prst="rect">
            <a:avLst/>
          </a:prstGeom>
          <a:solidFill>
            <a:srgbClr val="52C3D3"/>
          </a:solidFill>
          <a:ln w="0">
            <a:noFill/>
            <a:prstDash val="solid"/>
          </a:ln>
        </p:spPr>
      </p:sp>
      <p:sp>
        <p:nvSpPr>
          <p:cNvPr id="14" name="step-text-2">
            <a:extLst>
              <a:ext uri="{FF2B5EF4-FFF2-40B4-BE49-F238E27FC236}">
                <a16:creationId xmlns:a16="http://schemas.microsoft.com/office/drawing/2014/main" id="{D8A9A239-DD75-4360-BA12-3C04561039E9}"/>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n = sin45.0°/sin28.0°.</a:t>
            </a:r>
          </a:p>
        </p:txBody>
      </p:sp>
      <p:sp>
        <p:nvSpPr>
          <p:cNvPr id="15" name="step-label-3">
            <a:extLst>
              <a:ext uri="{FF2B5EF4-FFF2-40B4-BE49-F238E27FC236}">
                <a16:creationId xmlns:a16="http://schemas.microsoft.com/office/drawing/2014/main" id="{02EB33BA-D2DB-499E-89E1-5A62CCC7B121}"/>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3</a:t>
            </a:r>
          </a:p>
        </p:txBody>
      </p:sp>
      <p:sp>
        <p:nvSpPr>
          <p:cNvPr id="16" name="rule-190-502">
            <a:extLst>
              <a:ext uri="{FF2B5EF4-FFF2-40B4-BE49-F238E27FC236}">
                <a16:creationId xmlns:a16="http://schemas.microsoft.com/office/drawing/2014/main" id="{10800949-8F08-4AE5-89E5-EEF55EC4F9B8}"/>
              </a:ext>
            </a:extLst>
          </p:cNvPr>
          <p:cNvSpPr>
            <a:spLocks noGrp="1"/>
          </p:cNvSpPr>
          <p:nvPr/>
        </p:nvSpPr>
        <p:spPr>
          <a:xfrm>
            <a:off x="1809750" y="4781550"/>
            <a:ext cx="381000" cy="19050"/>
          </a:xfrm>
          <a:prstGeom prst="rect">
            <a:avLst/>
          </a:prstGeom>
          <a:solidFill>
            <a:srgbClr val="52C3D3"/>
          </a:solidFill>
          <a:ln w="0">
            <a:noFill/>
            <a:prstDash val="solid"/>
          </a:ln>
        </p:spPr>
      </p:sp>
      <p:sp>
        <p:nvSpPr>
          <p:cNvPr id="17" name="step-text-3">
            <a:extLst>
              <a:ext uri="{FF2B5EF4-FFF2-40B4-BE49-F238E27FC236}">
                <a16:creationId xmlns:a16="http://schemas.microsoft.com/office/drawing/2014/main" id="{AACD7C84-6B1D-46D5-B3DF-BC35D987DB37}"/>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n = 0.7071/0.4695.</a:t>
            </a:r>
          </a:p>
        </p:txBody>
      </p:sp>
      <p:sp>
        <p:nvSpPr>
          <p:cNvPr id="18" name="answer-frame">
            <a:extLst>
              <a:ext uri="{FF2B5EF4-FFF2-40B4-BE49-F238E27FC236}">
                <a16:creationId xmlns:a16="http://schemas.microsoft.com/office/drawing/2014/main" id="{3BD66A09-81C5-4534-AD68-74F57E425AC7}"/>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67BC0150-5CE4-40A3-B82A-6B175A1FD15C}"/>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n ≈ 1.51.</a:t>
            </a:r>
          </a:p>
        </p:txBody>
      </p:sp>
    </p:spTree>
    <p:extLst>
      <p:ext uri="{BB962C8B-B14F-4D97-AF65-F5344CB8AC3E}">
        <p14:creationId xmlns:p14="http://schemas.microsoft.com/office/powerpoint/2010/main" val="706719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0E89E37E-0A19-4D64-982E-C8E9AED37E7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6C3BCB14-D3F0-4A15-A6FE-652A49D72FF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F2E39C09-78A4-4000-99BB-792F1A24772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2C64208-7F6C-48A0-B901-9B21DC35589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3.2</a:t>
            </a:r>
          </a:p>
        </p:txBody>
      </p:sp>
      <p:sp>
        <p:nvSpPr>
          <p:cNvPr id="5" name="slide-title">
            <a:extLst>
              <a:ext uri="{FF2B5EF4-FFF2-40B4-BE49-F238E27FC236}">
                <a16:creationId xmlns:a16="http://schemas.microsoft.com/office/drawing/2014/main" id="{E1D9E149-60D3-4D21-97F9-AE90DBE7D9D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critical angle</a:t>
            </a:r>
          </a:p>
        </p:txBody>
      </p:sp>
      <p:sp>
        <p:nvSpPr>
          <p:cNvPr id="6" name="worked-label">
            <a:extLst>
              <a:ext uri="{FF2B5EF4-FFF2-40B4-BE49-F238E27FC236}">
                <a16:creationId xmlns:a16="http://schemas.microsoft.com/office/drawing/2014/main" id="{BEF803A1-2E24-4C24-8DEB-BC3C7D09D83B}"/>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52C3D3"/>
                </a:solidFill>
              </a:defRPr>
            </a:pPr>
            <a:r>
              <a:rPr sz="1650" b="1" i="0">
                <a:solidFill>
                  <a:srgbClr val="52C3D3"/>
                </a:solidFill>
              </a:rPr>
              <a:t>SUPPLEMENT / EXTENDED · GUIDED WORKED PROBLEM · TRY EACH STEP BEFORE READING ON</a:t>
            </a:r>
          </a:p>
        </p:txBody>
      </p:sp>
      <p:sp>
        <p:nvSpPr>
          <p:cNvPr id="7" name="problem-frame">
            <a:extLst>
              <a:ext uri="{FF2B5EF4-FFF2-40B4-BE49-F238E27FC236}">
                <a16:creationId xmlns:a16="http://schemas.microsoft.com/office/drawing/2014/main" id="{B268A171-D483-44D3-9862-85F457B19D8E}"/>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F02E2CFC-F380-4E05-8D84-30961984CE80}"/>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material has refractive index 1.50. Find its critical angle.</a:t>
            </a:r>
          </a:p>
        </p:txBody>
      </p:sp>
      <p:sp>
        <p:nvSpPr>
          <p:cNvPr id="9" name="step-label-1">
            <a:extLst>
              <a:ext uri="{FF2B5EF4-FFF2-40B4-BE49-F238E27FC236}">
                <a16:creationId xmlns:a16="http://schemas.microsoft.com/office/drawing/2014/main" id="{C75B82B2-9A68-4B91-ACDD-E102EFFDBEEA}"/>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1</a:t>
            </a:r>
          </a:p>
        </p:txBody>
      </p:sp>
      <p:sp>
        <p:nvSpPr>
          <p:cNvPr id="10" name="rule-190-358">
            <a:extLst>
              <a:ext uri="{FF2B5EF4-FFF2-40B4-BE49-F238E27FC236}">
                <a16:creationId xmlns:a16="http://schemas.microsoft.com/office/drawing/2014/main" id="{EAD91B4A-F9DF-4B5F-9DEB-B91211185B2C}"/>
              </a:ext>
            </a:extLst>
          </p:cNvPr>
          <p:cNvSpPr>
            <a:spLocks noGrp="1"/>
          </p:cNvSpPr>
          <p:nvPr/>
        </p:nvSpPr>
        <p:spPr>
          <a:xfrm>
            <a:off x="1809750" y="3409950"/>
            <a:ext cx="381000" cy="19050"/>
          </a:xfrm>
          <a:prstGeom prst="rect">
            <a:avLst/>
          </a:prstGeom>
          <a:solidFill>
            <a:srgbClr val="52C3D3"/>
          </a:solidFill>
          <a:ln w="0">
            <a:noFill/>
            <a:prstDash val="solid"/>
          </a:ln>
        </p:spPr>
      </p:sp>
      <p:sp>
        <p:nvSpPr>
          <p:cNvPr id="11" name="step-text-1">
            <a:extLst>
              <a:ext uri="{FF2B5EF4-FFF2-40B4-BE49-F238E27FC236}">
                <a16:creationId xmlns:a16="http://schemas.microsoft.com/office/drawing/2014/main" id="{5F5B059E-E71D-4B94-88F6-F635E595199A}"/>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sin c = 1/1.50 = 0.6667.</a:t>
            </a:r>
          </a:p>
        </p:txBody>
      </p:sp>
      <p:sp>
        <p:nvSpPr>
          <p:cNvPr id="12" name="step-label-2">
            <a:extLst>
              <a:ext uri="{FF2B5EF4-FFF2-40B4-BE49-F238E27FC236}">
                <a16:creationId xmlns:a16="http://schemas.microsoft.com/office/drawing/2014/main" id="{865B5528-FE1E-422A-A4AB-12133A43A4EF}"/>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2</a:t>
            </a:r>
          </a:p>
        </p:txBody>
      </p:sp>
      <p:sp>
        <p:nvSpPr>
          <p:cNvPr id="13" name="rule-190-430">
            <a:extLst>
              <a:ext uri="{FF2B5EF4-FFF2-40B4-BE49-F238E27FC236}">
                <a16:creationId xmlns:a16="http://schemas.microsoft.com/office/drawing/2014/main" id="{A330886A-F344-4CA5-81A3-025C18824811}"/>
              </a:ext>
            </a:extLst>
          </p:cNvPr>
          <p:cNvSpPr>
            <a:spLocks noGrp="1"/>
          </p:cNvSpPr>
          <p:nvPr/>
        </p:nvSpPr>
        <p:spPr>
          <a:xfrm>
            <a:off x="1809750" y="4095750"/>
            <a:ext cx="381000" cy="19050"/>
          </a:xfrm>
          <a:prstGeom prst="rect">
            <a:avLst/>
          </a:prstGeom>
          <a:solidFill>
            <a:srgbClr val="52C3D3"/>
          </a:solidFill>
          <a:ln w="0">
            <a:noFill/>
            <a:prstDash val="solid"/>
          </a:ln>
        </p:spPr>
      </p:sp>
      <p:sp>
        <p:nvSpPr>
          <p:cNvPr id="14" name="step-text-2">
            <a:extLst>
              <a:ext uri="{FF2B5EF4-FFF2-40B4-BE49-F238E27FC236}">
                <a16:creationId xmlns:a16="http://schemas.microsoft.com/office/drawing/2014/main" id="{D6124B94-5F82-4C2C-9BCD-9518DA23D4AD}"/>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 = sin⁻¹(0.6667).</a:t>
            </a:r>
          </a:p>
        </p:txBody>
      </p:sp>
      <p:sp>
        <p:nvSpPr>
          <p:cNvPr id="15" name="step-label-3">
            <a:extLst>
              <a:ext uri="{FF2B5EF4-FFF2-40B4-BE49-F238E27FC236}">
                <a16:creationId xmlns:a16="http://schemas.microsoft.com/office/drawing/2014/main" id="{8A41EF63-91E1-4850-BEAA-5D881D8FEAA1}"/>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3</a:t>
            </a:r>
          </a:p>
        </p:txBody>
      </p:sp>
      <p:sp>
        <p:nvSpPr>
          <p:cNvPr id="16" name="rule-190-502">
            <a:extLst>
              <a:ext uri="{FF2B5EF4-FFF2-40B4-BE49-F238E27FC236}">
                <a16:creationId xmlns:a16="http://schemas.microsoft.com/office/drawing/2014/main" id="{1DA5B408-4CE1-44BB-896B-7E0AD900BE44}"/>
              </a:ext>
            </a:extLst>
          </p:cNvPr>
          <p:cNvSpPr>
            <a:spLocks noGrp="1"/>
          </p:cNvSpPr>
          <p:nvPr/>
        </p:nvSpPr>
        <p:spPr>
          <a:xfrm>
            <a:off x="1809750" y="4781550"/>
            <a:ext cx="381000" cy="19050"/>
          </a:xfrm>
          <a:prstGeom prst="rect">
            <a:avLst/>
          </a:prstGeom>
          <a:solidFill>
            <a:srgbClr val="52C3D3"/>
          </a:solidFill>
          <a:ln w="0">
            <a:noFill/>
            <a:prstDash val="solid"/>
          </a:ln>
        </p:spPr>
      </p:sp>
      <p:sp>
        <p:nvSpPr>
          <p:cNvPr id="17" name="step-text-3">
            <a:extLst>
              <a:ext uri="{FF2B5EF4-FFF2-40B4-BE49-F238E27FC236}">
                <a16:creationId xmlns:a16="http://schemas.microsoft.com/office/drawing/2014/main" id="{BE1000AC-320D-4E2C-8C91-16B414583E1D}"/>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3E624395-4090-4138-B5FD-F66D479C26FA}"/>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6C6F9EC6-65C6-44DB-B59D-EA5BED7710C8}"/>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c ≈ 41.8°.</a:t>
            </a:r>
          </a:p>
        </p:txBody>
      </p:sp>
    </p:spTree>
    <p:extLst>
      <p:ext uri="{BB962C8B-B14F-4D97-AF65-F5344CB8AC3E}">
        <p14:creationId xmlns:p14="http://schemas.microsoft.com/office/powerpoint/2010/main" val="63156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85D03B62-D30E-4F30-B771-872F5582A9FD}"/>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0BDFB0E1-F2F2-40CC-BC99-EA6860EC162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CFD72EC5-D4F8-407F-8774-CBA595CC5CDA}"/>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02731B22-9316-4A57-9C5A-03005528B2A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3.2</a:t>
            </a:r>
          </a:p>
        </p:txBody>
      </p:sp>
      <p:sp>
        <p:nvSpPr>
          <p:cNvPr id="5" name="slide-title">
            <a:extLst>
              <a:ext uri="{FF2B5EF4-FFF2-40B4-BE49-F238E27FC236}">
                <a16:creationId xmlns:a16="http://schemas.microsoft.com/office/drawing/2014/main" id="{30EDAC6D-B080-4901-A29C-554C1FB691D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Ray-diagram repair shop</a:t>
            </a:r>
          </a:p>
        </p:txBody>
      </p:sp>
      <p:sp>
        <p:nvSpPr>
          <p:cNvPr id="6" name="activity-format">
            <a:extLst>
              <a:ext uri="{FF2B5EF4-FFF2-40B4-BE49-F238E27FC236}">
                <a16:creationId xmlns:a16="http://schemas.microsoft.com/office/drawing/2014/main" id="{62EA6F46-C2CA-4C43-8468-A4DD4B5D32DD}"/>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CLASS ACTIVITY · ERROR-CORRECTION</a:t>
            </a:r>
          </a:p>
        </p:txBody>
      </p:sp>
      <p:sp>
        <p:nvSpPr>
          <p:cNvPr id="7" name="materials-label">
            <a:extLst>
              <a:ext uri="{FF2B5EF4-FFF2-40B4-BE49-F238E27FC236}">
                <a16:creationId xmlns:a16="http://schemas.microsoft.com/office/drawing/2014/main" id="{ACF3B420-679C-4E0D-942C-03283258C6C5}"/>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YOU NEED</a:t>
            </a:r>
          </a:p>
        </p:txBody>
      </p:sp>
      <p:sp>
        <p:nvSpPr>
          <p:cNvPr id="8" name="materials">
            <a:extLst>
              <a:ext uri="{FF2B5EF4-FFF2-40B4-BE49-F238E27FC236}">
                <a16:creationId xmlns:a16="http://schemas.microsoft.com/office/drawing/2014/main" id="{B7BFBFA2-4F53-49D3-8D52-13244561496A}"/>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four flawed ray diagrams • rulers • protractors</a:t>
            </a:r>
          </a:p>
        </p:txBody>
      </p:sp>
      <p:sp>
        <p:nvSpPr>
          <p:cNvPr id="9" name="activity-step-1">
            <a:extLst>
              <a:ext uri="{FF2B5EF4-FFF2-40B4-BE49-F238E27FC236}">
                <a16:creationId xmlns:a16="http://schemas.microsoft.com/office/drawing/2014/main" id="{74CABD68-EFD2-43C1-A8E4-19A6D960C8D8}"/>
              </a:ext>
            </a:extLst>
          </p:cNvPr>
          <p:cNvSpPr>
            <a:spLocks noGrp="1"/>
          </p:cNvSpPr>
          <p:nvPr/>
        </p:nvSpPr>
        <p:spPr>
          <a:xfrm>
            <a:off x="4905375" y="2143125"/>
            <a:ext cx="514350" cy="514350"/>
          </a:xfrm>
          <a:prstGeom prst="ellipse">
            <a:avLst/>
          </a:prstGeom>
          <a:solidFill>
            <a:srgbClr val="52C3D3"/>
          </a:solidFill>
          <a:ln w="0">
            <a:noFill/>
            <a:prstDash val="solid"/>
          </a:ln>
        </p:spPr>
      </p:sp>
      <p:sp>
        <p:nvSpPr>
          <p:cNvPr id="10" name="activity-step-number-1">
            <a:extLst>
              <a:ext uri="{FF2B5EF4-FFF2-40B4-BE49-F238E27FC236}">
                <a16:creationId xmlns:a16="http://schemas.microsoft.com/office/drawing/2014/main" id="{BBC4934E-D5B3-405A-85CB-7F9E33B1A280}"/>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B77DD311-B731-415E-9155-36DE0159D3AE}"/>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Circle the first error in each diagram.</a:t>
            </a:r>
          </a:p>
        </p:txBody>
      </p:sp>
      <p:sp>
        <p:nvSpPr>
          <p:cNvPr id="12" name="activity-step-2">
            <a:extLst>
              <a:ext uri="{FF2B5EF4-FFF2-40B4-BE49-F238E27FC236}">
                <a16:creationId xmlns:a16="http://schemas.microsoft.com/office/drawing/2014/main" id="{BC938F69-B0BF-47F3-884E-3F01963D8E88}"/>
              </a:ext>
            </a:extLst>
          </p:cNvPr>
          <p:cNvSpPr>
            <a:spLocks noGrp="1"/>
          </p:cNvSpPr>
          <p:nvPr/>
        </p:nvSpPr>
        <p:spPr>
          <a:xfrm>
            <a:off x="4905375" y="3209925"/>
            <a:ext cx="514350" cy="514350"/>
          </a:xfrm>
          <a:prstGeom prst="ellipse">
            <a:avLst/>
          </a:prstGeom>
          <a:solidFill>
            <a:srgbClr val="52C3D3"/>
          </a:solidFill>
          <a:ln w="0">
            <a:noFill/>
            <a:prstDash val="solid"/>
          </a:ln>
        </p:spPr>
      </p:sp>
      <p:sp>
        <p:nvSpPr>
          <p:cNvPr id="13" name="activity-step-number-2">
            <a:extLst>
              <a:ext uri="{FF2B5EF4-FFF2-40B4-BE49-F238E27FC236}">
                <a16:creationId xmlns:a16="http://schemas.microsoft.com/office/drawing/2014/main" id="{EF37028E-C8F1-4112-89E4-7AB2D5CF267F}"/>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96A5615C-6239-456F-A387-F2F0E80BC179}"/>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Redraw the normal and ray.</a:t>
            </a:r>
          </a:p>
        </p:txBody>
      </p:sp>
      <p:sp>
        <p:nvSpPr>
          <p:cNvPr id="15" name="activity-step-3">
            <a:extLst>
              <a:ext uri="{FF2B5EF4-FFF2-40B4-BE49-F238E27FC236}">
                <a16:creationId xmlns:a16="http://schemas.microsoft.com/office/drawing/2014/main" id="{73EC6458-7F0E-4602-9B89-6B5FECCE40F2}"/>
              </a:ext>
            </a:extLst>
          </p:cNvPr>
          <p:cNvSpPr>
            <a:spLocks noGrp="1"/>
          </p:cNvSpPr>
          <p:nvPr/>
        </p:nvSpPr>
        <p:spPr>
          <a:xfrm>
            <a:off x="4905375" y="4276725"/>
            <a:ext cx="514350" cy="514350"/>
          </a:xfrm>
          <a:prstGeom prst="ellipse">
            <a:avLst/>
          </a:prstGeom>
          <a:solidFill>
            <a:srgbClr val="52C3D3"/>
          </a:solidFill>
          <a:ln w="0">
            <a:noFill/>
            <a:prstDash val="solid"/>
          </a:ln>
        </p:spPr>
      </p:sp>
      <p:sp>
        <p:nvSpPr>
          <p:cNvPr id="16" name="activity-step-number-3">
            <a:extLst>
              <a:ext uri="{FF2B5EF4-FFF2-40B4-BE49-F238E27FC236}">
                <a16:creationId xmlns:a16="http://schemas.microsoft.com/office/drawing/2014/main" id="{B457280D-F17C-422D-9DB4-60DDD38155D2}"/>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2EBED49E-93C5-4FA7-B50C-93EE9FBE280E}"/>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Label whether the image/ray is real or virtual where relevant.</a:t>
            </a:r>
          </a:p>
        </p:txBody>
      </p:sp>
      <p:sp>
        <p:nvSpPr>
          <p:cNvPr id="18" name="rule-70-518">
            <a:extLst>
              <a:ext uri="{FF2B5EF4-FFF2-40B4-BE49-F238E27FC236}">
                <a16:creationId xmlns:a16="http://schemas.microsoft.com/office/drawing/2014/main" id="{F8F426E3-BA09-47B2-A3DD-3E91B5953075}"/>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BA2F019D-ABDE-4DB5-8229-E4F49F48551B}"/>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52C3D3"/>
                </a:solidFill>
              </a:defRPr>
            </a:pPr>
            <a:r>
              <a:rPr sz="1875" b="1" i="0">
                <a:solidFill>
                  <a:srgbClr val="52C3D3"/>
                </a:solidFill>
              </a:rPr>
              <a:t>Success check: Angles are measured from the normal and rays use ruler-straight lines.</a:t>
            </a:r>
          </a:p>
        </p:txBody>
      </p:sp>
    </p:spTree>
    <p:extLst>
      <p:ext uri="{BB962C8B-B14F-4D97-AF65-F5344CB8AC3E}">
        <p14:creationId xmlns:p14="http://schemas.microsoft.com/office/powerpoint/2010/main" val="1444069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2C3D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3649CA21-3FE7-41BB-AECE-CA5C4B9F943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3 · WAVES</a:t>
            </a:r>
          </a:p>
        </p:txBody>
      </p:sp>
      <p:sp>
        <p:nvSpPr>
          <p:cNvPr id="2" name="page-number">
            <a:extLst>
              <a:ext uri="{FF2B5EF4-FFF2-40B4-BE49-F238E27FC236}">
                <a16:creationId xmlns:a16="http://schemas.microsoft.com/office/drawing/2014/main" id="{03F7C9CF-18A3-445D-A449-716862D3C96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1046C9E3-639D-4086-9378-1C9A5034A330}"/>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9A4870AD-5555-45E4-8940-7FC3039014D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3.2</a:t>
            </a:r>
          </a:p>
        </p:txBody>
      </p:sp>
      <p:sp>
        <p:nvSpPr>
          <p:cNvPr id="5" name="misconception-label">
            <a:extLst>
              <a:ext uri="{FF2B5EF4-FFF2-40B4-BE49-F238E27FC236}">
                <a16:creationId xmlns:a16="http://schemas.microsoft.com/office/drawing/2014/main" id="{50B7A002-73B8-485C-9A4B-F7D039762780}"/>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DB89F5B4-E015-46B2-9C94-60EE26BA5C1B}"/>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“Light always bends toward the normal when it crosses a boundary.”</a:t>
            </a:r>
          </a:p>
        </p:txBody>
      </p:sp>
      <p:sp>
        <p:nvSpPr>
          <p:cNvPr id="7" name="correction-frame">
            <a:extLst>
              <a:ext uri="{FF2B5EF4-FFF2-40B4-BE49-F238E27FC236}">
                <a16:creationId xmlns:a16="http://schemas.microsoft.com/office/drawing/2014/main" id="{1A257527-17CC-49EA-A180-CDECB56BDDAE}"/>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8E44204B-F9AE-498A-8303-000A6374D482}"/>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It bends toward the normal when it slows; away when it speeds up, except at normal incidence.</a:t>
            </a:r>
          </a:p>
        </p:txBody>
      </p:sp>
      <p:sp>
        <p:nvSpPr>
          <p:cNvPr id="9" name="humor-line">
            <a:extLst>
              <a:ext uri="{FF2B5EF4-FFF2-40B4-BE49-F238E27FC236}">
                <a16:creationId xmlns:a16="http://schemas.microsoft.com/office/drawing/2014/main" id="{E155283F-422B-436F-BA98-A2954AE8F01C}"/>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normal is not a wall magnet. Direction depends on the speed change.</a:t>
            </a:r>
          </a:p>
        </p:txBody>
      </p:sp>
      <p:sp>
        <p:nvSpPr>
          <p:cNvPr id="10" name="misconception-check">
            <a:extLst>
              <a:ext uri="{FF2B5EF4-FFF2-40B4-BE49-F238E27FC236}">
                <a16:creationId xmlns:a16="http://schemas.microsoft.com/office/drawing/2014/main" id="{9E6E0522-BE2E-48BF-86AD-C0A97B7D983D}"/>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What happens to a ray entering along the normal?</a:t>
            </a:r>
          </a:p>
        </p:txBody>
      </p:sp>
    </p:spTree>
    <p:extLst>
      <p:ext uri="{BB962C8B-B14F-4D97-AF65-F5344CB8AC3E}">
        <p14:creationId xmlns:p14="http://schemas.microsoft.com/office/powerpoint/2010/main" val="58223021"/>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4816</Words>
  <Application>Microsoft Office PowerPoint</Application>
  <DocSecurity>0</DocSecurity>
  <PresentationFormat>Widescreen</PresentationFormat>
  <Paragraphs>338</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2026-08-14T17:44:03Z</dcterms:created>
  <dcterms:modified xsi:type="dcterms:W3CDTF">2026-08-15T16:00:46Z</dcterms:modified>
</cp:coreProperties>
</file>