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ca458a4b0574175" /><Relationship Type="http://schemas.openxmlformats.org/officeDocument/2006/relationships/extended-properties" Target="/docProps/app.xml" Id="R8e813796fe0c4bd0" /><Relationship Type="http://schemas.openxmlformats.org/officeDocument/2006/relationships/officeDocument" Target="/ppt/presentation.xml" Id="R678f97c6e8d3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e12b8c1f94d09"/>
  </p:sldMasterIdLst>
  <p:notesMasterIdLst>
    <p:notesMasterId xmlns:r="http://schemas.openxmlformats.org/officeDocument/2006/relationships" r:id="R7836baf8828d4b35"/>
  </p:notesMasterIdLst>
  <p:sldIdLst>
    <p:sldId xmlns:r="http://schemas.openxmlformats.org/officeDocument/2006/relationships" id="256" r:id="R998c2b519a5f4ffb"/>
    <p:sldId xmlns:r="http://schemas.openxmlformats.org/officeDocument/2006/relationships" id="257" r:id="R93ad6ff97bc84a6f"/>
    <p:sldId xmlns:r="http://schemas.openxmlformats.org/officeDocument/2006/relationships" id="258" r:id="R417a985c472e4318"/>
    <p:sldId xmlns:r="http://schemas.openxmlformats.org/officeDocument/2006/relationships" id="259" r:id="Re663a077070547d3"/>
    <p:sldId xmlns:r="http://schemas.openxmlformats.org/officeDocument/2006/relationships" id="260" r:id="R61a891d0825a4c04"/>
    <p:sldId xmlns:r="http://schemas.openxmlformats.org/officeDocument/2006/relationships" id="261" r:id="R54b6e50cb1ca4da3"/>
    <p:sldId xmlns:r="http://schemas.openxmlformats.org/officeDocument/2006/relationships" id="262" r:id="Rd48aa4c2967d4dd4"/>
    <p:sldId xmlns:r="http://schemas.openxmlformats.org/officeDocument/2006/relationships" id="263" r:id="R2dae83d510144eb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6413da9038343d3" /><Relationship Type="http://schemas.openxmlformats.org/officeDocument/2006/relationships/slideMaster" Target="/ppt/slideMasters/slideMaster1.xml" Id="R68ae12b8c1f94d09" /><Relationship Type="http://schemas.openxmlformats.org/officeDocument/2006/relationships/notesMaster" Target="/ppt/notesMasters/notesMaster1.xml" Id="R7836baf8828d4b35" /><Relationship Type="http://schemas.openxmlformats.org/officeDocument/2006/relationships/presProps" Target="/ppt/presProps.xml" Id="Re16394962578410f" /><Relationship Type="http://schemas.openxmlformats.org/officeDocument/2006/relationships/tableStyles" Target="/ppt/tableStyles.xml" Id="R197a7eaf6d124ce4" /><Relationship Type="http://schemas.openxmlformats.org/officeDocument/2006/relationships/slide" Target="/ppt/slides/slide1.xml" Id="R998c2b519a5f4ffb" /><Relationship Type="http://schemas.openxmlformats.org/officeDocument/2006/relationships/slide" Target="/ppt/slides/slide2.xml" Id="R93ad6ff97bc84a6f" /><Relationship Type="http://schemas.openxmlformats.org/officeDocument/2006/relationships/slide" Target="/ppt/slides/slide3.xml" Id="R417a985c472e4318" /><Relationship Type="http://schemas.openxmlformats.org/officeDocument/2006/relationships/slide" Target="/ppt/slides/slide4.xml" Id="Re663a077070547d3" /><Relationship Type="http://schemas.openxmlformats.org/officeDocument/2006/relationships/slide" Target="/ppt/slides/slide5.xml" Id="R61a891d0825a4c04" /><Relationship Type="http://schemas.openxmlformats.org/officeDocument/2006/relationships/slide" Target="/ppt/slides/slide6.xml" Id="R54b6e50cb1ca4da3" /><Relationship Type="http://schemas.openxmlformats.org/officeDocument/2006/relationships/slide" Target="/ppt/slides/slide7.xml" Id="Rd48aa4c2967d4dd4" /><Relationship Type="http://schemas.openxmlformats.org/officeDocument/2006/relationships/slide" Target="/ppt/slides/slide8.xml" Id="R2dae83d510144eb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97ecb95734549e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af57d41e0204da4" /><Relationship Type="http://schemas.openxmlformats.org/officeDocument/2006/relationships/notesMaster" Target="/ppt/notesMasters/notesMaster1.xml" Id="R0850adad1bf74be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5e95ad15a2448e5" /><Relationship Type="http://schemas.openxmlformats.org/officeDocument/2006/relationships/notesMaster" Target="/ppt/notesMasters/notesMaster1.xml" Id="R5d35a23d2d3c40f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13d678614854b4b" /><Relationship Type="http://schemas.openxmlformats.org/officeDocument/2006/relationships/notesMaster" Target="/ppt/notesMasters/notesMaster1.xml" Id="Rdac07d9ecafb412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0cf4684ce0f4d3f" /><Relationship Type="http://schemas.openxmlformats.org/officeDocument/2006/relationships/notesMaster" Target="/ppt/notesMasters/notesMaster1.xml" Id="R0555151c37a34a4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bd454d211ca4e6d" /><Relationship Type="http://schemas.openxmlformats.org/officeDocument/2006/relationships/notesMaster" Target="/ppt/notesMasters/notesMaster1.xml" Id="Rea3b85f9bb4b4e7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1ef31d4331246e5" /><Relationship Type="http://schemas.openxmlformats.org/officeDocument/2006/relationships/notesMaster" Target="/ppt/notesMasters/notesMaster1.xml" Id="R5604aa749e4a4bc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8d7c2bde3624c5d" /><Relationship Type="http://schemas.openxmlformats.org/officeDocument/2006/relationships/notesMaster" Target="/ppt/notesMasters/notesMaster1.xml" Id="R79b0d2c176b74b3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db18065c6334b7d" /><Relationship Type="http://schemas.openxmlformats.org/officeDocument/2006/relationships/notesMaster" Target="/ppt/notesMasters/notesMaster1.xml" Id="Rf4cdf211fd6f4f5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title only. Ask students to predict the lesson’s central question before advancing. Suggested pacing: 1 minute.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https://giophysics.com/chapter-22/circuit-symbols-diagrams/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3 minutes. Take the vote before discussion. Correct choice: B. Do not reveal it yet; ask two students to justify different choices.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https://giophysics.com/chapter-22/circuit-symbols-diagrams/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Build the model from the diagram and ask students to restate each bullet in their own words. Keep formulas connected to units and meanings.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https://giophysics.com/chapter-22/circuit-symbols-diagrams/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Run this as a pair or table task. Ask for one observable result and one physics explanation before moving on. Prioritise safety and available classroom space.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https://giophysics.com/chapter-22/circuit-symbols-diagrams/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7 minutes. Students should read axes and units before calculating. Answer: Trace A: it is a straight line through the origin, so I/V is constant.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Editable line chart. Horizontal axis: Potential difference / V. Vertical axis: Current / mA. Trace A: 0, 200, 400, 600, 800, 1000, 1200; Trace B: 0, 180, 330, 450, 540, 600, 640.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https://giophysics.com/chapter-22/circuit-symbols-diagrams/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4 minutes. Read the claim, let students object, then reveal the verdict and correction. The final line is optional light humour; keep the conceptual correction as the focus.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https://giophysics.com/chapter-22/circuit-symbols-diagrams/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This is original practice, not a reproduced Cambridge question. Give silent working time, then compare methods in pairs before revealing slide 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https://giophysics.com/chapter-22/circuit-symbols-diagrams/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6 minutes. Check the quick vote, graph answer and worked solution. End with the exit ticket. Collect or sample responses to decide the next teaching step. Worked answer: Each branch: I = V/R = 6.0/12 = 0.50 A. Total current = 0.50 + 0.50 = 1.0 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https://giophysics.com/chapter-22/circuit-symbols-diagrams/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3ae7fd050459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3886e11d1a74a8c" /><Relationship Type="http://schemas.openxmlformats.org/officeDocument/2006/relationships/slideLayout" Target="/ppt/slideLayouts/slideLayout1.xml" Id="R8788303f52274c9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8303f52274c9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670885b0c4b57" /><Relationship Type="http://schemas.openxmlformats.org/officeDocument/2006/relationships/notesSlide" Target="/ppt/notesSlides/notesSlide1.xml" Id="Rded9606a5122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50b64077f4668" /><Relationship Type="http://schemas.openxmlformats.org/officeDocument/2006/relationships/notesSlide" Target="/ppt/notesSlides/notesSlide2.xml" Id="R55ec37e8e7a9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3edb80f24fac" /><Relationship Type="http://schemas.openxmlformats.org/officeDocument/2006/relationships/notesSlide" Target="/ppt/notesSlides/notesSlide3.xml" Id="R3abafc412e00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ae6564c4a4024" /><Relationship Type="http://schemas.openxmlformats.org/officeDocument/2006/relationships/notesSlide" Target="/ppt/notesSlides/notesSlide4.xml" Id="R51efcde9a3b7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513dda9742d7" /><Relationship Type="http://schemas.openxmlformats.org/officeDocument/2006/relationships/chart" Target="/ppt/slides/charts/chart1.xml" Id="Rc7ad5d1bede048ee" /><Relationship Type="http://schemas.openxmlformats.org/officeDocument/2006/relationships/notesSlide" Target="/ppt/notesSlides/notesSlide5.xml" Id="Rd5a93bc021b2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8518a27304988" /><Relationship Type="http://schemas.openxmlformats.org/officeDocument/2006/relationships/notesSlide" Target="/ppt/notesSlides/notesSlide6.xml" Id="R8f40749dccb04c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821850a684f50" /><Relationship Type="http://schemas.openxmlformats.org/officeDocument/2006/relationships/notesSlide" Target="/ppt/notesSlides/notesSlide7.xml" Id="R063263c4eb1248a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f6876c9049d9" /><Relationship Type="http://schemas.openxmlformats.org/officeDocument/2006/relationships/notesSlide" Target="/ppt/notesSlides/notesSlide8.xml" Id="Rd7cbe069d3364029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Trace A</c:v>
          </c:tx>
          <c:spPr>
            <a:solidFill xmlns:a="http://schemas.openxmlformats.org/drawingml/2006/main">
              <a:srgbClr val="55C7D9"/>
            </a:solidFill>
            <a:ln xmlns:a="http://schemas.openxmlformats.org/drawingml/2006/main" w="38100">
              <a:solidFill>
                <a:srgbClr val="55C7D9"/>
              </a:solidFill>
              <a:prstDash val="solid"/>
            </a:ln>
          </c:spPr>
          <c:marker>
            <c:symbol val="circle"/>
            <c:size val="7"/>
            <c:spPr>
              <a:solidFill xmlns:a="http://schemas.openxmlformats.org/drawingml/2006/main">
                <a:srgbClr val="55C7D9"/>
              </a:solidFill>
            </c:spPr>
          </c:marker>
          <c:cat>
            <c:numLit>
              <c:formatCode>General</c:formatCode>
              <c:ptCount val="7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  <c:pt idx="5">
                <c:v>5</c:v>
              </c:pt>
              <c:pt idx="6">
                <c:v>6</c:v>
              </c:pt>
            </c:numLit>
          </c:cat>
          <c:val>
            <c:numLit>
              <c:formatCode>General</c:formatCode>
              <c:ptCount val="7"/>
              <c:pt idx="0">
                <c:v>0</c:v>
              </c:pt>
              <c:pt idx="1">
                <c:v>200</c:v>
              </c:pt>
              <c:pt idx="2">
                <c:v>400</c:v>
              </c:pt>
              <c:pt idx="3">
                <c:v>600</c:v>
              </c:pt>
              <c:pt idx="4">
                <c:v>800</c:v>
              </c:pt>
              <c:pt idx="5">
                <c:v>1000</c:v>
              </c:pt>
              <c:pt idx="6">
                <c:v>1200</c:v>
              </c:pt>
            </c:numLit>
          </c:val>
          <c:smooth val="0"/>
        </c:ser>
        <c:ser>
          <c:idx val="1"/>
          <c:order val="1"/>
          <c:tx>
            <c:v>Trace B</c:v>
          </c:tx>
          <c:spPr>
            <a:solidFill xmlns:a="http://schemas.openxmlformats.org/drawingml/2006/main">
              <a:srgbClr val="E5AC32"/>
            </a:solidFill>
            <a:ln xmlns:a="http://schemas.openxmlformats.org/drawingml/2006/main" w="38100">
              <a:solidFill>
                <a:srgbClr val="E5AC32"/>
              </a:solidFill>
              <a:prstDash val="solid"/>
            </a:ln>
          </c:spPr>
          <c:marker>
            <c:symbol val="circle"/>
            <c:size val="7"/>
            <c:spPr>
              <a:solidFill xmlns:a="http://schemas.openxmlformats.org/drawingml/2006/main">
                <a:srgbClr val="E5AC32"/>
              </a:solidFill>
            </c:spPr>
          </c:marker>
          <c:cat>
            <c:numLit>
              <c:formatCode>General</c:formatCode>
              <c:ptCount val="7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  <c:pt idx="5">
                <c:v>5</c:v>
              </c:pt>
              <c:pt idx="6">
                <c:v>6</c:v>
              </c:pt>
            </c:numLit>
          </c:cat>
          <c:val>
            <c:numLit>
              <c:formatCode>General</c:formatCode>
              <c:ptCount val="7"/>
              <c:pt idx="0">
                <c:v>0</c:v>
              </c:pt>
              <c:pt idx="1">
                <c:v>180</c:v>
              </c:pt>
              <c:pt idx="2">
                <c:v>330</c:v>
              </c:pt>
              <c:pt idx="3">
                <c:v>450</c:v>
              </c:pt>
              <c:pt idx="4">
                <c:v>540</c:v>
              </c:pt>
              <c:pt idx="5">
                <c:v>600</c:v>
              </c:pt>
              <c:pt idx="6">
                <c:v>640</c:v>
              </c:pt>
            </c:numLit>
          </c:val>
          <c:smooth val="0"/>
        </c:ser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Potential difference / V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40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DED9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Current / mA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DF5"/>
        </a:solidFill>
        <a:ln xmlns:a="http://schemas.openxmlformats.org/drawingml/2006/main" w="9525">
          <a:solidFill>
            <a:srgbClr val="9BAAA3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1650">
              <a:solidFill>
                <a:srgbClr val="536661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DF5"/>
    </a:solidFill>
    <a:ln xmlns:a="http://schemas.openxmlformats.org/drawingml/2006/main" w="9525">
      <a:solidFill>
        <a:srgbClr val="9BAAA3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D60995-33D5-41F1-B702-12415CBAE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96CC48-54BF-40B7-AEEE-17C3508D5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91440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1B618B-5290-45E3-8764-F280843F3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56210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B4C529-2BAF-4C02-9DA9-1DF84C743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858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IGCSE 4.3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493FB5-7E3F-4CC4-B81A-036DCE535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8001000" cy="1847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400" b="1" i="0">
                <a:solidFill>
                  <a:srgbClr val="F7F2E3"/>
                </a:solidFill>
              </a:defRPr>
            </a:pPr>
            <a:r>
              <a:rPr sz="5400" b="1" i="0">
                <a:solidFill>
                  <a:srgbClr val="F7F2E3"/>
                </a:solidFill>
              </a:rPr>
              <a:t>Circuits: follow the connections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ED2C1A-0A39-474A-BEE6-093D455F8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334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Nodes, branches and rules that still work when the diagram looks suspiciously spaghetti-like.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21FAD4-FA7C-4CE7-830C-62648BFAA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CLASSROOM POWERPOINT · EDITABLE · 45-MINUTE FLOW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13EF44-6291-46C0-B0EE-19217EC41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4 · ELECTRICITY AND MAGNETISM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102685-5095-4CD0-B8F6-BFF8629AD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01 / 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9EC88B-DC88-40DE-B74B-BB7CA0B57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E6E458-094F-4583-88E7-6AD5E8AD4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</p:spTree>
    <p:extLst>
      <p:ext uri="{BB962C8B-B14F-4D97-AF65-F5344CB8AC3E}">
        <p14:creationId xmlns:p14="http://schemas.microsoft.com/office/powerpoint/2010/main" val="88915717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80D41E-8F0D-4AD2-9C23-0DC734FD5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4 · ELECTRICITY AND MAGNETISM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E6BEBD-DD8E-4D07-916C-AC4883FBB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02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CA52D8-BAA3-4791-867C-61C74ABC3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1C2BC0-135C-4A5C-80C6-C93991351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082F98-2170-45AC-9390-95581E9BA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QUICK VOTE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C1E7FD-F153-4F7F-975D-4A1CEED0B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96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Two lamps are in parallel. One lamp breaks. What happens to the other?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99B176-A3A9-4777-801A-492384EBB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5AC3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5E5299-3A0A-4C63-87A4-EABE5AC8F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527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A · It goes out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F2AB23-8716-4BC4-A6A5-834C6EE8C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5AC3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A08039-7128-45C5-9D01-65AA1AFD1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73380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B · It stays 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0968B2-1D6E-4A98-B35A-DF9E2BE75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5AC3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9B5650-40E7-4013-8F14-2F08006CD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5148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C · It becomes a battery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226536-5F26-4C25-B858-137838CDC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762250"/>
            <a:ext cx="2619375" cy="2381250"/>
          </a:xfrm>
          <a:prstGeom xmlns:a="http://schemas.openxmlformats.org/drawingml/2006/main" prst="roundRect">
            <a:avLst>
              <a:gd name="adj" fmla="val 9600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E1F923-C5EC-4311-AEDD-B6926406F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1813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NO CALCULATOR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268110-DB7A-4D5C-A5D4-0E27D1127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8140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Vote, then trace a complete path with your finger.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4CF0CF-D4E4-4C7D-8A3B-FA2414427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5910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12118235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1DC30FC-84EF-4214-B869-7064FB827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4 · ELECTRICITY AND MAGNETISM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088EF9-71CF-4F68-A895-FBFA2C51E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03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80B419-87FC-46F6-A614-642E973E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8A64F2-5E41-4BFF-BC53-4925ADB42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0F3FAE-C63D-4AD7-AC9F-4BD169F6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287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Topology first: nodes, branches, complete paths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42D837-C68C-45D4-9A20-70EC6E903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5572125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E5A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109457-0597-473F-9226-BE92D6AF7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14550"/>
            <a:ext cx="504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series: current same     parallel: p.d. same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AE6A5D-6023-419C-9746-7CBFDAA1B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FFEE19-A4FC-4A87-94DC-E905DD7C8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432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 node is a point where electrical connections meet.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87710E-FA39-4D04-8ACB-FC1959036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B9C22A-C815-4E01-A119-299E71070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862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 branch is a path or component connecting two nodes.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FE12E2-8A56-4DE6-BDB5-A82A765EB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B1281C-9CAA-438E-A835-5C3EC0A55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291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Simplifying values can reveal connectivity before calculation begins.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A98212-3396-4906-AC52-991DD4458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00250"/>
            <a:ext cx="0" cy="2190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75">
            <a:solidFill>
              <a:srgbClr val="55C7D9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99F0DE-3AF6-4CD2-BC16-13B8ACF76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000250"/>
            <a:ext cx="0" cy="2190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6675">
            <a:solidFill>
              <a:srgbClr val="55C7D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D33C99-4DEA-4E2A-A682-DF2E5E91B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23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D302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1B57A3-9B82-4664-BDE9-958C3BDC4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381250"/>
            <a:ext cx="152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D302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1B40C3-EC8B-4D35-A5C1-3FF56718C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14550"/>
            <a:ext cx="0" cy="5334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5AC3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B5F3AF-B1EF-43BF-879A-68ECDC853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209800"/>
            <a:ext cx="0" cy="342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5AC3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B4CFD8-F4E2-4869-8CBF-CC61F3219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69545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SOURCE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BD3B093-7579-4EFF-9905-BEB45EC4A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143250"/>
            <a:ext cx="114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D302B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2D1A78-9AE0-44EF-ABF1-E5A3B19FA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952750"/>
            <a:ext cx="9525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CF0D98-490D-4535-9FFE-76858BB71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01942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R1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B26946F-2C51-4528-AF37-B43DF0D7E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143250"/>
            <a:ext cx="114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D302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9F549F-2CD5-4F29-A82A-3585DCA66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905250"/>
            <a:ext cx="114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D302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4214D0-3343-4273-BA5D-C223510BB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14750"/>
            <a:ext cx="9525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A9E91A-2375-4CE4-B2CE-13C1B26CB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78142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R2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96A4EAC-82A4-4BC4-97DD-F4C290ECC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905250"/>
            <a:ext cx="114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D302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9A876F9-8389-4C4A-8990-17126810C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297180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30E10C7-407B-469A-9E4F-F97C8EDED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53675" y="2971800"/>
            <a:ext cx="247650" cy="247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005847D-5AA4-42C3-880B-A18638C9C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4005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NODE 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83107A3-62CA-4F64-9715-46C0EC5EF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4005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NODE B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5EA89F5-9D90-49E3-9B1C-C4D0C9868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196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2 nodes · 3 branches</a:t>
            </a:r>
          </a:p>
        </p:txBody>
      </p:sp>
    </p:spTree>
    <p:extLst>
      <p:ext uri="{BB962C8B-B14F-4D97-AF65-F5344CB8AC3E}">
        <p14:creationId xmlns:p14="http://schemas.microsoft.com/office/powerpoint/2010/main" val="41067912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0520EC-5C99-430B-B1B2-51FC8566B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4 · ELECTRICITY AND MAGNETISM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23136C-0815-4EF4-9DDF-B08F7E281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04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40D56E-16E0-4DDB-A8AB-8D46FA584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CB19F5-BED7-4442-9718-10A16DA22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E12EA8-6B1C-42A3-B91B-B4A562840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DO THE PHYSICS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A72D02-DBBF-46FD-BC53-2913096A5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6477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Circuit detectives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5A70C4-9108-4D51-89DE-238933D1E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619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Ignore resistor values. Count nodes, branches and complete paths.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8C105E-2DCC-41EC-8E51-170DD6811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192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9E7E52-8158-44D7-91B4-FDDFE264C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526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9863EE-87F1-43A4-AA89-A1062F4B6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383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Circle every distinct node.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A6A121-F3D1-4718-8F4D-A20726427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575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F2E146-2354-47C5-AC7F-D61E826B8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90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E431D8-C6E3-44F0-AC37-E3DC097CA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8765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Highlight each branch in a different colour.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D3C4B0-D728-4391-80FA-43ED84031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95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A4EEA3-CC37-4CFE-BEE3-16FD44D48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291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881BD5-70A7-49F8-83BC-EF2480979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1148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Predict which components share current or potential difference.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A6D6C0-A227-44C3-8DAE-FF8DFAA43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590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8327B9-2391-44A9-9822-ECD810181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95750"/>
            <a:ext cx="5905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1">
                <a:solidFill>
                  <a:srgbClr val="55C7D9"/>
                </a:solidFill>
              </a:defRPr>
            </a:pPr>
            <a:r>
              <a:rPr sz="1800" b="1" i="1">
                <a:solidFill>
                  <a:srgbClr val="55C7D9"/>
                </a:solidFill>
              </a:rPr>
              <a:t>Your evidence must be a connection—not the way the drawing looks.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AD19E3-E46C-44B0-A359-8CBA194E9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9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PAIR → TEST → EXPLAIN</a:t>
            </a:r>
          </a:p>
        </p:txBody>
      </p:sp>
    </p:spTree>
    <p:extLst>
      <p:ext uri="{BB962C8B-B14F-4D97-AF65-F5344CB8AC3E}">
        <p14:creationId xmlns:p14="http://schemas.microsoft.com/office/powerpoint/2010/main" val="15820593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CD0FA3-BCE3-4B54-83F2-577421D6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4 · ELECTRICITY AND MAGNETISM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DBC6A3-74AC-45C0-9CC7-D124AA17F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05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3E41D2-77DA-40E6-8F9B-52EC04A6B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429D1E-E2F6-4014-8270-C326BCE66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ED6E1B-FAE8-4923-B044-11EA43CA7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READ THE EVIDENCE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AD1C35-0572-48E9-AE81-42A35B1BC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4000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Which trace is the fixed resistor?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49DA25-6243-4D90-BF97-1EF14DB0D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4000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Use the graph shape to justify your choice.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B58C64-6743-46BC-9FC3-BF4E1BA46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40005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14288">
            <a:solidFill>
              <a:srgbClr val="9BAAA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D012B5-C9B2-443F-94C4-F18A80E8F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052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HINT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56F72E-DE43-4A6E-97AF-10BFFD569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86250"/>
            <a:ext cx="352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 fixed resistor at constant temperature has constant resistance.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5191125" y="1381125"/>
          <a:ext xmlns:a="http://schemas.openxmlformats.org/drawingml/2006/main" cx="6381750" cy="38957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7ad5d1bede048ee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373563-675D-43C0-8386-BFD520AF7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4673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32960810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5AC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B0533C-4098-410F-9601-739E054D1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4 · ELECTRICITY AND MAGNETISM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C62158-36FE-4A55-BDEC-2E84853E4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06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74DC2A-48DB-4E55-9CA4-FA5B4AB9F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A3BAF7-BC07-4A7C-82A0-A9E2F249E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AB5899-B005-4262-9453-C72F1B8C5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MISCONCEPTION SHOWDOWN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7E3888-472A-447C-9A69-BA3BA749C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096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“The lamp uses up the current.”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4AB384-B12B-48D1-A013-5DCD21E46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10820400" cy="781050"/>
          </a:xfrm>
          <a:prstGeom xmlns:a="http://schemas.openxmlformats.org/drawingml/2006/main" prst="roundRect">
            <a:avLst>
              <a:gd name="adj" fmla="val 21951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E19F03-EE86-419B-8B63-4D2BA143C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81300"/>
            <a:ext cx="10248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7F2E3"/>
                </a:solidFill>
              </a:defRPr>
            </a:pPr>
            <a:r>
              <a:rPr sz="1875" b="1" i="0">
                <a:solidFill>
                  <a:srgbClr val="F7F2E3"/>
                </a:solidFill>
              </a:rPr>
              <a:t>CURRENT DOES NOT RETIRE AT THE LAMP.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CF2115-B7F6-4B1D-B42D-6501B9494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90950"/>
            <a:ext cx="981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Charge flows around a complete circuit. The lamp transfers electrical energy; current is not consumed.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B722E1-E0BA-4F53-A90B-BC83A5BC9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19650"/>
            <a:ext cx="552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D302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0E3D29-D830-4C15-8C01-0A1FBBE5E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0540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 i="1">
                <a:solidFill>
                  <a:srgbClr val="0D302B"/>
                </a:solidFill>
              </a:defRPr>
            </a:pPr>
            <a:r>
              <a:rPr sz="1650" b="0" i="1">
                <a:solidFill>
                  <a:srgbClr val="0D302B"/>
                </a:solidFill>
              </a:rPr>
              <a:t>Current checks out unchanged; energy has moved.</a:t>
            </a:r>
          </a:p>
        </p:txBody>
      </p:sp>
    </p:spTree>
    <p:extLst>
      <p:ext uri="{BB962C8B-B14F-4D97-AF65-F5344CB8AC3E}">
        <p14:creationId xmlns:p14="http://schemas.microsoft.com/office/powerpoint/2010/main" val="198291621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81EDBE-D398-4477-A75F-E5F5F185B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4 · ELECTRICITY AND MAGNETISM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341F3C-970A-4058-9A2F-C457C89D7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07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FA894D-E9E9-45FE-A315-897E758E0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B20578-2E4D-4009-BAE5-A6A839D8C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626023-48A2-4F51-9504-63831B458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ORIGINAL EXAM-STYLE CHALLENGE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7E77DA-2534-462B-8D8E-8DF86308B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933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Show the method, not just the number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0F0643-DDA9-402C-993C-270FB9C8A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1082040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409B48-2233-4C42-B9A7-7BC36478A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62200"/>
            <a:ext cx="1017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A 6.0 V supply is connected to two 12 Ω resistors in parallel.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999506-E2EB-4CA8-BF5C-7CCF99004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624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963FCE-1F72-4DAE-9B9C-B7FBAAB5F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481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Calculate the current in each branch. [2]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833250-EEE6-4406-85EB-D189020BB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A37EA2-06C4-4925-BCFB-08C3F102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686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Calculate the total current from the supply. [1]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AC40E6-1D0A-4955-B437-FEBA6245F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962400"/>
            <a:ext cx="142875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54D6EF-8CA6-41F7-B2CF-3E6F760F1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229100"/>
            <a:ext cx="10858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THINK</a:t>
            </a:r>
          </a:p>
          <a:p xmlns:a="http://schemas.openxmlformats.org/drawingml/2006/main">
            <a:pPr algn="ctr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PAIR</a:t>
            </a:r>
          </a:p>
          <a:p xmlns:a="http://schemas.openxmlformats.org/drawingml/2006/main">
            <a:pPr algn="ctr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CHECK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B591AB-BE2C-4B7A-96C3-7AFC3CC40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7150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0" i="0">
                <a:solidFill>
                  <a:srgbClr val="536661"/>
                </a:solidFill>
              </a:defRPr>
            </a:pPr>
            <a:r>
              <a:rPr sz="1650" b="0" i="0">
                <a:solidFill>
                  <a:srgbClr val="536661"/>
                </a:solidFill>
              </a:rPr>
              <a:t>Full solution next</a:t>
            </a:r>
          </a:p>
        </p:txBody>
      </p:sp>
    </p:spTree>
    <p:extLst>
      <p:ext uri="{BB962C8B-B14F-4D97-AF65-F5344CB8AC3E}">
        <p14:creationId xmlns:p14="http://schemas.microsoft.com/office/powerpoint/2010/main" val="29792407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77F4F2-F743-4CE0-9783-79F2912DA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4 · ELECTRICITY AND MAGNETISM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A0E9CD-3307-4413-9F8C-46D8E3052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08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23DDF9-E510-4452-AD24-388BBDE91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412266-5C09-4897-81DB-226AFC90B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720FF1-98F5-4253-96B3-E51048FDC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REVEAL + EXIT TICKET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2970C8-DFA1-4A44-80F2-045CC5B52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Check the reasoning, then leave with one idea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E982EB-E3A6-4499-BEA4-8FDA60715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E5AC32"/>
                </a:solidFill>
              </a:defRPr>
            </a:pPr>
            <a:r>
              <a:rPr sz="1800" b="1" i="0">
                <a:solidFill>
                  <a:srgbClr val="E5AC32"/>
                </a:solidFill>
              </a:rPr>
              <a:t>Quick vote: B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B0510C-B104-4E38-8424-A497311DA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D7E1DD"/>
                </a:solidFill>
              </a:defRPr>
            </a:pPr>
            <a:r>
              <a:rPr sz="1650" b="0" i="0">
                <a:solidFill>
                  <a:srgbClr val="D7E1DD"/>
                </a:solidFill>
              </a:rPr>
              <a:t>Graph: Trace A: it is a straight line through the origin, so I/V is constant.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7AE3D8-901F-469D-B5CA-B1AB6FB49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6762750" cy="179070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768172-9451-49C1-8F04-A120CFD86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814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WORKED SOLUTION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C3A7A9-37F5-44B2-98C9-0F46E4E1A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619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Each branch: I = V/R = 6.0/12 = 0.50 A. Total current = 0.50 + 0.50 = 1.0 A.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6F271B-3A99-45B2-A1D0-F6EAC96EE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981200"/>
            <a:ext cx="365760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E5A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EE2353-7EDF-480A-851A-5171D0E9A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66950"/>
            <a:ext cx="308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EXIT TICKET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A67F49-18F3-441D-8986-A832AF4B9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19400"/>
            <a:ext cx="30099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Draw a circuit with one battery and two lamps that remain independent if one breaks.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D90224-B3BF-4E1C-95BE-92C19D1E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4958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One minute. One clear answer.</a:t>
            </a:r>
          </a:p>
        </p:txBody>
      </p:sp>
    </p:spTree>
    <p:extLst>
      <p:ext uri="{BB962C8B-B14F-4D97-AF65-F5344CB8AC3E}">
        <p14:creationId xmlns:p14="http://schemas.microsoft.com/office/powerpoint/2010/main" val="136121764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2026-08-14T11:54:17.6050000Z</dcterms:created>
  <dcterms:modified xsi:type="dcterms:W3CDTF">2026-08-14T11:54:17.6050000Z</dcterms:modified>
</coreProperties>
</file>