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cc3cd85234c45c6" /><Relationship Type="http://schemas.openxmlformats.org/officeDocument/2006/relationships/extended-properties" Target="/docProps/app.xml" Id="R7538cbdb374f4095" /><Relationship Type="http://schemas.openxmlformats.org/officeDocument/2006/relationships/officeDocument" Target="/ppt/presentation.xml" Id="R632dc8180670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85269eee3445a"/>
  </p:sldMasterIdLst>
  <p:notesMasterIdLst>
    <p:notesMasterId xmlns:r="http://schemas.openxmlformats.org/officeDocument/2006/relationships" r:id="R8282d0aa73f54283"/>
  </p:notesMasterIdLst>
  <p:sldIdLst>
    <p:sldId xmlns:r="http://schemas.openxmlformats.org/officeDocument/2006/relationships" id="256" r:id="Rcfcda76b366d4253"/>
    <p:sldId xmlns:r="http://schemas.openxmlformats.org/officeDocument/2006/relationships" id="257" r:id="Rb37f333b37414944"/>
    <p:sldId xmlns:r="http://schemas.openxmlformats.org/officeDocument/2006/relationships" id="258" r:id="R22ce08ce68f94cb7"/>
    <p:sldId xmlns:r="http://schemas.openxmlformats.org/officeDocument/2006/relationships" id="259" r:id="R8db6f53b9dce4de9"/>
    <p:sldId xmlns:r="http://schemas.openxmlformats.org/officeDocument/2006/relationships" id="260" r:id="R62d56f4e2ea8457e"/>
    <p:sldId xmlns:r="http://schemas.openxmlformats.org/officeDocument/2006/relationships" id="261" r:id="Rf3d97f52b61a4878"/>
    <p:sldId xmlns:r="http://schemas.openxmlformats.org/officeDocument/2006/relationships" id="262" r:id="R7a6750a64b4c469d"/>
    <p:sldId xmlns:r="http://schemas.openxmlformats.org/officeDocument/2006/relationships" id="263" r:id="R62eaeb9f8c3b489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55d93358cae486d" /><Relationship Type="http://schemas.openxmlformats.org/officeDocument/2006/relationships/slideMaster" Target="/ppt/slideMasters/slideMaster1.xml" Id="R7ad85269eee3445a" /><Relationship Type="http://schemas.openxmlformats.org/officeDocument/2006/relationships/notesMaster" Target="/ppt/notesMasters/notesMaster1.xml" Id="R8282d0aa73f54283" /><Relationship Type="http://schemas.openxmlformats.org/officeDocument/2006/relationships/presProps" Target="/ppt/presProps.xml" Id="Rf6808ff4e8814fa6" /><Relationship Type="http://schemas.openxmlformats.org/officeDocument/2006/relationships/tableStyles" Target="/ppt/tableStyles.xml" Id="R462af8136fca44bb" /><Relationship Type="http://schemas.openxmlformats.org/officeDocument/2006/relationships/slide" Target="/ppt/slides/slide1.xml" Id="Rcfcda76b366d4253" /><Relationship Type="http://schemas.openxmlformats.org/officeDocument/2006/relationships/slide" Target="/ppt/slides/slide2.xml" Id="Rb37f333b37414944" /><Relationship Type="http://schemas.openxmlformats.org/officeDocument/2006/relationships/slide" Target="/ppt/slides/slide3.xml" Id="R22ce08ce68f94cb7" /><Relationship Type="http://schemas.openxmlformats.org/officeDocument/2006/relationships/slide" Target="/ppt/slides/slide4.xml" Id="R8db6f53b9dce4de9" /><Relationship Type="http://schemas.openxmlformats.org/officeDocument/2006/relationships/slide" Target="/ppt/slides/slide5.xml" Id="R62d56f4e2ea8457e" /><Relationship Type="http://schemas.openxmlformats.org/officeDocument/2006/relationships/slide" Target="/ppt/slides/slide6.xml" Id="Rf3d97f52b61a4878" /><Relationship Type="http://schemas.openxmlformats.org/officeDocument/2006/relationships/slide" Target="/ppt/slides/slide7.xml" Id="R7a6750a64b4c469d" /><Relationship Type="http://schemas.openxmlformats.org/officeDocument/2006/relationships/slide" Target="/ppt/slides/slide8.xml" Id="R62eaeb9f8c3b489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50ce230fb4d435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669f52ed09b42e3" /><Relationship Type="http://schemas.openxmlformats.org/officeDocument/2006/relationships/notesMaster" Target="/ppt/notesMasters/notesMaster1.xml" Id="R2dbd0c912590465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a93d8dbb23142a9" /><Relationship Type="http://schemas.openxmlformats.org/officeDocument/2006/relationships/notesMaster" Target="/ppt/notesMasters/notesMaster1.xml" Id="Rfb55d11a2d4b48b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e0dab6f0c504472" /><Relationship Type="http://schemas.openxmlformats.org/officeDocument/2006/relationships/notesMaster" Target="/ppt/notesMasters/notesMaster1.xml" Id="R2df4953bd6d345a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53fefc418ba486b" /><Relationship Type="http://schemas.openxmlformats.org/officeDocument/2006/relationships/notesMaster" Target="/ppt/notesMasters/notesMaster1.xml" Id="R0af3ee6be4bc4aa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b928276280c4364" /><Relationship Type="http://schemas.openxmlformats.org/officeDocument/2006/relationships/notesMaster" Target="/ppt/notesMasters/notesMaster1.xml" Id="R45d4c26b7793482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a50520d2c70460b" /><Relationship Type="http://schemas.openxmlformats.org/officeDocument/2006/relationships/notesMaster" Target="/ppt/notesMasters/notesMaster1.xml" Id="Rb1d57b008f36407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90a2216a2984531" /><Relationship Type="http://schemas.openxmlformats.org/officeDocument/2006/relationships/notesMaster" Target="/ppt/notesMasters/notesMaster1.xml" Id="R3c7440a28f434db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7bb9ad9be78463c" /><Relationship Type="http://schemas.openxmlformats.org/officeDocument/2006/relationships/notesMaster" Target="/ppt/notesMasters/notesMaster1.xml" Id="Rebaf3ea8f6d748c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title only. Ask students to predict the lesson’s central question before advancing. Suggested pacing: 1 minute.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https://giophysics.com/chapter-1/kinematics-1d-part-1/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3 minutes. Take the vote before discussion. Correct choice: B. Do not reveal it yet; ask two students to justify different choices.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https://giophysics.com/chapter-1/kinematics-1d-part-1/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Build the model from the diagram and ask students to restate each bullet in their own words. Keep formulas connected to units and meanings.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https://giophysics.com/chapter-1/kinematics-1d-part-1/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Run this as a pair or table task. Ask for one observable result and one physics explanation before moving on. Prioritise safety and available classroom space.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https://giophysics.com/chapter-1/kinematics-1d-part-1/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7 minutes. Students should read axes and units before calculating. Answer: 12 m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Editable line chart. Horizontal axis: Time / s. Vertical axis: Speed / m s⁻¹. Speed: 0, 2, 4, 4, 2, 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https://giophysics.com/chapter-1/kinematics-1d-part-1/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4 minutes. Read the claim, let students object, then reveal the verdict and correction. The final line is optional light humour; keep the conceptual correction as the focus.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https://giophysics.com/chapter-1/kinematics-1d-part-1/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This is original practice, not a reproduced Cambridge question. Give silent working time, then compare methods in pairs before revealing slide 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https://giophysics.com/chapter-1/kinematics-1d-part-1/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6 minutes. Check the quick vote, graph answer and worked solution. End with the exit ticket. Collect or sample responses to decide the next teaching step. Worked answer: a = (8 − 2) / 3 = 2 m/s². Distance = ½(2 + 8)(3) + 8(4) = 47 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https://giophysics.com/chapter-1/kinematics-1d-part-1/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23b0dd579461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cfbe4254ea34b9f" /><Relationship Type="http://schemas.openxmlformats.org/officeDocument/2006/relationships/slideLayout" Target="/ppt/slideLayouts/slideLayout1.xml" Id="R884afd6e3e39416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afd6e3e39416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3e6e42f854197" /><Relationship Type="http://schemas.openxmlformats.org/officeDocument/2006/relationships/notesSlide" Target="/ppt/notesSlides/notesSlide1.xml" Id="R7e99947efb93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44362c564e1a" /><Relationship Type="http://schemas.openxmlformats.org/officeDocument/2006/relationships/notesSlide" Target="/ppt/notesSlides/notesSlide2.xml" Id="R4f9599736baf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f1933d6924ee4" /><Relationship Type="http://schemas.openxmlformats.org/officeDocument/2006/relationships/notesSlide" Target="/ppt/notesSlides/notesSlide3.xml" Id="R7b3af28d8b07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8ce39721f4c01" /><Relationship Type="http://schemas.openxmlformats.org/officeDocument/2006/relationships/notesSlide" Target="/ppt/notesSlides/notesSlide4.xml" Id="R1506a59ee4c1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6b1c9042e452f" /><Relationship Type="http://schemas.openxmlformats.org/officeDocument/2006/relationships/chart" Target="/ppt/slides/charts/chart1.xml" Id="R9a854737be70464f" /><Relationship Type="http://schemas.openxmlformats.org/officeDocument/2006/relationships/notesSlide" Target="/ppt/notesSlides/notesSlide5.xml" Id="Rd99f568b834943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7bfdf26504761" /><Relationship Type="http://schemas.openxmlformats.org/officeDocument/2006/relationships/notesSlide" Target="/ppt/notesSlides/notesSlide6.xml" Id="R1f9d58496d424c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5184ea8f48d0" /><Relationship Type="http://schemas.openxmlformats.org/officeDocument/2006/relationships/notesSlide" Target="/ppt/notesSlides/notesSlide7.xml" Id="R105b21c44737413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0fd93eebb4a76" /><Relationship Type="http://schemas.openxmlformats.org/officeDocument/2006/relationships/notesSlide" Target="/ppt/notesSlides/notesSlide8.xml" Id="R7fcb78073b1f4030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Speed</c:v>
          </c:tx>
          <c:spPr>
            <a:solidFill xmlns:a="http://schemas.openxmlformats.org/drawingml/2006/main">
              <a:srgbClr val="EF5C3E"/>
            </a:solidFill>
            <a:ln xmlns:a="http://schemas.openxmlformats.org/drawingml/2006/main" w="38100">
              <a:solidFill>
                <a:srgbClr val="EF5C3E"/>
              </a:solidFill>
              <a:prstDash val="solid"/>
            </a:ln>
          </c:spPr>
          <c:marker>
            <c:symbol val="circle"/>
            <c:size val="7"/>
            <c:spPr>
              <a:solidFill xmlns:a="http://schemas.openxmlformats.org/drawingml/2006/main">
                <a:srgbClr val="EF5C3E"/>
              </a:solidFill>
            </c:spPr>
          </c:marker>
          <c:cat>
            <c:numLit>
              <c:formatCode>General</c:formatCode>
              <c:ptCount val="6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  <c:pt idx="5">
                <c:v>5</c:v>
              </c:pt>
            </c:numLit>
          </c:cat>
          <c:val>
            <c:numLit>
              <c:formatCode>General</c:formatCode>
              <c:ptCount val="6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4</c:v>
              </c:pt>
              <c:pt idx="4">
                <c:v>2</c:v>
              </c:pt>
              <c:pt idx="5">
                <c:v>0</c:v>
              </c:pt>
            </c:numLit>
          </c:val>
          <c:smooth val="0"/>
        </c:ser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Time / s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5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ED9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Speed / m s⁻¹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DF5"/>
        </a:solidFill>
        <a:ln xmlns:a="http://schemas.openxmlformats.org/drawingml/2006/main" w="9525">
          <a:solidFill>
            <a:srgbClr val="9BAAA3"/>
          </a:solidFill>
          <a:prstDash val="solid"/>
        </a:ln>
      </c:spPr>
    </c:plotArea>
    <c:plotVisOnly val="1"/>
  </c:chart>
  <c:spPr>
    <a:solidFill xmlns:a="http://schemas.openxmlformats.org/drawingml/2006/main">
      <a:srgbClr val="FFFDF5"/>
    </a:solidFill>
    <a:ln xmlns:a="http://schemas.openxmlformats.org/drawingml/2006/main" w="9525">
      <a:solidFill>
        <a:srgbClr val="9BAAA3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005C98-D7C0-449D-8CB9-F84D008F8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364674-8AAF-4BDC-90F0-42EB5A835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91440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399545-294E-460F-BE1B-67AF7AAA7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6210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B4F9AF-FA57-4737-9EFA-9D38D83D4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858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IGCSE 1.2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000F56-F798-46E6-9812-BCA61CFD2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8001000" cy="1847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F7F2E3"/>
                </a:solidFill>
              </a:defRPr>
            </a:pPr>
            <a:r>
              <a:rPr sz="5400" b="1" i="0">
                <a:solidFill>
                  <a:srgbClr val="F7F2E3"/>
                </a:solidFill>
              </a:rPr>
              <a:t>Motion graphs tell a story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DD103A-115B-46DE-9A3E-37EB7DB13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33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Read the slope. Find the area. Do not drive the graph like a road.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7DC8EF-7EC5-4B6D-B01E-D4D2C7ADA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CLASSROOM POWERPOINT · EDITABLE · 45-MINUTE FLOW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5DB383-55FF-4A2E-91DC-9C5F74389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1 · MOTION, FORCES AND ENERGY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1D6A25-7DE4-49E1-85BB-395D946D3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01 / 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AAFD55-7E95-41EA-A3A9-5127732F7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F25B29-723A-4A61-8A0C-5D7EC9213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</p:spTree>
    <p:extLst>
      <p:ext uri="{BB962C8B-B14F-4D97-AF65-F5344CB8AC3E}">
        <p14:creationId xmlns:p14="http://schemas.microsoft.com/office/powerpoint/2010/main" val="47935912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83F2B00-C27F-4213-92EE-00CD7ACC3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GROUP 1 · MOTION, FORCES AND ENERGY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0DF73B-8ABE-40CF-AF16-FA6E1A5B3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02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97B238-D35D-4FAC-8263-9C05E9A99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973482-5E88-4B11-B0E6-475FC55ED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24822C-6663-46B2-8C93-95F868FCD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QUICK VOTE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6D955B-BC92-46C6-88D2-62BB10320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96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A speed–time graph is horizontal. What is the object doing?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9891AE2-E1C9-41A0-B58B-AE5EAA2B5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F5C3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0D5EFD-6D7A-444C-8889-79C88B17B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527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A · Stopped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3CF180-2ECF-4043-8C59-53F9E3CB3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F5C3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52D0F3-FC5D-48DA-954E-B6DF825A2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7338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B · Constant speed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D92A3A-3B04-479A-8FA7-5A270ED49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F5C3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E7C5E1-0A7A-4EDC-AA66-3E66EC9C5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5148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C · Constant acceleration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7345165-F8A4-407C-AEAC-6F2F362B8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62250"/>
            <a:ext cx="2619375" cy="2381250"/>
          </a:xfrm>
          <a:prstGeom xmlns:a="http://schemas.openxmlformats.org/drawingml/2006/main" prst="roundRect">
            <a:avLst>
              <a:gd name="adj" fmla="val 9600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781DBC-2660-4331-B44E-1B4086014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81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NO CALCULATOR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846930-1573-4B79-B71E-FFFF3A838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8140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Vote first. Defend your answer with one sentence.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C15D6F-2928-4E5C-A411-4BB24E2CD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5910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177060494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923F8F8-599A-44E4-B0E6-E7CD70410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GROUP 1 · MOTION, FORCES AND ENERGY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ECDF50-4189-4446-A322-CB94063D8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03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E22AC8-F6DB-477B-917B-20C0DE537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3C06BB-7472-4EF7-81D2-33A2E61A1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A6F66B-A9AD-475C-B0F3-4D6A9B96F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287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Two graph moves unlock the whole lesson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AA9055-4E37-409A-99BB-49EFE31F0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5572125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EF5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6A78E9-34FB-429E-9474-658140769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14550"/>
            <a:ext cx="504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gradient = acceleration     area = distance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B90205-43A8-4547-BC4D-CD1257B76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18287E-212E-42F3-BC7D-0D625D953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The gradient of a distance–time graph is speed.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29E0A8-C036-4C04-B931-646A45519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AC7826-F990-419C-BDAE-080543B3D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862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steeper speed–time slope means a larger acceleration.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79D607-CCC4-453F-AB9E-6E6C03ECC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BFA915-FEF7-4408-98E9-007B4416E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291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horizontal line means constant speed, not necessarily zero speed.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DD2592-F6B9-4361-9A10-3D098703D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864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485EC0-696E-4DB1-82D4-7C134221E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721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The area under a speed–time graph gives distance travelled.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842CE6-42FA-4C51-A2E9-D6B61F7DA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428875"/>
            <a:ext cx="342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0D302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A270B8-548D-43C6-9957-FDE34FF4E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190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2D3C54-7FF8-4D5D-962C-86A557866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3145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2042D5-0AAE-4838-97EE-18DF2012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90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9F2F9B-E8CF-4B25-85B6-3213D31A5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3145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ACE213F-551B-4872-8385-10CAFC8B2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1907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45A2EB-0E67-4A87-AA2D-6EFC18E4C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3145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2E6CFF3-B27D-483F-AD90-E0990C599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076450"/>
            <a:ext cx="647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F5C3E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4560379-D112-436D-B152-D363FD44C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076450"/>
            <a:ext cx="1066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EF5C3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B61DE6-77EE-41F7-9C44-E063F4699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4800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equal times → growing gaps</a:t>
            </a:r>
          </a:p>
        </p:txBody>
      </p:sp>
    </p:spTree>
    <p:extLst>
      <p:ext uri="{BB962C8B-B14F-4D97-AF65-F5344CB8AC3E}">
        <p14:creationId xmlns:p14="http://schemas.microsoft.com/office/powerpoint/2010/main" val="13995203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5F146F7-F83A-4990-9632-97ED5A57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1 · MOTION, FORCES AND ENERGY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44AF98-9AD0-4532-8207-021A15434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04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1A0DF2-4B53-4E85-B391-F9E15CBC1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393D00-7A14-4D45-BA1E-50C7280DF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A79446-D5C1-4D40-A4E6-61391A8DB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DO THE PHYSICS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1756B5-9E9C-4F40-8029-3BF31E08D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6477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Become the graph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E2EA33-6FCC-4700-98F2-74C78C45F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619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One student walks. One student narrates. Everyone else sketches.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B4490A-2705-45CF-B135-222305737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19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F470A3-F9E1-4F07-B93E-B2BF353F6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10E0E1-23E9-4A9B-980F-627E9CB3F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383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Walk slowly at constant speed for 3 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AF8875-0974-45DB-9950-084025F9C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575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AAC8CD-F0BC-47F3-B655-CA869E997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90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66ADF6-AB71-4E98-94C5-83E1A7683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8765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Speed up smoothly for 3 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25C0C0-4CD4-4771-86BA-D89B9484F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95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5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EA6E9B4-3E3B-4F6C-9FAC-5DA7119A1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291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6352DD-46F2-4450-8263-1A557DAD8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148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Stop, dramatically but safely.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B3EC7AC-6BBE-4886-8269-481EA94DC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590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3B184E-C678-49EA-9607-D0309FE31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1">
                <a:solidFill>
                  <a:srgbClr val="55C7D9"/>
                </a:solidFill>
              </a:defRPr>
            </a:pPr>
            <a:r>
              <a:rPr sz="1800" b="1" i="1">
                <a:solidFill>
                  <a:srgbClr val="55C7D9"/>
                </a:solidFill>
              </a:rPr>
              <a:t>Compare your shape with a partner before the reveal.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33C81E-B3DE-4BCD-9EC8-59C587E5D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9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PAIR → TEST → EXPLAIN</a:t>
            </a:r>
          </a:p>
        </p:txBody>
      </p:sp>
    </p:spTree>
    <p:extLst>
      <p:ext uri="{BB962C8B-B14F-4D97-AF65-F5344CB8AC3E}">
        <p14:creationId xmlns:p14="http://schemas.microsoft.com/office/powerpoint/2010/main" val="123076810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41820C-64B8-4DDD-B1DF-B5D03D5A8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GROUP 1 · MOTION, FORCES AND ENERGY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DAA7B9-4E37-4784-94BC-63FFB6FD1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05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23AFF2-DF09-4818-AD08-829BF3673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083021-D40B-4D28-8DF9-2325A9C0E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C26EB5-5A25-4178-B9EE-3020CB1B5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READ THE EVIDENCE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659C78-21D3-49F6-87B6-EDC229BAD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4000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The area is hiding in plain sight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63864C-54A1-4286-8EA3-8A71B059D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000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How far does the object travel in the first 5 seconds?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DFB818-B0CC-4D15-9665-6CCDF49D5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40005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14288">
            <a:solidFill>
              <a:srgbClr val="9BAAA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B74779-0D34-40BE-9C5C-8C427BE25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052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HINT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7A0B1C-0A46-4E7F-8C6A-849FB46AB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86250"/>
            <a:ext cx="352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Split the area into triangles and a rectangle.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5191125" y="1381125"/>
          <a:ext xmlns:a="http://schemas.openxmlformats.org/drawingml/2006/main" cx="6381750" cy="38957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a854737be70464f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1FAA59-A928-4F82-BECC-C9134D2FE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4673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58552689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EF5C3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0F5384-06F4-42BA-BB65-F1A46EB4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GROUP 1 · MOTION, FORCES AND ENERGY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7ABD0D-29F7-4EC7-9192-10A2B3592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06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DE2288-6566-4539-A41C-A58FF8AAA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DDCC69-83F0-4B21-98EE-1B51C3FA9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190063-5CAF-4CEA-82B5-831FC8691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MISCONCEPTION SHOWDOWN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7F4515-BFD9-4A75-8357-30CD3F47E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096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“The line goes uphill, so the car is driving uphill.”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37F05D-F5EF-47BC-A75B-F134E4B7D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1082040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CE9004-5568-4EC3-961C-5C899EC8E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81300"/>
            <a:ext cx="10248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7F2E3"/>
                </a:solidFill>
              </a:defRPr>
            </a:pPr>
            <a:r>
              <a:rPr sz="1875" b="1" i="0">
                <a:solidFill>
                  <a:srgbClr val="F7F2E3"/>
                </a:solidFill>
              </a:rPr>
              <a:t>NOPE. THE AXES ARE NOT A MAP.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D09160-C7EC-4EC6-964E-39D5F8ECA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981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The vertical axis is speed. An upward slope means the speed is increasing.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2BFFC5-B1B3-42FF-B1C3-0564ED61F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19650"/>
            <a:ext cx="552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D30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7072CC-F9C9-412B-AF01-14C1C88F9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054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 i="1">
                <a:solidFill>
                  <a:srgbClr val="0D302B"/>
                </a:solidFill>
              </a:defRPr>
            </a:pPr>
            <a:r>
              <a:rPr sz="1650" b="0" i="1">
                <a:solidFill>
                  <a:srgbClr val="0D302B"/>
                </a:solidFill>
              </a:rPr>
              <a:t>The car has not attempted to climb the y-axis. PowerPoint is relieved.</a:t>
            </a:r>
          </a:p>
        </p:txBody>
      </p:sp>
    </p:spTree>
    <p:extLst>
      <p:ext uri="{BB962C8B-B14F-4D97-AF65-F5344CB8AC3E}">
        <p14:creationId xmlns:p14="http://schemas.microsoft.com/office/powerpoint/2010/main" val="6140488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B1C520-FDB6-4CE4-95C3-4A88BA297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GROUP 1 · MOTION, FORCES AND ENERGY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3E4750-0683-4F08-8818-D6B28591F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07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D6CD08-3F19-432D-81C7-DD813C3D8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D480D2-3C5D-483A-9771-5A012948C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A5CB60-A71A-45D6-9D90-D3CBBC316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ORIGINAL EXAM-STYLE CHALLENGE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F0D63D-072F-4040-8786-228F14763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Show the method, not just the number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19A616-2574-4D72-B95D-1B6AB0570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082040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788F41-7DDB-4C62-B0AD-F85A44B5F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62200"/>
            <a:ext cx="1017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A cyclist increases speed uniformly from 2 m/s to 8 m/s in 3 s, then continues at 8 m/s for 4 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6C119F-A550-4ED8-B813-430EF74AB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624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104C2E-9CCD-40C0-8EB8-90DC54EA9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481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Calculate the acceleration during the first 3 s. [2]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B4394A-3836-492C-B057-7C0CBE9D0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8B105A-165E-4032-80EA-78290E0D9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686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Calculate the total distance travelled in 7 s. [3]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2A84DC6-AA44-4D33-BB96-DC9E8A8CF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962400"/>
            <a:ext cx="142875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8D14D5-D6CD-4FE9-AA48-FF4005C31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229100"/>
            <a:ext cx="10858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THINK</a:t>
            </a:r>
          </a:p>
          <a:p xmlns:a="http://schemas.openxmlformats.org/drawingml/2006/main">
            <a:pPr algn="ctr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PAIR</a:t>
            </a:r>
          </a:p>
          <a:p xmlns:a="http://schemas.openxmlformats.org/drawingml/2006/main">
            <a:pPr algn="ctr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CHECK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BFEA6C-6F2E-419B-9932-20D06D4DA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7150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0" i="0">
                <a:solidFill>
                  <a:srgbClr val="536661"/>
                </a:solidFill>
              </a:defRPr>
            </a:pPr>
            <a:r>
              <a:rPr sz="1650" b="0" i="0">
                <a:solidFill>
                  <a:srgbClr val="536661"/>
                </a:solidFill>
              </a:rPr>
              <a:t>Full solution next</a:t>
            </a:r>
          </a:p>
        </p:txBody>
      </p:sp>
    </p:spTree>
    <p:extLst>
      <p:ext uri="{BB962C8B-B14F-4D97-AF65-F5344CB8AC3E}">
        <p14:creationId xmlns:p14="http://schemas.microsoft.com/office/powerpoint/2010/main" val="7075279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2CD5E5-1670-4D6F-ADDE-292E1AF2E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1 · MOTION, FORCES AND ENERGY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2F22ED-5A0E-46F1-A5EF-B57AB5C57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08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08D705-5E00-48C2-8481-F31C43026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189866-4933-4507-919B-07FC6509B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9A5059-6151-4FCA-AD77-5FCE7858F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REVEAL + EXIT TICKET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EDCE0D-3FAF-46BE-8858-27D01A577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Check the reasoning, then leave with one idea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CE988C-CC64-431F-AD87-858C01999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EF5C3E"/>
                </a:solidFill>
              </a:defRPr>
            </a:pPr>
            <a:r>
              <a:rPr sz="1800" b="1" i="0">
                <a:solidFill>
                  <a:srgbClr val="EF5C3E"/>
                </a:solidFill>
              </a:rPr>
              <a:t>Quick vote: B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FE0B54B-A384-4D15-ACB4-389DCEC5C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D7E1DD"/>
                </a:solidFill>
              </a:defRPr>
            </a:pPr>
            <a:r>
              <a:rPr sz="1650" b="0" i="0">
                <a:solidFill>
                  <a:srgbClr val="D7E1DD"/>
                </a:solidFill>
              </a:rPr>
              <a:t>Graph: 12 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566619-C77F-4B2A-9C07-EA79DF811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67627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52A7FD-497B-42AE-A956-DC3E07837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814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F5C3E"/>
                </a:solidFill>
              </a:defRPr>
            </a:pPr>
            <a:r>
              <a:rPr sz="1650" b="1" i="0">
                <a:solidFill>
                  <a:srgbClr val="EF5C3E"/>
                </a:solidFill>
              </a:rPr>
              <a:t>WORKED SOLUTION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C2FE18-E229-442A-B9A3-816C5FE14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619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a = (8 − 2) / 3 = 2 m/s². Distance = ½(2 + 8)(3) + 8(4) = 47 m.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33C5C4-A1DB-4B17-976B-4832FE54F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81200"/>
            <a:ext cx="365760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EF5C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1A4EF3-35A0-4388-A874-7B41E47D7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6695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EXIT TICKET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4103CF-9903-4577-B1BC-CFDCF428F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19400"/>
            <a:ext cx="30099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Sketch a speed–time graph for a bus that waits, accelerates, cruises, then brakes.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504616E-C011-4859-B0E8-E016281F9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4958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One minute. One clear answer.</a:t>
            </a:r>
          </a:p>
        </p:txBody>
      </p:sp>
    </p:spTree>
    <p:extLst>
      <p:ext uri="{BB962C8B-B14F-4D97-AF65-F5344CB8AC3E}">
        <p14:creationId xmlns:p14="http://schemas.microsoft.com/office/powerpoint/2010/main" val="210108509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2026-08-14T11:54:15.9470000Z</dcterms:created>
  <dcterms:modified xsi:type="dcterms:W3CDTF">2026-08-14T11:54:15.9470000Z</dcterms:modified>
</coreProperties>
</file>