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slides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5dd32a328fb4724" /><Relationship Type="http://schemas.openxmlformats.org/officeDocument/2006/relationships/extended-properties" Target="/docProps/app.xml" Id="R81ca2be571484687" /><Relationship Type="http://schemas.openxmlformats.org/officeDocument/2006/relationships/officeDocument" Target="/ppt/presentation.xml" Id="R79c012488f2745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f27bf2bf4418e"/>
  </p:sldMasterIdLst>
  <p:notesMasterIdLst>
    <p:notesMasterId xmlns:r="http://schemas.openxmlformats.org/officeDocument/2006/relationships" r:id="R60752d7f09e1411a"/>
  </p:notesMasterIdLst>
  <p:sldIdLst>
    <p:sldId xmlns:r="http://schemas.openxmlformats.org/officeDocument/2006/relationships" id="256" r:id="Rfcd5e397725a41dd"/>
    <p:sldId xmlns:r="http://schemas.openxmlformats.org/officeDocument/2006/relationships" id="257" r:id="R0aa70dd76f3c4929"/>
    <p:sldId xmlns:r="http://schemas.openxmlformats.org/officeDocument/2006/relationships" id="258" r:id="R9b869e6eef2f49bc"/>
    <p:sldId xmlns:r="http://schemas.openxmlformats.org/officeDocument/2006/relationships" id="259" r:id="R3e832bbc0f044049"/>
    <p:sldId xmlns:r="http://schemas.openxmlformats.org/officeDocument/2006/relationships" id="260" r:id="R471c791ec45b404d"/>
    <p:sldId xmlns:r="http://schemas.openxmlformats.org/officeDocument/2006/relationships" id="261" r:id="R56234448adcc4efc"/>
    <p:sldId xmlns:r="http://schemas.openxmlformats.org/officeDocument/2006/relationships" id="262" r:id="R82d2240ee74b45f9"/>
    <p:sldId xmlns:r="http://schemas.openxmlformats.org/officeDocument/2006/relationships" id="263" r:id="Rc9ef9dabebb744f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174f0fc57004583" /><Relationship Type="http://schemas.openxmlformats.org/officeDocument/2006/relationships/slideMaster" Target="/ppt/slideMasters/slideMaster1.xml" Id="R80bf27bf2bf4418e" /><Relationship Type="http://schemas.openxmlformats.org/officeDocument/2006/relationships/notesMaster" Target="/ppt/notesMasters/notesMaster1.xml" Id="R60752d7f09e1411a" /><Relationship Type="http://schemas.openxmlformats.org/officeDocument/2006/relationships/presProps" Target="/ppt/presProps.xml" Id="R11e0bd391956438a" /><Relationship Type="http://schemas.openxmlformats.org/officeDocument/2006/relationships/tableStyles" Target="/ppt/tableStyles.xml" Id="R5d90addabad341ee" /><Relationship Type="http://schemas.openxmlformats.org/officeDocument/2006/relationships/slide" Target="/ppt/slides/slide1.xml" Id="Rfcd5e397725a41dd" /><Relationship Type="http://schemas.openxmlformats.org/officeDocument/2006/relationships/slide" Target="/ppt/slides/slide2.xml" Id="R0aa70dd76f3c4929" /><Relationship Type="http://schemas.openxmlformats.org/officeDocument/2006/relationships/slide" Target="/ppt/slides/slide3.xml" Id="R9b869e6eef2f49bc" /><Relationship Type="http://schemas.openxmlformats.org/officeDocument/2006/relationships/slide" Target="/ppt/slides/slide4.xml" Id="R3e832bbc0f044049" /><Relationship Type="http://schemas.openxmlformats.org/officeDocument/2006/relationships/slide" Target="/ppt/slides/slide5.xml" Id="R471c791ec45b404d" /><Relationship Type="http://schemas.openxmlformats.org/officeDocument/2006/relationships/slide" Target="/ppt/slides/slide6.xml" Id="R56234448adcc4efc" /><Relationship Type="http://schemas.openxmlformats.org/officeDocument/2006/relationships/slide" Target="/ppt/slides/slide7.xml" Id="R82d2240ee74b45f9" /><Relationship Type="http://schemas.openxmlformats.org/officeDocument/2006/relationships/slide" Target="/ppt/slides/slide8.xml" Id="Rc9ef9dabebb744f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d21d969dda3408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4865be79dd34134" /><Relationship Type="http://schemas.openxmlformats.org/officeDocument/2006/relationships/notesMaster" Target="/ppt/notesMasters/notesMaster1.xml" Id="R6e3ec799f71d437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c50b12f1c824ea8" /><Relationship Type="http://schemas.openxmlformats.org/officeDocument/2006/relationships/notesMaster" Target="/ppt/notesMasters/notesMaster1.xml" Id="Rfbb704a6fede4a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a96472e18a74f46" /><Relationship Type="http://schemas.openxmlformats.org/officeDocument/2006/relationships/notesMaster" Target="/ppt/notesMasters/notesMaster1.xml" Id="Rbaadb4c8cd0b447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4e7548d6c904aa8" /><Relationship Type="http://schemas.openxmlformats.org/officeDocument/2006/relationships/notesMaster" Target="/ppt/notesMasters/notesMaster1.xml" Id="R74cd939f5e1e47b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c23d6e85f6e4796" /><Relationship Type="http://schemas.openxmlformats.org/officeDocument/2006/relationships/notesMaster" Target="/ppt/notesMasters/notesMaster1.xml" Id="Rd63da4e6e6bd416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27de3be4b6a463c" /><Relationship Type="http://schemas.openxmlformats.org/officeDocument/2006/relationships/notesMaster" Target="/ppt/notesMasters/notesMaster1.xml" Id="Raeead001a526456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2dc31b25e2043e8" /><Relationship Type="http://schemas.openxmlformats.org/officeDocument/2006/relationships/notesMaster" Target="/ppt/notesMasters/notesMaster1.xml" Id="Re962722cfeaf4b2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89974aeb2544dd6" /><Relationship Type="http://schemas.openxmlformats.org/officeDocument/2006/relationships/notesMaster" Target="/ppt/notesMasters/notesMaster1.xml" Id="Ra147a2bdb60e4fd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title only. Ask students to predict the lesson’s central question before advancing. Suggested pacing: 1 minute.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3 minutes. Take the vote before discussion. Correct choice: B. Do not reveal it yet; ask two students to justify different choices.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Build the model from the diagram and ask students to restate each bullet in their own words. Keep formulas connected to units and meanings.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Run this as a pair or table task. Ask for one observable result and one physics explanation before moving on. Prioritise safety and available classroom space.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7 minutes. Students should read axes and units before calculating. Answer: 2 minutes.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[Visual description]</a:t>
            </a:r>
          </a:p>
          <a:p xmlns:a="http://schemas.openxmlformats.org/drawingml/2006/main">
            <a:r>
              <a:t>Editable line chart. Horizontal axis: Time / min. Vertical axis: Undecayed nuclei. Undecayed nuclei: 160, 80, 40, 20, 10.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4 minutes. Read the claim, let students object, then reveal the verdict and correction. The final line is optional light humour; keep the conceptual correction as the focus.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8 minutes. This is original practice, not a reproduced Cambridge question. Give silent working time, then compare methods in pairs before revealing slide 8.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Suggested pacing: 6 minutes. Check the quick vote, graph answer and worked solution. End with the exit ticket. Collect or sample responses to decide the next teaching step. Worked answer: 18 h is 3 half-lives: 960 → 480 → 240 → 120 counts/min. Radioactive decay is random.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https://www.cambridgeinternational.org/Images/697209-2026-2028-syllabus.pdf</a:t>
            </a:r>
          </a:p>
          <a:p xmlns:a="http://schemas.openxmlformats.org/drawingml/2006/main">
            <a:r>
              <a:t>- https://giophysics.com/chapter-46/radioactivity/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62e4551b74e2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5cf114c642a4f2e" /><Relationship Type="http://schemas.openxmlformats.org/officeDocument/2006/relationships/slideLayout" Target="/ppt/slideLayouts/slideLayout1.xml" Id="R6bf1418a00ef404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1418a00ef404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72edadf24edd" /><Relationship Type="http://schemas.openxmlformats.org/officeDocument/2006/relationships/notesSlide" Target="/ppt/notesSlides/notesSlide1.xml" Id="R424b40fe9e7849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e7123ac8f43d2" /><Relationship Type="http://schemas.openxmlformats.org/officeDocument/2006/relationships/notesSlide" Target="/ppt/notesSlides/notesSlide2.xml" Id="R593101d0479248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574e50ae74018" /><Relationship Type="http://schemas.openxmlformats.org/officeDocument/2006/relationships/notesSlide" Target="/ppt/notesSlides/notesSlide3.xml" Id="R3f920ab4e411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d7cf7ae19436b" /><Relationship Type="http://schemas.openxmlformats.org/officeDocument/2006/relationships/notesSlide" Target="/ppt/notesSlides/notesSlide4.xml" Id="R23622301f05849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8e3159bf4928" /><Relationship Type="http://schemas.openxmlformats.org/officeDocument/2006/relationships/chart" Target="/ppt/slides/charts/chart1.xml" Id="Rd11daff1be304d5b" /><Relationship Type="http://schemas.openxmlformats.org/officeDocument/2006/relationships/notesSlide" Target="/ppt/notesSlides/notesSlide5.xml" Id="R9bfccf6980b746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65dfe124d4f11" /><Relationship Type="http://schemas.openxmlformats.org/officeDocument/2006/relationships/notesSlide" Target="/ppt/notesSlides/notesSlide6.xml" Id="R3eef9ef6431b4d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2419589d54380" /><Relationship Type="http://schemas.openxmlformats.org/officeDocument/2006/relationships/notesSlide" Target="/ppt/notesSlides/notesSlide7.xml" Id="R2a75637e8d7d4e5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0a3a8ebd54012" /><Relationship Type="http://schemas.openxmlformats.org/officeDocument/2006/relationships/notesSlide" Target="/ppt/notesSlides/notesSlide8.xml" Id="Rb6753e35e0d54b06" /></Relationships>
</file>

<file path=ppt/slides/charts/chart1.xml><?xml version="1.0" encoding="utf-8"?>
<c:chartSpace xmlns:c="http://schemas.openxmlformats.org/drawingml/2006/chart">
  <c:lang val="en-US"/>
  <c:chart>
    <c:plotArea>
      <c:lineChart>
        <c:grouping val="standard"/>
        <c:varyColors val="0"/>
        <c:ser>
          <c:idx val="0"/>
          <c:order val="0"/>
          <c:tx>
            <c:v>Undecayed nuclei</c:v>
          </c:tx>
          <c:spPr>
            <a:solidFill xmlns:a="http://schemas.openxmlformats.org/drawingml/2006/main">
              <a:srgbClr val="7C5CFC"/>
            </a:solidFill>
            <a:ln xmlns:a="http://schemas.openxmlformats.org/drawingml/2006/main" w="38100">
              <a:solidFill>
                <a:srgbClr val="7C5CFC"/>
              </a:solidFill>
              <a:prstDash val="solid"/>
            </a:ln>
          </c:spPr>
          <c:marker>
            <c:symbol val="circle"/>
            <c:size val="7"/>
            <c:spPr>
              <a:solidFill xmlns:a="http://schemas.openxmlformats.org/drawingml/2006/main">
                <a:srgbClr val="7C5CFC"/>
              </a:solidFill>
            </c:spPr>
          </c:marker>
          <c:cat>
            <c:numLit>
              <c:formatCode>General</c:formatCode>
              <c:ptCount val="5"/>
              <c:pt idx="0">
                <c:v>0</c:v>
              </c:pt>
              <c:pt idx="1">
                <c:v>2</c:v>
              </c:pt>
              <c:pt idx="2">
                <c:v>4</c:v>
              </c:pt>
              <c:pt idx="3">
                <c:v>6</c:v>
              </c:pt>
              <c:pt idx="4">
                <c:v>8</c:v>
              </c:pt>
            </c:numLit>
          </c:cat>
          <c:val>
            <c:numLit>
              <c:formatCode>General</c:formatCode>
              <c:ptCount val="5"/>
              <c:pt idx="0">
                <c:v>160</c:v>
              </c:pt>
              <c:pt idx="1">
                <c:v>80</c:v>
              </c:pt>
              <c:pt idx="2">
                <c:v>40</c:v>
              </c:pt>
              <c:pt idx="3">
                <c:v>20</c:v>
              </c:pt>
              <c:pt idx="4">
                <c:v>10</c:v>
              </c:pt>
            </c:numLit>
          </c:val>
          <c:smooth val="0"/>
        </c:ser>
        <c:smooth val="0"/>
        <c:axId val="48650112"/>
        <c:axId val="48672768"/>
      </c:lineChart>
      <c:catAx>
        <c:axId val="48650112"/>
        <c:scaling>
          <c:orientation val="minMax"/>
        </c:scaling>
        <c:delete val="0"/>
        <c:axPos val="b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Time / min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72768"/>
      </c:catAx>
      <c:valAx>
        <c:axId val="48672768"/>
        <c:scaling>
          <c:orientation val="minMax"/>
          <c:max val="180"/>
        </c:scaling>
        <c:delete val="0"/>
        <c:axPos val="l"/>
        <c:majorGridlines>
          <c:spPr>
            <a:ln xmlns:a="http://schemas.openxmlformats.org/drawingml/2006/main" w="9525">
              <a:solidFill>
                <a:srgbClr val="D8DED9"/>
              </a:solidFill>
              <a:prstDash val="solid"/>
            </a:ln>
          </c:spPr>
        </c:majorGridlines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 b="1">
                    <a:solidFill>
                      <a:srgbClr val="0D302B"/>
                    </a:solidFill>
                  </a:rPr>
                  <a:t>Undecayed nuclei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 b="1">
                  <a:solidFill>
                    <a:srgbClr val="0D302B"/>
                  </a:solidFill>
                </a:defRPr>
              </a:pPr>
            </a:p>
          </c:txPr>
        </c:title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0D302B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36661"/>
                </a:solidFill>
              </a:defRPr>
            </a:pPr>
          </a:p>
        </c:txPr>
        <c:crossAx val="48650112"/>
        <c:crossBetween val="between"/>
      </c:valAx>
      <c:spPr>
        <a:solidFill xmlns:a="http://schemas.openxmlformats.org/drawingml/2006/main">
          <a:srgbClr val="FFFDF5"/>
        </a:solidFill>
        <a:ln xmlns:a="http://schemas.openxmlformats.org/drawingml/2006/main" w="9525">
          <a:solidFill>
            <a:srgbClr val="9BAAA3"/>
          </a:solidFill>
          <a:prstDash val="solid"/>
        </a:ln>
      </c:spPr>
    </c:plotArea>
    <c:plotVisOnly val="1"/>
  </c:chart>
  <c:spPr>
    <a:solidFill xmlns:a="http://schemas.openxmlformats.org/drawingml/2006/main">
      <a:srgbClr val="FFFDF5"/>
    </a:solidFill>
    <a:ln xmlns:a="http://schemas.openxmlformats.org/drawingml/2006/main" w="9525">
      <a:solidFill>
        <a:srgbClr val="9BAAA3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2C14502-9C4A-4DB5-AAA7-4D73A4A6E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90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459C93F-CBF6-471A-A3A0-B7013C658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914400"/>
            <a:ext cx="2286000" cy="2286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730A9B-63CB-4707-B04F-9DA85B4CB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1562100"/>
            <a:ext cx="990600" cy="990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7158AA-2C93-4820-8795-1FEF958AB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68580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IGCSE 5.2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5CD557-54D2-47EA-A49D-7D897E226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8001000" cy="1847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5400" b="1" i="0">
                <a:solidFill>
                  <a:srgbClr val="F7F2E3"/>
                </a:solidFill>
              </a:defRPr>
            </a:pPr>
            <a:r>
              <a:rPr sz="5400" b="1" i="0">
                <a:solidFill>
                  <a:srgbClr val="F7F2E3"/>
                </a:solidFill>
              </a:rPr>
              <a:t>Half-life: random atoms, predictable crowds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F095A0-9B3F-408E-A6B0-971CCF283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24250"/>
            <a:ext cx="73342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You cannot schedule one nucleus—but a large sample draws a reliable curve.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D0F9DA-FA78-4654-AC41-883F841BF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245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CLASSROOM POWERPOINT · EDITABLE · 45-MINUTE FLOW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1F8C16D-66FC-44BB-9B9D-EB016A9C7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5 · NUCLEAR PHYSICS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EB5903-FE92-46AC-B6F7-0C19B1251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01 / 08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83AEB1-00A1-4E6F-9457-D85A4353E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10D1A3-7DAC-4E9D-B37B-B6C4381E4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</p:spTree>
    <p:extLst>
      <p:ext uri="{BB962C8B-B14F-4D97-AF65-F5344CB8AC3E}">
        <p14:creationId xmlns:p14="http://schemas.microsoft.com/office/powerpoint/2010/main" val="15753682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667F684-EB4E-4D28-A701-DF6E501D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056796-6125-441C-B864-812A1538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02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2B14A1-44C0-421D-BCB0-578DE3C13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73FE306-BC35-4EAB-9ABE-4594C022C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4491D9-2B8A-4E19-B458-9CEFDCE07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QUICK VOTE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4DA0099-7C1D-4E40-BDD4-BAA747568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96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After two half-lives, what fraction of undecayed nuclei remains?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282A57-C382-40F2-8372-4E853E7C7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C5CF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FFBD59-B70E-4849-AC16-E504D4D81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29527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A · 1/2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1D3CA99-327C-4B9D-9DEC-06760035A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8145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C5CF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7442A0-7166-496D-A3F0-86A6927AF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3380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B · 1/4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1EC33D0-2736-4ADA-AE18-F2DB64570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62500"/>
            <a:ext cx="400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7C5CF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3FDA0C-9A4E-4A49-BF43-0662CFAA1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4514850"/>
            <a:ext cx="6858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 i="0">
                <a:solidFill>
                  <a:srgbClr val="0D302B"/>
                </a:solidFill>
              </a:defRPr>
            </a:pPr>
            <a:r>
              <a:rPr sz="2250" b="1" i="0">
                <a:solidFill>
                  <a:srgbClr val="0D302B"/>
                </a:solidFill>
              </a:rPr>
              <a:t>C · None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3D4DBA1-E428-4B92-9FF8-0117406F2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762250"/>
            <a:ext cx="2619375" cy="2381250"/>
          </a:xfrm>
          <a:prstGeom xmlns:a="http://schemas.openxmlformats.org/drawingml/2006/main" prst="roundRect">
            <a:avLst>
              <a:gd name="adj" fmla="val 9600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E705CE-B53C-4161-BFA5-A83F2735F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1813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NO CALCULATOR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39C16AC-EB06-488B-9197-D580212A0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81400"/>
            <a:ext cx="20193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Vote without a calculator. Explain the repeated halving.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C99B4D-688E-4E01-BA0E-2BB39E69A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591050"/>
            <a:ext cx="2095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16581723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FA7BD9-7A76-45E2-A0F2-5131501C1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503C82-C7AB-42F2-90B4-2A48B4C2C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03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DE3B89-D71B-453E-A80B-88DADC0B4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D5BFBE-8DAA-4C72-8371-CB5E3C569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641481-E896-4733-9724-AF97A5C78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62000"/>
            <a:ext cx="10287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Random decay creates a predictable pattern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7B29D3-B540-42C1-9CAB-B3ED2325D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5572125" cy="895350"/>
          </a:xfrm>
          <a:prstGeom xmlns:a="http://schemas.openxmlformats.org/drawingml/2006/main" prst="roundRect">
            <a:avLst>
              <a:gd name="adj" fmla="val 21277"/>
            </a:avLst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2C335DB-CFD6-468D-96FC-77BABDD67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14550"/>
            <a:ext cx="5048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remaining fraction = (1/2)ⁿ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B5C8E0-57B1-47B1-AC15-1D2784623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9D784D-891D-4BC8-9005-505F9556D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1432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The decay of one unstable nucleus is spontaneous and random.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FF6EC2-C882-43DE-A38C-11FD96527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735E02-3014-43F8-A6F5-2E4D1265C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8862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Half-life is the time for the number of undecayed nuclei—or activity—to halve.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BEE1EB-2B1F-40A4-832E-EA41A6838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434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B8133B-A99D-4EEF-BBB9-7054EFE6D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62915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Corrected count rate subtracts background radiation from the measured count rate.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11EC50-FB9E-4E9B-A1BA-492BF04A0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4864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0BD196-0D58-4483-A354-0DE75EEF8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372100"/>
            <a:ext cx="476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A large sample follows a smooth exponential trend even though individual decays are random.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2DD1A8-2306-4905-BBEA-7830E9F82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190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787548-D7B8-4DA1-96BB-956F1579E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24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8A9B21E-8816-46AA-AB60-B146A6C3F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2288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70AFA9E-9B0A-41B0-A00C-A58E45E5A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9431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2F563F-21F4-49E6-8948-26986F866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247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1402178-FE4A-4802-A9E3-97FC1B3B2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724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D99B36B-E428-41D6-80E9-102D3A44B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9908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DCC2DAA-68EF-4469-8B09-0F9327F2E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7051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CCEC0A-F770-4243-B1DA-6F242BFB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009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DD2E58-320A-44BD-976D-4F362F421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7241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19050">
            <a:solidFill>
              <a:srgbClr val="0D302B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47CD67-103B-4753-A1B4-6F1C7B98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73380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nucleus: random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49CFC6-75D2-4079-BAD0-070C02BF5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171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large sample: predictable</a:t>
            </a:r>
          </a:p>
        </p:txBody>
      </p:sp>
    </p:spTree>
    <p:extLst>
      <p:ext uri="{BB962C8B-B14F-4D97-AF65-F5344CB8AC3E}">
        <p14:creationId xmlns:p14="http://schemas.microsoft.com/office/powerpoint/2010/main" val="65116838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22E701-1525-47EC-B160-F70E92207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5F61DE-80D0-4616-959C-0C6D23FEF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04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331414-6319-495D-81FC-7C7E89E32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471CBC-5646-42E8-A393-48268B6D7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43D55E-7868-4740-BA66-A0172B056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DO THE PHYSICS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24044E-6CC8-4854-B293-E856C6E5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6477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Coin-decay experiment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10155B-4E73-463F-A9DE-3B4B56E09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476500"/>
            <a:ext cx="6191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 i="0">
                <a:solidFill>
                  <a:srgbClr val="D7E1DD"/>
                </a:solidFill>
              </a:defRPr>
            </a:pPr>
            <a:r>
              <a:rPr sz="1800" b="0" i="0">
                <a:solidFill>
                  <a:srgbClr val="D7E1DD"/>
                </a:solidFill>
              </a:rPr>
              <a:t>Each coin is a nucleus. Heads decays; tails survives to the next round.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EEBDFF-3E18-4640-AA2F-3C091887C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6192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3AC68D2-4076-40D1-8457-A26A245A6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7526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60CA3DD-6794-4913-B67D-D7F8AB318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6383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Start with 40 coins or counters.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C88DBD-E307-4EF3-8317-11501929E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85750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5AC3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B4F0D75-D899-4D0A-9BEA-BDD57750B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9085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DCD266-1E0D-4CF1-AFE9-BB5E4AE8F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87655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Remove heads after each shake.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7C9ED4-F476-48F0-B7EA-2FD99C100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95750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A88E4D4-B98B-4A41-92C0-B3056FE2C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29100"/>
            <a:ext cx="552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1F03B90-655E-43E2-B2C5-C23BC68ED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1148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Graph survivors against round number.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6B4F58-ED85-4404-A9B0-8BE3B8EB6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71900"/>
            <a:ext cx="5905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1DA9B4-5DEC-410D-928B-5F669E57F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59055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1">
                <a:solidFill>
                  <a:srgbClr val="E5AC32"/>
                </a:solidFill>
              </a:defRPr>
            </a:pPr>
            <a:r>
              <a:rPr sz="1800" b="1" i="1">
                <a:solidFill>
                  <a:srgbClr val="E5AC32"/>
                </a:solidFill>
              </a:rPr>
              <a:t>Compare classes: random results, similar overall shape.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6C2DD7A-BAB3-4D84-9EBB-64C9CAF6C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19750"/>
            <a:ext cx="4095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PAIR → TEST → EXPLAIN</a:t>
            </a:r>
          </a:p>
        </p:txBody>
      </p:sp>
    </p:spTree>
    <p:extLst>
      <p:ext uri="{BB962C8B-B14F-4D97-AF65-F5344CB8AC3E}">
        <p14:creationId xmlns:p14="http://schemas.microsoft.com/office/powerpoint/2010/main" val="11854180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2E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375E0C-25B7-49E2-BF07-D246507CA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A0BE3E-9499-4862-8749-2E4B62C7C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05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A5A6145-C1CE-4032-96D8-F7A62F761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037985-B2E8-440D-8E04-3C7C61BAD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050A0D-3916-46D4-8854-E03F8F28C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READ THE EVIDENCE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EBDA6E1-048E-483C-AEFB-518F54D75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66800"/>
            <a:ext cx="4000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Read half-life from repeated halving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6F5966-8C67-4672-83E7-1A4C0511A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4000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What is the half-life of this ideal sample?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32970F-37E5-483D-9D28-86E63C356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400050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FFFDF5"/>
          </a:solidFill>
          <a:ln xmlns:a="http://schemas.openxmlformats.org/drawingml/2006/main" w="14288">
            <a:solidFill>
              <a:srgbClr val="9BAAA3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5D4727-8BC3-4854-926F-208417BA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905250"/>
            <a:ext cx="95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HINT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12740F-C8F4-4FC9-8E7C-13769A9E0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86250"/>
            <a:ext cx="3524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0D302B"/>
                </a:solidFill>
              </a:defRPr>
            </a:pPr>
            <a:r>
              <a:rPr sz="1650" b="0" i="0">
                <a:solidFill>
                  <a:srgbClr val="0D302B"/>
                </a:solidFill>
              </a:rPr>
              <a:t>Find two times where the number halves.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5191125" y="1381125"/>
          <a:ext xmlns:a="http://schemas.openxmlformats.org/drawingml/2006/main" cx="6381750" cy="389572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11daff1be304d5b"/>
          </a:graphicData>
        </a:graphic>
      </p:graphicFrame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2F8F63-8248-4493-B6F7-6D2FBC978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5467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Answer on slide 8</a:t>
            </a:r>
          </a:p>
        </p:txBody>
      </p:sp>
    </p:spTree>
    <p:extLst>
      <p:ext uri="{BB962C8B-B14F-4D97-AF65-F5344CB8AC3E}">
        <p14:creationId xmlns:p14="http://schemas.microsoft.com/office/powerpoint/2010/main" val="116460500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7C5C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8DD1F8-86FE-4E1B-8B1C-05002BFF4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F1A377C-F981-4561-B4AE-51CB80F48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06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683922-B0A0-4946-B043-2F78EA9CB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6CA514-BCD2-4CD7-B89B-C72F45C27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1C17EE-B3A9-45A6-85B9-28170AF0D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MISCONCEPTION SHOWDOWN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A1B42A-E24E-4E7C-8D40-5EBA66074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100965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“At one half-life, every nucleus is halfway decayed.”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9D78D2C-7CCE-4D42-B317-DC9E12646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10820400" cy="781050"/>
          </a:xfrm>
          <a:prstGeom xmlns:a="http://schemas.openxmlformats.org/drawingml/2006/main" prst="roundRect">
            <a:avLst>
              <a:gd name="adj" fmla="val 21951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BBDEB7-DE03-4D5B-A2D5-69C875ABD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781300"/>
            <a:ext cx="10248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F7F2E3"/>
                </a:solidFill>
              </a:defRPr>
            </a:pPr>
            <a:r>
              <a:rPr sz="1875" b="1" i="0">
                <a:solidFill>
                  <a:srgbClr val="F7F2E3"/>
                </a:solidFill>
              </a:rPr>
              <a:t>NUCLEI DO NOT DO PART-TIME DECAY.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3CC18B-7C9B-42D6-A0E6-33BCFE482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790950"/>
            <a:ext cx="98107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A nucleus has either decayed or not. Half-life describes the population, not a half-finished nucleus.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FBEEBB-8BA5-42ED-BE8C-94AF68385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819650"/>
            <a:ext cx="5524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0D302B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834FB8-CF88-4C6D-AB7C-743D2ACE2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105400"/>
            <a:ext cx="9144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 i="1">
                <a:solidFill>
                  <a:srgbClr val="0D302B"/>
                </a:solidFill>
              </a:defRPr>
            </a:pPr>
            <a:r>
              <a:rPr sz="1650" b="0" i="1">
                <a:solidFill>
                  <a:srgbClr val="0D302B"/>
                </a:solidFill>
              </a:rPr>
              <a:t>No nucleus leaves the office at lunch with half an alpha particle.</a:t>
            </a:r>
          </a:p>
        </p:txBody>
      </p:sp>
    </p:spTree>
    <p:extLst>
      <p:ext uri="{BB962C8B-B14F-4D97-AF65-F5344CB8AC3E}">
        <p14:creationId xmlns:p14="http://schemas.microsoft.com/office/powerpoint/2010/main" val="65154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DF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A2BEDF-D988-45BC-94BA-27DE04CD1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AFC201-443C-4522-81C6-60E2EDFF7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07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42F2E1-2B5D-4BAE-BA3A-F11FFF07F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9BAAA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53ED58-1E77-4713-B4C9-AF10BA469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536661"/>
                </a:solidFill>
              </a:defRPr>
            </a:pPr>
            <a:r>
              <a:rPr sz="1650" b="1" i="0">
                <a:solidFill>
                  <a:srgbClr val="536661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09E885-11E6-4BF2-8E7C-733756D80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ORIGINAL EXAM-STYLE CHALLENGE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993F6BC-0A78-4EBC-83A6-3C260DD60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2395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0D302B"/>
                </a:solidFill>
              </a:defRPr>
            </a:pPr>
            <a:r>
              <a:rPr sz="3750" b="1" i="0">
                <a:solidFill>
                  <a:srgbClr val="0D302B"/>
                </a:solidFill>
              </a:rPr>
              <a:t>Show the method, not just the number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1783A38-68C2-4A0E-A8DE-79C383FD1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10820400" cy="1428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14288">
            <a:solidFill>
              <a:srgbClr val="0D302B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17EE7C-6A1C-4488-ABCD-4D6DF9292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362200"/>
            <a:ext cx="101727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A radioactive sample has a measured count rate of 960 counts/min and a half-life of 6 hours.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3CD1ED-8CEA-476F-8EE8-F198C165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624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48D37B-0C08-4BC3-B146-C728765BC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38481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Calculate the measured count rate after 18 hours. [3]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79041C-87F1-4920-868B-74A45CF6E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00600"/>
            <a:ext cx="38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3A46C22-C103-475C-B339-D91CC79F3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6863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0D302B"/>
                </a:solidFill>
              </a:defRPr>
            </a:pPr>
            <a:r>
              <a:rPr sz="1800" b="1" i="0">
                <a:solidFill>
                  <a:srgbClr val="0D302B"/>
                </a:solidFill>
              </a:rPr>
              <a:t>State why two measurements may differ slightly. [1]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49CF44-36C8-4FA5-B133-8E98FF07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3962400"/>
            <a:ext cx="1428750" cy="1352550"/>
          </a:xfrm>
          <a:prstGeom xmlns:a="http://schemas.openxmlformats.org/drawingml/2006/main" prst="roundRect">
            <a:avLst>
              <a:gd name="adj" fmla="val 12676"/>
            </a:avLst>
          </a:prstGeom>
          <a:solidFill xmlns:a="http://schemas.openxmlformats.org/drawingml/2006/main">
            <a:srgbClr val="0D30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593E54-B401-45A8-AAFB-2EB41230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229100"/>
            <a:ext cx="10858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THINK</a:t>
            </a:r>
          </a:p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PAIR</a:t>
            </a:r>
          </a:p>
          <a:p xmlns:a="http://schemas.openxmlformats.org/drawingml/2006/main">
            <a:pPr algn="ctr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CHECK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770AEC-EF68-4B07-B5D5-0A0E2B3D6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715000"/>
            <a:ext cx="22288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0" i="0">
                <a:solidFill>
                  <a:srgbClr val="536661"/>
                </a:solidFill>
              </a:defRPr>
            </a:pPr>
            <a:r>
              <a:rPr sz="1650" b="0" i="0">
                <a:solidFill>
                  <a:srgbClr val="536661"/>
                </a:solidFill>
              </a:rPr>
              <a:t>Full solution next</a:t>
            </a:r>
          </a:p>
        </p:txBody>
      </p:sp>
    </p:spTree>
    <p:extLst>
      <p:ext uri="{BB962C8B-B14F-4D97-AF65-F5344CB8AC3E}">
        <p14:creationId xmlns:p14="http://schemas.microsoft.com/office/powerpoint/2010/main" val="8976192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D30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5E9929-0AD5-4D1A-B202-56D755890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5750"/>
            <a:ext cx="666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GROUP 5 · NUCLEAR PHYSICS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B9155A1-E3A4-4E81-8AF5-7CA1E123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85750"/>
            <a:ext cx="114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 i="0">
                <a:solidFill>
                  <a:srgbClr val="F7F2E3"/>
                </a:solidFill>
              </a:defRPr>
            </a:pPr>
            <a:r>
              <a:rPr sz="1650" b="1" i="0">
                <a:solidFill>
                  <a:srgbClr val="F7F2E3"/>
                </a:solidFill>
              </a:rPr>
              <a:t>08 / 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8520E1-EC87-40C2-A7C4-C5B05EFAD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324600"/>
            <a:ext cx="10858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736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23B5A7-E563-41A1-B024-DC7CAB09C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419850"/>
            <a:ext cx="819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B8C8C3"/>
                </a:solidFill>
              </a:defRPr>
            </a:pPr>
            <a:r>
              <a:rPr sz="1650" b="1" i="0">
                <a:solidFill>
                  <a:srgbClr val="B8C8C3"/>
                </a:solidFill>
              </a:rPr>
              <a:t>GIOPHYSICS · CAMBRIDGE IGCSE PHYSICS 0625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410C46-37C4-41DC-B7F7-1A710C864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3619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E5AC32"/>
                </a:solidFill>
              </a:defRPr>
            </a:pPr>
            <a:r>
              <a:rPr sz="1650" b="1" i="0">
                <a:solidFill>
                  <a:srgbClr val="E5AC32"/>
                </a:solidFill>
              </a:rPr>
              <a:t>REVEAL + EXIT TICKET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16359D-08A6-447A-9027-E854DEF05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049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750" b="1" i="0">
                <a:solidFill>
                  <a:srgbClr val="F7F2E3"/>
                </a:solidFill>
              </a:defRPr>
            </a:pPr>
            <a:r>
              <a:rPr sz="3750" b="1" i="0">
                <a:solidFill>
                  <a:srgbClr val="F7F2E3"/>
                </a:solidFill>
              </a:rPr>
              <a:t>Check the reasoning, then leave with one idea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203068-B43A-4DE5-BB76-588AAFCA4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 i="0">
                <a:solidFill>
                  <a:srgbClr val="7C5CFC"/>
                </a:solidFill>
              </a:defRPr>
            </a:pPr>
            <a:r>
              <a:rPr sz="1800" b="1" i="0">
                <a:solidFill>
                  <a:srgbClr val="7C5CFC"/>
                </a:solidFill>
              </a:rPr>
              <a:t>Quick vote: B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1B4154-AAC9-4576-8742-8D80D18CF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 i="0">
                <a:solidFill>
                  <a:srgbClr val="D7E1DD"/>
                </a:solidFill>
              </a:defRPr>
            </a:pPr>
            <a:r>
              <a:rPr sz="1650" b="0" i="0">
                <a:solidFill>
                  <a:srgbClr val="D7E1DD"/>
                </a:solidFill>
              </a:rPr>
              <a:t>Graph: 2 minutes.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9B4AA8C-FDAB-4B0B-83D8-C6B70A2CB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762750" cy="1790700"/>
          </a:xfrm>
          <a:prstGeom xmlns:a="http://schemas.openxmlformats.org/drawingml/2006/main" prst="roundRect">
            <a:avLst>
              <a:gd name="adj" fmla="val 10638"/>
            </a:avLst>
          </a:prstGeom>
          <a:solidFill xmlns:a="http://schemas.openxmlformats.org/drawingml/2006/main">
            <a:srgbClr val="F7F2E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3019AC-6104-4AEC-B611-6AFAB00A3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814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7C5CFC"/>
                </a:solidFill>
              </a:defRPr>
            </a:pPr>
            <a:r>
              <a:rPr sz="1650" b="1" i="0">
                <a:solidFill>
                  <a:srgbClr val="7C5CFC"/>
                </a:solidFill>
              </a:rPr>
              <a:t>WORKED SOLUTION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7525E5-1414-4FF4-9282-2D1890B1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619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18 h is 3 half-lives: 960 → 480 → 240 → 120 counts/min. Radioactive decay is random.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41C0F4-C637-48A7-9781-233CD62DF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81200"/>
            <a:ext cx="365760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7C5C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BC269A-1481-4A27-8FC0-A02EC68C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266950"/>
            <a:ext cx="3086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EXIT TICKET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EC4161-AA42-42AE-BAF6-105533D9D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819400"/>
            <a:ext cx="30099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 i="0">
                <a:solidFill>
                  <a:srgbClr val="0D302B"/>
                </a:solidFill>
              </a:defRPr>
            </a:pPr>
            <a:r>
              <a:rPr sz="1875" b="1" i="0">
                <a:solidFill>
                  <a:srgbClr val="0D302B"/>
                </a:solidFill>
              </a:rPr>
              <a:t>Sketch a decay curve and mark one pair of points that proves the half-life.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8F8FA2-544D-453B-BC35-3C368A3AC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4958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 i="0">
                <a:solidFill>
                  <a:srgbClr val="0D302B"/>
                </a:solidFill>
              </a:defRPr>
            </a:pPr>
            <a:r>
              <a:rPr sz="1650" b="1" i="0">
                <a:solidFill>
                  <a:srgbClr val="0D302B"/>
                </a:solidFill>
              </a:rPr>
              <a:t>One minute. One clear answer.</a:t>
            </a:r>
          </a:p>
        </p:txBody>
      </p:sp>
    </p:spTree>
    <p:extLst>
      <p:ext uri="{BB962C8B-B14F-4D97-AF65-F5344CB8AC3E}">
        <p14:creationId xmlns:p14="http://schemas.microsoft.com/office/powerpoint/2010/main" val="82517335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2026-08-14T11:54:18.0670000Z</dcterms:created>
  <dcterms:modified xsi:type="dcterms:W3CDTF">2026-08-14T11:54:18.0670000Z</dcterms:modified>
</coreProperties>
</file>