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slides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a6e06c51cab42b5" /><Relationship Type="http://schemas.openxmlformats.org/officeDocument/2006/relationships/extended-properties" Target="/docProps/app.xml" Id="R00b722b5b1d84fbb" /><Relationship Type="http://schemas.openxmlformats.org/officeDocument/2006/relationships/officeDocument" Target="/ppt/presentation.xml" Id="Rbbd7751cbf0b4d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a86df4d544e77"/>
  </p:sldMasterIdLst>
  <p:notesMasterIdLst>
    <p:notesMasterId xmlns:r="http://schemas.openxmlformats.org/officeDocument/2006/relationships" r:id="Rcd0daccae1dd451f"/>
  </p:notesMasterIdLst>
  <p:sldIdLst>
    <p:sldId xmlns:r="http://schemas.openxmlformats.org/officeDocument/2006/relationships" id="256" r:id="Ree8d93c0d8484aa1"/>
    <p:sldId xmlns:r="http://schemas.openxmlformats.org/officeDocument/2006/relationships" id="257" r:id="R398ed2899caa46a8"/>
    <p:sldId xmlns:r="http://schemas.openxmlformats.org/officeDocument/2006/relationships" id="258" r:id="Rab6be7e80f184e0e"/>
    <p:sldId xmlns:r="http://schemas.openxmlformats.org/officeDocument/2006/relationships" id="259" r:id="R461353a3e9d14341"/>
    <p:sldId xmlns:r="http://schemas.openxmlformats.org/officeDocument/2006/relationships" id="260" r:id="Re495f45f2dc847f0"/>
    <p:sldId xmlns:r="http://schemas.openxmlformats.org/officeDocument/2006/relationships" id="261" r:id="R2081708fdd5a4672"/>
    <p:sldId xmlns:r="http://schemas.openxmlformats.org/officeDocument/2006/relationships" id="262" r:id="R9ada4291989344e5"/>
    <p:sldId xmlns:r="http://schemas.openxmlformats.org/officeDocument/2006/relationships" id="263" r:id="Ree473aed1d684f3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0ff54addcef484d" /><Relationship Type="http://schemas.openxmlformats.org/officeDocument/2006/relationships/slideMaster" Target="/ppt/slideMasters/slideMaster1.xml" Id="Rbbca86df4d544e77" /><Relationship Type="http://schemas.openxmlformats.org/officeDocument/2006/relationships/notesMaster" Target="/ppt/notesMasters/notesMaster1.xml" Id="Rcd0daccae1dd451f" /><Relationship Type="http://schemas.openxmlformats.org/officeDocument/2006/relationships/presProps" Target="/ppt/presProps.xml" Id="Rdc9ef13452584b34" /><Relationship Type="http://schemas.openxmlformats.org/officeDocument/2006/relationships/tableStyles" Target="/ppt/tableStyles.xml" Id="R4ec7964387b34363" /><Relationship Type="http://schemas.openxmlformats.org/officeDocument/2006/relationships/slide" Target="/ppt/slides/slide1.xml" Id="Ree8d93c0d8484aa1" /><Relationship Type="http://schemas.openxmlformats.org/officeDocument/2006/relationships/slide" Target="/ppt/slides/slide2.xml" Id="R398ed2899caa46a8" /><Relationship Type="http://schemas.openxmlformats.org/officeDocument/2006/relationships/slide" Target="/ppt/slides/slide3.xml" Id="Rab6be7e80f184e0e" /><Relationship Type="http://schemas.openxmlformats.org/officeDocument/2006/relationships/slide" Target="/ppt/slides/slide4.xml" Id="R461353a3e9d14341" /><Relationship Type="http://schemas.openxmlformats.org/officeDocument/2006/relationships/slide" Target="/ppt/slides/slide5.xml" Id="Re495f45f2dc847f0" /><Relationship Type="http://schemas.openxmlformats.org/officeDocument/2006/relationships/slide" Target="/ppt/slides/slide6.xml" Id="R2081708fdd5a4672" /><Relationship Type="http://schemas.openxmlformats.org/officeDocument/2006/relationships/slide" Target="/ppt/slides/slide7.xml" Id="R9ada4291989344e5" /><Relationship Type="http://schemas.openxmlformats.org/officeDocument/2006/relationships/slide" Target="/ppt/slides/slide8.xml" Id="Ree473aed1d684f3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07649c38557457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8a6fc3ea6af4699" /><Relationship Type="http://schemas.openxmlformats.org/officeDocument/2006/relationships/notesMaster" Target="/ppt/notesMasters/notesMaster1.xml" Id="Re739eadaa23b41d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01d312c02a240b9" /><Relationship Type="http://schemas.openxmlformats.org/officeDocument/2006/relationships/notesMaster" Target="/ppt/notesMasters/notesMaster1.xml" Id="R2db3e34c1fe94b4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e56e63dcf524cdb" /><Relationship Type="http://schemas.openxmlformats.org/officeDocument/2006/relationships/notesMaster" Target="/ppt/notesMasters/notesMaster1.xml" Id="R72ba18df3bc948e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f06f0d563634d41" /><Relationship Type="http://schemas.openxmlformats.org/officeDocument/2006/relationships/notesMaster" Target="/ppt/notesMasters/notesMaster1.xml" Id="Rf38685d76fd7473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5d85b22350a42ac" /><Relationship Type="http://schemas.openxmlformats.org/officeDocument/2006/relationships/notesMaster" Target="/ppt/notesMasters/notesMaster1.xml" Id="Rf2d90990f005480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d8aaeae687b45e7" /><Relationship Type="http://schemas.openxmlformats.org/officeDocument/2006/relationships/notesMaster" Target="/ppt/notesMasters/notesMaster1.xml" Id="Re1dcffb042d34e3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4f3827a8e354c3a" /><Relationship Type="http://schemas.openxmlformats.org/officeDocument/2006/relationships/notesMaster" Target="/ppt/notesMasters/notesMaster1.xml" Id="Rce39938463144b0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2abb261abb74a2c" /><Relationship Type="http://schemas.openxmlformats.org/officeDocument/2006/relationships/notesMaster" Target="/ppt/notesMasters/notesMaster1.xml" Id="R7cb68d9a9f4f416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title only. Ask students to predict the lesson’s central question before advancing. Suggested pacing: 1 minute.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https://giophysics.com/chapter-53/solar-system/</a:t>
            </a:r>
          </a:p>
          <a:p xmlns:a="http://schemas.openxmlformats.org/drawingml/2006/main">
            <a:r>
              <a:t>- https://giophysics.com/chapter-53/stellar-lifecycles/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3 minutes. Take the vote before discussion. Correct choice: C. Do not reveal it yet; ask two students to justify different choices.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https://giophysics.com/chapter-53/solar-system/</a:t>
            </a:r>
          </a:p>
          <a:p xmlns:a="http://schemas.openxmlformats.org/drawingml/2006/main">
            <a:r>
              <a:t>- https://giophysics.com/chapter-53/stellar-lifecycles/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Build the model from the diagram and ask students to restate each bullet in their own words. Keep formulas connected to units and meanings.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https://giophysics.com/chapter-53/solar-system/</a:t>
            </a:r>
          </a:p>
          <a:p xmlns:a="http://schemas.openxmlformats.org/drawingml/2006/main">
            <a:r>
              <a:t>- https://giophysics.com/chapter-53/stellar-lifecycles/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Run this as a pair or table task. Ask for one observable result and one physics explanation before moving on. Prioritise safety and available classroom space.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https://giophysics.com/chapter-53/solar-system/</a:t>
            </a:r>
          </a:p>
          <a:p xmlns:a="http://schemas.openxmlformats.org/drawingml/2006/main">
            <a:r>
              <a:t>- https://giophysics.com/chapter-53/stellar-lifecycles/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7 minutes. Students should read axes and units before calculating. Answer: Jupiter’s year is about 6.3 times Mars’s and about 11.9 Earth years.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Editable line chart. Horizontal axis: Planet. Vertical axis: Orbital period / Earth years. Orbital period: 0.24, 1, 1.88, 11.86.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https://giophysics.com/chapter-53/solar-system/</a:t>
            </a:r>
          </a:p>
          <a:p xmlns:a="http://schemas.openxmlformats.org/drawingml/2006/main">
            <a:r>
              <a:t>- https://giophysics.com/chapter-53/stellar-lifecycles/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4 minutes. Read the claim, let students object, then reveal the verdict and correction. The final line is optional light humour; keep the conceptual correction as the focus.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https://giophysics.com/chapter-53/solar-system/</a:t>
            </a:r>
          </a:p>
          <a:p xmlns:a="http://schemas.openxmlformats.org/drawingml/2006/main">
            <a:r>
              <a:t>- https://giophysics.com/chapter-53/stellar-lifecycles/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This is original practice, not a reproduced Cambridge question. Give silent working time, then compare methods in pairs before revealing slide 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https://giophysics.com/chapter-53/solar-system/</a:t>
            </a:r>
          </a:p>
          <a:p xmlns:a="http://schemas.openxmlformats.org/drawingml/2006/main">
            <a:r>
              <a:t>- https://giophysics.com/chapter-53/stellar-lifecycles/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6 minutes. Check the quick vote, graph answer and worked solution. End with the exit ticket. Collect or sample responses to decide the next teaching step. Worked answer: v ≈ 2π(3.8 × 10⁸)/(2.4 × 10⁶) ≈ 9.9 × 10² m/s. Acceleration is toward the centre of the orbit.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https://giophysics.com/chapter-53/solar-system/</a:t>
            </a:r>
          </a:p>
          <a:p xmlns:a="http://schemas.openxmlformats.org/drawingml/2006/main">
            <a:r>
              <a:t>- https://giophysics.com/chapter-53/stellar-lifecycles/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e5263b6c143b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5fe5f6a47c34495" /><Relationship Type="http://schemas.openxmlformats.org/officeDocument/2006/relationships/slideLayout" Target="/ppt/slideLayouts/slideLayout1.xml" Id="R512ed3f9eba149a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ed3f9eba149a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95f773b3c45c8" /><Relationship Type="http://schemas.openxmlformats.org/officeDocument/2006/relationships/notesSlide" Target="/ppt/notesSlides/notesSlide1.xml" Id="R77e33b0aac21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0db8d89a64187" /><Relationship Type="http://schemas.openxmlformats.org/officeDocument/2006/relationships/notesSlide" Target="/ppt/notesSlides/notesSlide2.xml" Id="R5a866a9f50ae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e5aeb258c43a2" /><Relationship Type="http://schemas.openxmlformats.org/officeDocument/2006/relationships/notesSlide" Target="/ppt/notesSlides/notesSlide3.xml" Id="R21b7e397a8fa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106dcaa5b4d63" /><Relationship Type="http://schemas.openxmlformats.org/officeDocument/2006/relationships/notesSlide" Target="/ppt/notesSlides/notesSlide4.xml" Id="Rcf63f06882e8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4ff9e4c904569" /><Relationship Type="http://schemas.openxmlformats.org/officeDocument/2006/relationships/chart" Target="/ppt/slides/charts/chart1.xml" Id="R88f193e9da5c480d" /><Relationship Type="http://schemas.openxmlformats.org/officeDocument/2006/relationships/notesSlide" Target="/ppt/notesSlides/notesSlide5.xml" Id="Re35116a75ef9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5ebd9c4994e2c" /><Relationship Type="http://schemas.openxmlformats.org/officeDocument/2006/relationships/notesSlide" Target="/ppt/notesSlides/notesSlide6.xml" Id="R7c20e325b6f4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1884665164987" /><Relationship Type="http://schemas.openxmlformats.org/officeDocument/2006/relationships/notesSlide" Target="/ppt/notesSlides/notesSlide7.xml" Id="Re713fda15aa741d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26cbac648401d" /><Relationship Type="http://schemas.openxmlformats.org/officeDocument/2006/relationships/notesSlide" Target="/ppt/notesSlides/notesSlide8.xml" Id="R7651e2bc1cfe4dbd" /></Relationships>
</file>

<file path=ppt/slides/charts/chart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Orbital period</c:v>
          </c:tx>
          <c:spPr>
            <a:solidFill xmlns:a="http://schemas.openxmlformats.org/drawingml/2006/main">
              <a:srgbClr val="4D8DFF"/>
            </a:solidFill>
            <a:ln xmlns:a="http://schemas.openxmlformats.org/drawingml/2006/main" w="38100">
              <a:solidFill>
                <a:srgbClr val="4D8DFF"/>
              </a:solidFill>
              <a:prstDash val="solid"/>
            </a:ln>
          </c:spPr>
          <c:marker>
            <c:symbol val="circle"/>
            <c:size val="7"/>
            <c:spPr>
              <a:solidFill xmlns:a="http://schemas.openxmlformats.org/drawingml/2006/main">
                <a:srgbClr val="4D8DFF"/>
              </a:solidFill>
            </c:spPr>
          </c:marker>
          <c:cat>
            <c:strLit>
              <c:ptCount val="4"/>
              <c:pt idx="0">
                <c:v>Mercury</c:v>
              </c:pt>
              <c:pt idx="1">
                <c:v>Earth</c:v>
              </c:pt>
              <c:pt idx="2">
                <c:v>Mars</c:v>
              </c:pt>
              <c:pt idx="3">
                <c:v>Jupiter</c:v>
              </c:pt>
            </c:strLit>
          </c:cat>
          <c:val>
            <c:numLit>
              <c:formatCode>General</c:formatCode>
              <c:ptCount val="4"/>
              <c:pt idx="0">
                <c:v>0.24</c:v>
              </c:pt>
              <c:pt idx="1">
                <c:v>1</c:v>
              </c:pt>
              <c:pt idx="2">
                <c:v>1.88</c:v>
              </c:pt>
              <c:pt idx="3">
                <c:v>11.86</c:v>
              </c:pt>
            </c:numLit>
          </c:val>
          <c:smooth val="0"/>
        </c:ser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650" b="1">
                    <a:solidFill>
                      <a:srgbClr val="0D302B"/>
                    </a:solidFill>
                  </a:rPr>
                  <a:t>Planet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650" b="1">
                  <a:solidFill>
                    <a:srgbClr val="0D302B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0D302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36661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13"/>
        </c:scaling>
        <c:delete val="0"/>
        <c:axPos val="l"/>
        <c:majorGridlines>
          <c:spPr>
            <a:ln xmlns:a="http://schemas.openxmlformats.org/drawingml/2006/main" w="9525">
              <a:solidFill>
                <a:srgbClr val="D8DED9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650" b="1">
                    <a:solidFill>
                      <a:srgbClr val="0D302B"/>
                    </a:solidFill>
                  </a:rPr>
                  <a:t>Orbital period / Earth years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650" b="1">
                  <a:solidFill>
                    <a:srgbClr val="0D302B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0D302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36661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DF5"/>
        </a:solidFill>
        <a:ln xmlns:a="http://schemas.openxmlformats.org/drawingml/2006/main" w="9525">
          <a:solidFill>
            <a:srgbClr val="9BAAA3"/>
          </a:solidFill>
          <a:prstDash val="solid"/>
        </a:ln>
      </c:spPr>
    </c:plotArea>
    <c:plotVisOnly val="1"/>
  </c:chart>
  <c:spPr>
    <a:solidFill xmlns:a="http://schemas.openxmlformats.org/drawingml/2006/main">
      <a:srgbClr val="FFFDF5"/>
    </a:solidFill>
    <a:ln xmlns:a="http://schemas.openxmlformats.org/drawingml/2006/main" w="9525">
      <a:solidFill>
        <a:srgbClr val="9BAAA3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CA3239-D519-4646-B8EA-EF9CE8B58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9E6B45-828B-4350-84E1-689EF08F3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91440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D3274F-1DFE-46F0-A101-C4D6C3D32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56210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8D7D38-CB56-4EC4-9081-819188CFE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858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IGCSE 6.1–6.2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FA151C-AB72-49F4-9465-92A3FEA81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8001000" cy="1847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400" b="1" i="0">
                <a:solidFill>
                  <a:srgbClr val="F7F2E3"/>
                </a:solidFill>
              </a:defRPr>
            </a:pPr>
            <a:r>
              <a:rPr sz="5400" b="1" i="0">
                <a:solidFill>
                  <a:srgbClr val="F7F2E3"/>
                </a:solidFill>
              </a:rPr>
              <a:t>Space physics: gravity writes the itinerary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047747-D2AB-40F0-8C6F-FFAB053DD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334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D7E1DD"/>
                </a:solidFill>
              </a:defRPr>
            </a:pPr>
            <a:r>
              <a:rPr sz="1800" b="0" i="0">
                <a:solidFill>
                  <a:srgbClr val="D7E1DD"/>
                </a:solidFill>
              </a:rPr>
              <a:t>Orbits, scale and stellar lives—without needing a field trip to Jupiter.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3FAED6-28F4-4173-86D9-73B1EF552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CLASSROOM POWERPOINT · EDITABLE · 45-MINUTE FLOW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92E21D-49D5-4A1E-AB82-17E1752C6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GROUP 6 · SPACE PHYSICS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FC4F19-6216-413F-844A-2B6C6843B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01 / 08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F9075D-5D98-488F-B395-43B41D042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1F24034-12AD-4685-83CE-70C00E8A8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</p:spTree>
    <p:extLst>
      <p:ext uri="{BB962C8B-B14F-4D97-AF65-F5344CB8AC3E}">
        <p14:creationId xmlns:p14="http://schemas.microsoft.com/office/powerpoint/2010/main" val="165618270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2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99ECCD-CA96-4806-8B24-02D03A3D5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GROUP 6 · SPACE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3CB1CC0-CA36-4190-803E-82E11836C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02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7C2948-E369-4365-84C7-620469FF5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CCCD11-636A-460E-B09A-2AA988CB5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562A96-E7E2-47FA-B05A-A148A55DC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QUICK VOTE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A68F3C-66D2-41C2-89A3-6BD6FBE35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8096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Which planet takes the longest to orbit the Sun?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8D03A2-857D-440E-A43D-CCDFC11BB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0040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4D8D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2712DE-7165-40D8-B951-32C417C3E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9527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A · Mercury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330367-DBA5-415D-8CB3-4559254FF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4D8D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E768BCE-252D-4A61-BBA6-43E1090F1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73380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B · Earth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E84F2C-74FF-44A6-9C75-2717D8704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6250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4D8DF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2C69BC9-1128-461A-BFE9-7A0936471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5148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C · Neptune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F04910-9F55-4B4F-A766-0C28898DA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762250"/>
            <a:ext cx="2619375" cy="2381250"/>
          </a:xfrm>
          <a:prstGeom xmlns:a="http://schemas.openxmlformats.org/drawingml/2006/main" prst="roundRect">
            <a:avLst>
              <a:gd name="adj" fmla="val 9600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799150-8262-4E1C-8302-68AEC38CA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1813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NO CALCULATOR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0987AB-F2D5-4B25-821E-D66647714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581400"/>
            <a:ext cx="20193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Vote. Then connect orbital distance to period.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22524FB-0C3F-491D-97FC-1B2495431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5910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ANSWER ON SLIDE 8</a:t>
            </a:r>
          </a:p>
        </p:txBody>
      </p:sp>
    </p:spTree>
    <p:extLst>
      <p:ext uri="{BB962C8B-B14F-4D97-AF65-F5344CB8AC3E}">
        <p14:creationId xmlns:p14="http://schemas.microsoft.com/office/powerpoint/2010/main" val="7006379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D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652D9B0-A1A5-4860-8312-9A530E103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GROUP 6 · SPACE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EF2D14-9C6C-4089-9709-207B224C2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03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BD5FCC-C3D1-42F1-9A72-A2C421F91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410E68-AF7F-4509-8910-66A919EAB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3EE8B7-B558-4E71-BDEA-41485378E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287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An orbit is continuous falling with enough sideways speed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FD465C-28BD-4EB2-8D7E-500AC1E00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66900"/>
            <a:ext cx="5572125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4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6B0429-02A6-41BD-800E-1DEC3355B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114550"/>
            <a:ext cx="504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orbital speed = 2πr / 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190801-1980-43CF-AA88-68750FD6E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0BD949-D90A-4E62-85E0-5C9D407DF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432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Gravity supplies the inward force that continually changes direction.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8F1E2F-0DFF-4E0D-9EF5-8A7D1E085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CDE2A56-5B69-4AAB-AE3D-91F2BFB53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8862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A larger orbital path generally takes longer to complete in the Solar System.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7ACE07-5061-4030-AC01-33FBAAAC9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434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DF57DF-29FA-4707-A0A9-E26D38BC1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291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A light-year is a distance: the distance light travels in one year.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0F7E6C-E967-464F-A843-02229BF76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864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9AE834-E67B-4450-88D0-8DAD9AB80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3721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Redshift from distant galaxies is evidence that the Universe is expanding.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ECD28E-CF16-461F-9AF2-12127F394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876550"/>
            <a:ext cx="876300" cy="876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DABD90-67E9-4E3A-AFDD-EA694AFBE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525" y="2862263"/>
            <a:ext cx="1809750" cy="90487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6B8BB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2E212A7-488B-4780-BD2D-F7F59D2B8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34275" y="2624138"/>
            <a:ext cx="2762250" cy="138112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6B8BB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37AB68-548F-4716-A36A-40D21E36E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8025" y="2386013"/>
            <a:ext cx="3714750" cy="185737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4D8DF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740CBD-CEA2-4869-97C8-E0A91F914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3028950"/>
            <a:ext cx="247650" cy="247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F719DF7-2757-4707-B420-E5A1DD535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705350"/>
            <a:ext cx="342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direction changes → acceleration</a:t>
            </a:r>
          </a:p>
        </p:txBody>
      </p:sp>
    </p:spTree>
    <p:extLst>
      <p:ext uri="{BB962C8B-B14F-4D97-AF65-F5344CB8AC3E}">
        <p14:creationId xmlns:p14="http://schemas.microsoft.com/office/powerpoint/2010/main" val="36562096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AE6F6C5-8DE3-45F0-B55F-8DCE75CA9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GROUP 6 · SPACE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799091-C1A5-47FE-ADDE-245BAC2EF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04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71220C-7552-4D5D-A8FD-5364826D6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796DB5-A217-4966-890E-614E6C7CE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8896DE-E8D2-4CEA-B6F0-4A305EB67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DO THE PHYSICS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CCEA8E-F24A-4AD0-84C7-6D7B39F13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6477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7F2E3"/>
                </a:solidFill>
              </a:defRPr>
            </a:pPr>
            <a:r>
              <a:rPr sz="3750" b="1" i="0">
                <a:solidFill>
                  <a:srgbClr val="F7F2E3"/>
                </a:solidFill>
              </a:rPr>
              <a:t>Human Solar System—carefully compressed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501A58-A590-4E0F-A76E-86E5FFF82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619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D7E1DD"/>
                </a:solidFill>
              </a:defRPr>
            </a:pPr>
            <a:r>
              <a:rPr sz="1800" b="0" i="0">
                <a:solidFill>
                  <a:srgbClr val="D7E1DD"/>
                </a:solidFill>
              </a:rPr>
              <a:t>Place four model planets in distance order, then predict period order.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B420E4-66AE-4831-ADAA-5C879DD7F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192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BCC3FD-AEB7-4BF8-8A3E-10916AE24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526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BE82FE-EBD2-46B9-8A38-9823C6563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383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Choose a central ‘Sun’ and four orbital radii.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12FC7F-DE14-4E75-AA0C-3921FFBBD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8575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46E6F0-957A-4166-A8BB-4F8677732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9085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0D8CD6-AA93-4D2D-AD4D-2CA121C7D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87655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Rank the expected orbital periods.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B87483-16FD-4FAC-AA3D-FDE06CB4D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957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20637C-4C50-4A62-89FA-3D47E2A2D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291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12236E-063A-4942-846C-EA37C0198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1148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State which parts of the model are not to scale.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94A607-1F8A-4DF0-80F3-42CE8C91A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71900"/>
            <a:ext cx="590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03F8A1B-772F-4A64-89C8-FF40CA652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95750"/>
            <a:ext cx="5905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1">
                <a:solidFill>
                  <a:srgbClr val="E5AC32"/>
                </a:solidFill>
              </a:defRPr>
            </a:pPr>
            <a:r>
              <a:rPr sz="1800" b="1" i="1">
                <a:solidFill>
                  <a:srgbClr val="E5AC32"/>
                </a:solidFill>
              </a:rPr>
              <a:t>Bonus: explain why a circular orbit still involves acceleration.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743AD0-25D3-46E8-B04F-462291A8B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19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PAIR → TEST → EXPLAIN</a:t>
            </a:r>
          </a:p>
        </p:txBody>
      </p:sp>
    </p:spTree>
    <p:extLst>
      <p:ext uri="{BB962C8B-B14F-4D97-AF65-F5344CB8AC3E}">
        <p14:creationId xmlns:p14="http://schemas.microsoft.com/office/powerpoint/2010/main" val="108374928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2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5B11AA-B663-4FBC-BA1C-36EDF8312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GROUP 6 · SPACE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79B900-C1FC-4526-A5EF-A53E4BE77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05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B15C81-B4F4-44DB-B52B-3A7A08846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4F7113-A93C-4569-98B4-F5951C689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56CDF5-4E9D-4E60-9C64-7891FC71D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READ THE EVIDENCE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8EA54A-6BF4-4214-8619-B9525F3E3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4000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Outer planets have longer years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DAFBCC-41DC-461D-9732-6ED4A51F0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4000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Use the graph to compare how the increases change.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C091CA-6B6A-4539-BDE2-0AD4C0C91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400050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14288">
            <a:solidFill>
              <a:srgbClr val="9BAAA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1A787C-FACC-4E29-9D8D-2C7BC5B4C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0525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HINT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3CFB86-E34D-45D1-A25A-6AF963EE2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86250"/>
            <a:ext cx="352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Compare the Mars-to-Jupiter increase with the earlier increases.</a:t>
            </a:r>
          </a:p>
        </p:txBody>
      </p:sp>
      <p:graphicFrame>
        <p:nvGraphicFramePr>
          <p:cNvPr id="23" name="Chart"/>
          <p:cNvGraphicFramePr/>
          <p:nvPr/>
        </p:nvGraphicFramePr>
        <p:xfrm>
          <a:off xmlns:a="http://schemas.openxmlformats.org/drawingml/2006/main" x="5191125" y="1381125"/>
          <a:ext xmlns:a="http://schemas.openxmlformats.org/drawingml/2006/main" cx="6381750" cy="389572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8f193e9da5c480d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A55971-89FA-4B0A-AA63-A35E65EAE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54673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Answer on slide 8</a:t>
            </a:r>
          </a:p>
        </p:txBody>
      </p:sp>
    </p:spTree>
    <p:extLst>
      <p:ext uri="{BB962C8B-B14F-4D97-AF65-F5344CB8AC3E}">
        <p14:creationId xmlns:p14="http://schemas.microsoft.com/office/powerpoint/2010/main" val="166853053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4D8D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545FA9-24E1-4C4D-A828-5D4E5AC90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GROUP 6 · SPACE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50F7E0-5368-489A-945C-A46278DCF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06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A6F3FF-78CA-4309-B7F3-6188C2681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54D742-974C-46A4-B111-15982A6C7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16AF18-86F2-4ECD-9679-79E933F95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MISCONCEPTION SHOWDOWN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3E9DD4-7A2B-469D-8C97-F381C198A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0096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“The Sun is not a star because it looks bigger.”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AB7A20-04B4-44AC-804E-B1CD1108E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10820400" cy="781050"/>
          </a:xfrm>
          <a:prstGeom xmlns:a="http://schemas.openxmlformats.org/drawingml/2006/main" prst="roundRect">
            <a:avLst>
              <a:gd name="adj" fmla="val 21951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42CFC0-F99C-40A7-A204-91CB4A79E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81300"/>
            <a:ext cx="10248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7F2E3"/>
                </a:solidFill>
              </a:defRPr>
            </a:pPr>
            <a:r>
              <a:rPr sz="1875" b="1" i="0">
                <a:solidFill>
                  <a:srgbClr val="F7F2E3"/>
                </a:solidFill>
              </a:rPr>
              <a:t>CLOSE OBJECTS ARE RUDELY LARGE.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F37678-86DC-4C46-9A71-EF5664BC5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90950"/>
            <a:ext cx="9810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The Sun is a star. It appears much larger and brighter because it is vastly closer than other stars.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07DBAD-8535-48EA-8963-5BB1E8925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19650"/>
            <a:ext cx="552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D302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7C320A-246A-43A4-9E31-6129F378B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105400"/>
            <a:ext cx="914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0" i="1">
                <a:solidFill>
                  <a:srgbClr val="0D302B"/>
                </a:solidFill>
              </a:defRPr>
            </a:pPr>
            <a:r>
              <a:rPr sz="1650" b="0" i="1">
                <a:solidFill>
                  <a:srgbClr val="0D302B"/>
                </a:solidFill>
              </a:rPr>
              <a:t>It is also the only star regularly photobombing our daytime sky.</a:t>
            </a:r>
          </a:p>
        </p:txBody>
      </p:sp>
    </p:spTree>
    <p:extLst>
      <p:ext uri="{BB962C8B-B14F-4D97-AF65-F5344CB8AC3E}">
        <p14:creationId xmlns:p14="http://schemas.microsoft.com/office/powerpoint/2010/main" val="4116414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EE0EF4-A490-49D2-AA4B-EC2C2F395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GROUP 6 · SPACE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1E48B4-409A-4E79-A1ED-2AAAEFC8E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07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78B6A2-8938-4D26-852D-9A451DB07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FF2A95-C1D2-4EE8-B0F6-CB0F002D4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B53008-5670-4B55-AA88-11D2AFC4A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ORIGINAL EXAM-STYLE CHALLENGE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AC6B5C2-348B-42E4-984F-AE635FE46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933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Show the method, not just the number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36EC18-E337-429D-BD5B-A39057ADA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10820400" cy="1428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14288">
            <a:solidFill>
              <a:srgbClr val="0D302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73F224-5175-4D96-A8BC-CFE98415D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62200"/>
            <a:ext cx="10172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A moon moves in an approximately circular orbit of radius 3.8 × 10⁸ m with period 2.4 × 10⁶ 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E464D2-A74A-4EFC-AF40-22E1EE9EB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624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14A25C-C1DE-40A7-A368-E688FA5A0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8481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Calculate its orbital speed using v = 2πr/T. [3]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94AF11-8822-4710-82C9-419923A8E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006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74B12B-2E64-4829-89B5-65ED17457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6863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State the direction of its acceleration. [1]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144C590-AED5-481C-BCA0-615A5D351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962400"/>
            <a:ext cx="142875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913B26-13D2-497D-85EA-F168FEFA3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229100"/>
            <a:ext cx="10858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THINK</a:t>
            </a:r>
          </a:p>
          <a:p xmlns:a="http://schemas.openxmlformats.org/drawingml/2006/main">
            <a:pPr algn="ctr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PAIR</a:t>
            </a:r>
          </a:p>
          <a:p xmlns:a="http://schemas.openxmlformats.org/drawingml/2006/main">
            <a:pPr algn="ctr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CHECK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C3CAA9-824B-4C4C-B586-57562D121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71500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0" i="0">
                <a:solidFill>
                  <a:srgbClr val="536661"/>
                </a:solidFill>
              </a:defRPr>
            </a:pPr>
            <a:r>
              <a:rPr sz="1650" b="0" i="0">
                <a:solidFill>
                  <a:srgbClr val="536661"/>
                </a:solidFill>
              </a:rPr>
              <a:t>Full solution next</a:t>
            </a:r>
          </a:p>
        </p:txBody>
      </p:sp>
    </p:spTree>
    <p:extLst>
      <p:ext uri="{BB962C8B-B14F-4D97-AF65-F5344CB8AC3E}">
        <p14:creationId xmlns:p14="http://schemas.microsoft.com/office/powerpoint/2010/main" val="9292814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1DD9C8-94C0-430F-B9C5-9B4B5B7DF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GROUP 6 · SPACE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69FA75-0A22-4CA0-B846-3612F6089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08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119E99-D82E-4B51-95F8-2F00B2816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60E5E7-C28A-4514-A2C8-EF57BBC25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AE9DFA-F5D1-4315-8FE6-69D6083D4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361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REVEAL + EXIT TICKET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739F53-11F0-4EAE-97F4-8E4D70C25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7F2E3"/>
                </a:solidFill>
              </a:defRPr>
            </a:pPr>
            <a:r>
              <a:rPr sz="3750" b="1" i="0">
                <a:solidFill>
                  <a:srgbClr val="F7F2E3"/>
                </a:solidFill>
              </a:rPr>
              <a:t>Check the reasoning, then leave with one idea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E18641-DAA9-474F-8F65-186751121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4D8DFF"/>
                </a:solidFill>
              </a:defRPr>
            </a:pPr>
            <a:r>
              <a:rPr sz="1800" b="1" i="0">
                <a:solidFill>
                  <a:srgbClr val="4D8DFF"/>
                </a:solidFill>
              </a:rPr>
              <a:t>Quick vote: C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1F154E-5988-4591-96C9-72FF0AFC3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D7E1DD"/>
                </a:solidFill>
              </a:defRPr>
            </a:pPr>
            <a:r>
              <a:rPr sz="1650" b="0" i="0">
                <a:solidFill>
                  <a:srgbClr val="D7E1DD"/>
                </a:solidFill>
              </a:rPr>
              <a:t>Graph: Jupiter’s year is about 6.3 times Mars’s and about 11.9 Earth years.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06F050-F585-4144-BBF1-997B46AB8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6762750" cy="179070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7C26E56-2886-469A-A5F0-B2E22C913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814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DFF"/>
                </a:solidFill>
              </a:defRPr>
            </a:pPr>
            <a:r>
              <a:rPr sz="1650" b="1" i="0">
                <a:solidFill>
                  <a:srgbClr val="4D8DFF"/>
                </a:solidFill>
              </a:rPr>
              <a:t>WORKED SOLUTION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B14BAF-86C6-4A17-A8E9-E99CFF189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6191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v ≈ 2π(3.8 × 10⁸)/(2.4 × 10⁶) ≈ 9.9 × 10² m/s. Acceleration is toward the centre of the orbit.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FE014E-0424-4358-B112-3B0E83953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981200"/>
            <a:ext cx="365760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4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648D0F-27FF-4CCB-BF65-7E59827A4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66950"/>
            <a:ext cx="3086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EXIT TICKET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515370-832F-44C5-BFF4-F167F8218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819400"/>
            <a:ext cx="30099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Explain why an object moving in a circular orbit is still accelerating.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3A1E98-4EF4-47A5-A06E-8FABC3A94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4958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One minute. One clear answer.</a:t>
            </a:r>
          </a:p>
        </p:txBody>
      </p:sp>
    </p:spTree>
    <p:extLst>
      <p:ext uri="{BB962C8B-B14F-4D97-AF65-F5344CB8AC3E}">
        <p14:creationId xmlns:p14="http://schemas.microsoft.com/office/powerpoint/2010/main" val="11211502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2026-08-14T11:54:18.5640000Z</dcterms:created>
  <dcterms:modified xsi:type="dcterms:W3CDTF">2026-08-14T11:54:18.5640000Z</dcterms:modified>
</coreProperties>
</file>