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f3ce5708ddc41b2" /><Relationship Type="http://schemas.openxmlformats.org/officeDocument/2006/relationships/extended-properties" Target="/docProps/app.xml" Id="Rea1d7bd037994603" /><Relationship Type="http://schemas.openxmlformats.org/officeDocument/2006/relationships/officeDocument" Target="/ppt/presentation.xml" Id="R20d3f8caeb0a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938859b8c490b"/>
  </p:sldMasterIdLst>
  <p:notesMasterIdLst>
    <p:notesMasterId xmlns:r="http://schemas.openxmlformats.org/officeDocument/2006/relationships" r:id="Rbb9e074b3c684ba6"/>
  </p:notesMasterIdLst>
  <p:sldIdLst>
    <p:sldId xmlns:r="http://schemas.openxmlformats.org/officeDocument/2006/relationships" id="256" r:id="R116485ab93f04220"/>
    <p:sldId xmlns:r="http://schemas.openxmlformats.org/officeDocument/2006/relationships" id="257" r:id="R1253f0b79fc64b4a"/>
    <p:sldId xmlns:r="http://schemas.openxmlformats.org/officeDocument/2006/relationships" id="258" r:id="Rec0651df5ba845e6"/>
    <p:sldId xmlns:r="http://schemas.openxmlformats.org/officeDocument/2006/relationships" id="259" r:id="R928b2ea637cb41fd"/>
    <p:sldId xmlns:r="http://schemas.openxmlformats.org/officeDocument/2006/relationships" id="260" r:id="R2a265be641274f7b"/>
    <p:sldId xmlns:r="http://schemas.openxmlformats.org/officeDocument/2006/relationships" id="261" r:id="Re87ba4fd53c540aa"/>
    <p:sldId xmlns:r="http://schemas.openxmlformats.org/officeDocument/2006/relationships" id="262" r:id="R3a4475091243460a"/>
    <p:sldId xmlns:r="http://schemas.openxmlformats.org/officeDocument/2006/relationships" id="263" r:id="Rde34bccf800b4bd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b19d06286854f86" /><Relationship Type="http://schemas.openxmlformats.org/officeDocument/2006/relationships/slideMaster" Target="/ppt/slideMasters/slideMaster1.xml" Id="R966938859b8c490b" /><Relationship Type="http://schemas.openxmlformats.org/officeDocument/2006/relationships/notesMaster" Target="/ppt/notesMasters/notesMaster1.xml" Id="Rbb9e074b3c684ba6" /><Relationship Type="http://schemas.openxmlformats.org/officeDocument/2006/relationships/presProps" Target="/ppt/presProps.xml" Id="Racc191f86ba446d4" /><Relationship Type="http://schemas.openxmlformats.org/officeDocument/2006/relationships/tableStyles" Target="/ppt/tableStyles.xml" Id="Rb52153f45df94abb" /><Relationship Type="http://schemas.openxmlformats.org/officeDocument/2006/relationships/slide" Target="/ppt/slides/slide1.xml" Id="R116485ab93f04220" /><Relationship Type="http://schemas.openxmlformats.org/officeDocument/2006/relationships/slide" Target="/ppt/slides/slide2.xml" Id="R1253f0b79fc64b4a" /><Relationship Type="http://schemas.openxmlformats.org/officeDocument/2006/relationships/slide" Target="/ppt/slides/slide3.xml" Id="Rec0651df5ba845e6" /><Relationship Type="http://schemas.openxmlformats.org/officeDocument/2006/relationships/slide" Target="/ppt/slides/slide4.xml" Id="R928b2ea637cb41fd" /><Relationship Type="http://schemas.openxmlformats.org/officeDocument/2006/relationships/slide" Target="/ppt/slides/slide5.xml" Id="R2a265be641274f7b" /><Relationship Type="http://schemas.openxmlformats.org/officeDocument/2006/relationships/slide" Target="/ppt/slides/slide6.xml" Id="Re87ba4fd53c540aa" /><Relationship Type="http://schemas.openxmlformats.org/officeDocument/2006/relationships/slide" Target="/ppt/slides/slide7.xml" Id="R3a4475091243460a" /><Relationship Type="http://schemas.openxmlformats.org/officeDocument/2006/relationships/slide" Target="/ppt/slides/slide8.xml" Id="Rde34bccf800b4b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aa6b03abbfe49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2e349fb65174440" /><Relationship Type="http://schemas.openxmlformats.org/officeDocument/2006/relationships/notesMaster" Target="/ppt/notesMasters/notesMaster1.xml" Id="R0e0d07f468b340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8a722b550b84433" /><Relationship Type="http://schemas.openxmlformats.org/officeDocument/2006/relationships/notesMaster" Target="/ppt/notesMasters/notesMaster1.xml" Id="R1f667b26144448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9d349f1d602459c" /><Relationship Type="http://schemas.openxmlformats.org/officeDocument/2006/relationships/notesMaster" Target="/ppt/notesMasters/notesMaster1.xml" Id="Ree66af919c3d40d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22c2cdafe284277" /><Relationship Type="http://schemas.openxmlformats.org/officeDocument/2006/relationships/notesMaster" Target="/ppt/notesMasters/notesMaster1.xml" Id="R9457a528299a415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7f4c0762c446e8" /><Relationship Type="http://schemas.openxmlformats.org/officeDocument/2006/relationships/notesMaster" Target="/ppt/notesMasters/notesMaster1.xml" Id="R84c87e37468e4fd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d7cf6fbd2a415a" /><Relationship Type="http://schemas.openxmlformats.org/officeDocument/2006/relationships/notesMaster" Target="/ppt/notesMasters/notesMaster1.xml" Id="R3e5f4283c8cb404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824b7b203fa4328" /><Relationship Type="http://schemas.openxmlformats.org/officeDocument/2006/relationships/notesMaster" Target="/ppt/notesMasters/notesMaster1.xml" Id="R4a856f46bae142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685e3456a54fa4" /><Relationship Type="http://schemas.openxmlformats.org/officeDocument/2006/relationships/notesMaster" Target="/ppt/notesMasters/notesMaster1.xml" Id="R3d239bc0b8494e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A.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The dull black surface is the best infrared emitter of the three.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column chart. Horizontal axis: Surface finish. Vertical axis: Temperature drop / °C. Temperature drop: 8, 13, 21.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Shiny foil reduces infrared radiation. Trapped air is a poor conductor and cannot circulate to form a convection current.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https://giophysics.com/chapter-41/thermal-energy-transfer/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5425d168a45b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431469328d54cdf" /><Relationship Type="http://schemas.openxmlformats.org/officeDocument/2006/relationships/slideLayout" Target="/ppt/slideLayouts/slideLayout1.xml" Id="R33dc8b4533434da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c8b4533434da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5bdf33aa484c" /><Relationship Type="http://schemas.openxmlformats.org/officeDocument/2006/relationships/notesSlide" Target="/ppt/notesSlides/notesSlide1.xml" Id="R2fa9de378f05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b3ab2de64281" /><Relationship Type="http://schemas.openxmlformats.org/officeDocument/2006/relationships/notesSlide" Target="/ppt/notesSlides/notesSlide2.xml" Id="R60c5079a207b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40dc4e464a50" /><Relationship Type="http://schemas.openxmlformats.org/officeDocument/2006/relationships/notesSlide" Target="/ppt/notesSlides/notesSlide3.xml" Id="R5e2bff3928a5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4e8eac2847b3" /><Relationship Type="http://schemas.openxmlformats.org/officeDocument/2006/relationships/notesSlide" Target="/ppt/notesSlides/notesSlide4.xml" Id="R33e2f321c53b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c19397d44793" /><Relationship Type="http://schemas.openxmlformats.org/officeDocument/2006/relationships/chart" Target="/ppt/slides/charts/chart1.xml" Id="Rbc5223b56d3b4822" /><Relationship Type="http://schemas.openxmlformats.org/officeDocument/2006/relationships/notesSlide" Target="/ppt/notesSlides/notesSlide5.xml" Id="Rb569c2620c21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bdcdb1c64955" /><Relationship Type="http://schemas.openxmlformats.org/officeDocument/2006/relationships/notesSlide" Target="/ppt/notesSlides/notesSlide6.xml" Id="R53020d1216bf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777150754a21" /><Relationship Type="http://schemas.openxmlformats.org/officeDocument/2006/relationships/notesSlide" Target="/ppt/notesSlides/notesSlide7.xml" Id="R9324cc7be5354b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8362e76a4e3e" /><Relationship Type="http://schemas.openxmlformats.org/officeDocument/2006/relationships/notesSlide" Target="/ppt/notesSlides/notesSlide8.xml" Id="R1978071582c5417f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Temperature drop</c:v>
          </c:tx>
          <c:spPr>
            <a:solidFill xmlns:a="http://schemas.openxmlformats.org/drawingml/2006/main">
              <a:srgbClr val="F08A24"/>
            </a:solidFill>
            <a:ln xmlns:a="http://schemas.openxmlformats.org/drawingml/2006/main" w="38100">
              <a:solidFill>
                <a:srgbClr val="F08A24"/>
              </a:solidFill>
              <a:prstDash val="solid"/>
            </a:ln>
          </c:spPr>
          <c:cat>
            <c:strLit>
              <c:ptCount val="3"/>
              <c:pt idx="0">
                <c:v>Shiny silver</c:v>
              </c:pt>
              <c:pt idx="1">
                <c:v>White</c:v>
              </c:pt>
              <c:pt idx="2">
                <c:v>Dull black</c:v>
              </c:pt>
            </c:strLit>
          </c:cat>
          <c:val>
            <c:numLit>
              <c:formatCode>General</c:formatCode>
              <c:ptCount val="3"/>
              <c:pt idx="0">
                <c:v>8</c:v>
              </c:pt>
              <c:pt idx="1">
                <c:v>13</c:v>
              </c:pt>
              <c:pt idx="2">
                <c:v>21</c:v>
              </c:pt>
            </c:numLit>
          </c:val>
          <c:smooth val="0"/>
        </c:ser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Surface finish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24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Temperature drop / °C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587A0B-ECAF-464D-B99B-BEB0DA75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488396-167D-4D05-AD4F-81DA87E5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ED57FD-7C10-4525-9231-F14C9325C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36D953-6A83-4D57-9914-49F89B005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IGCSE 2.3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145BA0-7C50-468F-B18A-096C615F3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Thermal energy on the move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A5AB3F-A36D-43C2-B446-040801566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Conduction, convection and radiation: same energy, three very different journeys.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7B021D-5A6E-456C-AADC-1B55CC7B5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A85F38-E8D7-4545-A1EA-F9B62EDDF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GROUP 2 · THERMAL PHYSICS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7CABEA-AAB2-46CA-8C63-A702DE01F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7A4EF8-9F53-405D-ACD4-EE25DD2C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AF6D61-A888-4FA0-8399-3D7C21B62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10670773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FAF629-93AD-4C7A-B7D2-0E0CC416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1B4B9D-B00E-4398-998B-63F44ADB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77A91C-F50D-4B2A-9880-A4AA18CA8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4B4E8C-BBC1-4D28-BBC7-AE87EDA3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8701DB-0EEB-4394-A13E-5BD022FA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90CB20-5401-41D8-8978-AD6806030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Which spoon handle becomes hot first in warm soup?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45C853-47EA-495D-BF0B-69FC25A8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08A2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31C219-EC75-4DAC-AAE0-EB4D5D17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Metal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94BB66-4D9F-46F7-9E85-6CE67659C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08A2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C46F38-E056-43B6-81B7-996F1BC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Wood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101609-A7F6-41C7-9BAC-7CFB83F88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08A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3D17C0-0651-4058-94D1-1BA574263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Both together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498664-9B8B-47EA-B5E5-E48BC12C9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3FE36F-587F-46AC-A38B-4E6E5D10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34E2C4-E167-4C3A-9235-3AC17C410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Show one finger for A, two for B, three for C.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2A7ED7-C049-4BE3-B1F1-9EACDB4D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684389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BD63C02-6DB1-4FD0-9B05-92697ACD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FE9052-24E1-42A0-A0D6-453AD5884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A2718A-0389-431A-9F52-D27981B8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BBC2DA-9877-4EF1-B321-F5972B83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968863-527B-4060-A146-B6D854DD0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Name the pathway, then explain the particles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F020C7-717B-4EC2-B175-6E46540D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D5FA97-507D-406D-A326-0163E8A2D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conduction · convection · infrared radiation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90489C-AB84-4E9D-BE1B-9765D6617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A697E1-6B08-42DA-A37F-2002DF8D5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Conduction transfers energy through collisions and vibrations in matter.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04D8EF-4750-4A06-A0F3-DCF92EC0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1CCAD8-37DF-4FFD-B4BE-18B913CC4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Convection moves warmer, less-dense fluid and replaces it with cooler fluid.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6611EF-334D-4931-9BD5-7DD2D24E7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AFA140-E67C-45CC-873C-32D8A2E6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Infrared radiation transfers energy by electromagnetic waves; no medium is needed.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29BB7F-2DFB-4BC6-AA39-59EF34417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1762125"/>
            <a:ext cx="1790700" cy="2476500"/>
          </a:xfrm>
          <a:prstGeom xmlns:a="http://schemas.openxmlformats.org/drawingml/2006/main" prst="roundRect">
            <a:avLst>
              <a:gd name="adj" fmla="val 9574"/>
            </a:avLst>
          </a:prstGeom>
          <a:solidFill xmlns:a="http://schemas.openxmlformats.org/drawingml/2006/main">
            <a:srgbClr val="DCEAF4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3205BB-8FF7-4E44-A123-D2C506153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762125"/>
            <a:ext cx="1790700" cy="2476500"/>
          </a:xfrm>
          <a:prstGeom xmlns:a="http://schemas.openxmlformats.org/drawingml/2006/main" prst="roundRect">
            <a:avLst>
              <a:gd name="adj" fmla="val 9574"/>
            </a:avLst>
          </a:prstGeom>
          <a:solidFill xmlns:a="http://schemas.openxmlformats.org/drawingml/2006/main">
            <a:srgbClr val="F5D9C2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7AD155-958E-4E2A-9D7B-933CEC93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133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79BCC3-C4E9-4753-8851-1CE55E2B8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00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A64146-2B9A-40A6-AEE0-237D55C35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133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4AD0E8-6395-41B4-8A76-0ACA3EB60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000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0794C5-2E69-48E0-AA2D-22A1B280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33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CAD05D-2528-4E29-9AA4-7093C41E7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002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3F802B-1AE5-44F2-986D-CCC2C437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590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84EBA5-A267-48A5-B7BD-4B0F60943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5336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E3945C-F5B2-4FCE-8787-44F10AC7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590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1C1486-A16A-4CB3-85A1-17582C2C5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5336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917BBA-0302-465B-AE00-54771673F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90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6167E6-10D6-46DA-AA21-077B575A0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25336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B20745C-9AF9-4C03-8011-B0FF5832E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B556D5-312C-4C77-BE2A-3262DDEDF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670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26A4CF8-125F-4145-BD7B-466F3D48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87A6BA-743E-4879-BEBC-774FA492E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0670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3DB7CE9-25D7-43DA-8BB2-B7FA2526A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537BE4-2E2E-4417-B109-C9AF88641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0670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B694F8B-ABC0-4543-8062-63F74B25B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505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CA2BFEB-F65F-4B09-B236-314AF3B1C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6004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2F52E90-72E8-45A9-9FA1-6BD5864B7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505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19C521-5359-4C95-9FB9-EE26D9D29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6004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DBD6FBB-490F-4C0D-B39D-194AE4730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05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6C7CC88-2EF5-46B9-99BA-E344D8DD0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6004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005B688-180F-4D59-9176-7D82F217D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386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cooler · denser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26D1AEA-9BD8-4812-8248-40112E2BC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4438650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warmer · less dense</a:t>
            </a:r>
          </a:p>
        </p:txBody>
      </p:sp>
    </p:spTree>
    <p:extLst>
      <p:ext uri="{BB962C8B-B14F-4D97-AF65-F5344CB8AC3E}">
        <p14:creationId xmlns:p14="http://schemas.microsoft.com/office/powerpoint/2010/main" val="6927449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71C2AF-840D-4201-86B3-2C01AB1A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BB5AA0-15DD-480E-B7A6-D1FED4564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93CCF3-D93C-4805-A3BA-D58C6FD2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32DE53-E087-4210-BA16-2FE12E350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848E80-B7EF-4E1E-A6F8-E8A40D6C4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29CCE5-D4D1-4AFB-9A43-C05632EF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Human convection current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912896-87F8-4E81-B2FE-C0DAB199F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Act out one cycle without using the words ‘hot rises’.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A78090-9B93-410E-9877-65AC1CA9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4F87CC-681D-4926-8D17-1A2CF45E6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7DDCBD-907D-4739-B5B9-BCA12FA6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Heating makes a fluid parcel expand.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2768C6-4DC2-4365-8103-B465FA585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DA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8D1979-5326-47B1-B93E-D07BD5176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5DABFC-CFD6-4E31-8549-C734811CB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Its density decreases, so it moves upward.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2F3BB0-C71D-4A1F-8241-FAA24A26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CE022F-1747-4803-B419-1DC7516D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851B16-24B0-4310-AD72-978514416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Cooler, denser fluid moves in to replace it.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E8352B-504C-4FFA-91C1-EF313928A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96C9FA-87A4-4768-9B14-C3BA2D40B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4DA3D9"/>
                </a:solidFill>
              </a:defRPr>
            </a:pPr>
            <a:r>
              <a:rPr sz="1800" b="1" i="1">
                <a:solidFill>
                  <a:srgbClr val="4DA3D9"/>
                </a:solidFill>
              </a:rPr>
              <a:t>Add arrows to your mini-whiteboard diagram and label the density change.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A722B2-F37D-4182-8D88-B173CE858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66912642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924247-0B82-49D1-A696-5EE0A3F19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A2F3DD-ECBF-4397-ABD8-4ABC65662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5E079D-CD41-440F-96D3-02281BD56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2E82EC-BDA2-42EC-A632-DD6F8A7E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7925B8-2441-4296-83D2-49245272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BFCF99-D07C-4E74-AC78-9B087A3F5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Which surface is the better emitter?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41BE14-9CAA-4BC5-ACFE-A8B482410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Equal hot cans cool for 10 minutes. What conclusion fits the data?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61B8E8-599D-4BE5-9DD9-D1B16A82F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E91001-E74E-4A9D-B15E-01A2D09A0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C51430-E47E-4617-B045-85F008BA8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larger temperature drop means a greater rate of energy transfer in this fair comparison.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2A1D2F-A60C-41AC-BA43-7EAF98FE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91440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ILLUSTRATIVE MODEL DATA</a:t>
            </a:r>
          </a:p>
        </p:txBody>
      </p:sp>
      <p:graphicFrame>
        <p:nvGraphicFramePr>
          <p:cNvPr id="25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c5223b56d3b4822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94F5F-C463-41A7-8B1D-D54BAD7F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0108957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8A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D7650A-C224-43BC-8A1B-32A675F1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89C69A-8DBC-4B6C-AE2A-32007B80A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31E607-F991-401C-B40C-8C796483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D981DF-600A-4605-B5D7-2ACE380BA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C7610D-AFF8-4602-A245-166AACCCC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A9052F-0FB6-4765-B394-6EC294FA1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“Cold flows into the drink.”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46D7BD-9CFE-4751-BAA8-4E0BB016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F2CED9-D0F9-4E3C-9CF3-15AD3E321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COLD IS NOT A TRAVELLING SUBSTANCE.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06277C-5BBC-4F2E-AEC2-F82D1F83B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Thermal energy transfers from the warmer object or surroundings to the cooler object.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82A6AD-9A7D-418B-8236-EA3A2355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DB52F2-6539-4445-BC2B-40EFA8FF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Energy keeps the transfer receipt; ‘cold’ is not on the delivery list.</a:t>
            </a:r>
          </a:p>
        </p:txBody>
      </p:sp>
    </p:spTree>
    <p:extLst>
      <p:ext uri="{BB962C8B-B14F-4D97-AF65-F5344CB8AC3E}">
        <p14:creationId xmlns:p14="http://schemas.microsoft.com/office/powerpoint/2010/main" val="89317846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E743AD-C846-4E88-B33C-EEB6A8954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1B2A1D-D7F1-442A-8478-BBD28E68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F1ADB0-7569-4936-981A-1FD330FF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E8C9B1-CAFF-4AA8-ADE5-CB37947DE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F75B4C-B0B7-48F2-8F94-DCF9EC7CC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632732-AFC2-4F2E-B7C6-62D83C77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99463A-2122-49F8-A922-67073C6A4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0533C2-E6E9-41D4-88C5-D52BBC5DA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A house loses energy through its roof. Explain how shiny foil and trapped air reduce the transfer.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9AF685-C25E-4FA1-81F8-C19C4DFF8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4AB5EE-B65A-4238-9452-40B9A9BA3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Name the main pathway reduced by shiny foil. [1]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52765E-24E7-4491-A9C2-8B15CD4F1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0898ED-976E-43DE-9522-12987B1B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Explain why trapped air is useful. [2]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3F7786-BBED-4DFA-B988-4AFEA8F14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2EEF46-373B-43D6-9DAE-41EAA65D5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326362-050A-4BF2-B8AD-532325BA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210447946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757F73-3D0B-4DFB-AF10-857A4F2C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GROUP 2 · THERMAL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5FE85D-7865-4317-8A59-939FD97FE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20A15A-BD90-478A-A9AF-48A951C63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FD0EE9-1A06-4EEB-A109-1352B7BD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828E4F-57CE-4407-BBD7-565CBD57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4DA3D9"/>
                </a:solidFill>
              </a:defRPr>
            </a:pPr>
            <a:r>
              <a:rPr sz="1650" b="1" i="0">
                <a:solidFill>
                  <a:srgbClr val="4DA3D9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380F8C-F5D0-4A37-B2A4-8D1995D97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67D3F2-88CE-41DB-9CA9-647258B5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08A24"/>
                </a:solidFill>
              </a:defRPr>
            </a:pPr>
            <a:r>
              <a:rPr sz="1800" b="1" i="0">
                <a:solidFill>
                  <a:srgbClr val="F08A24"/>
                </a:solidFill>
              </a:rPr>
              <a:t>Quick vote: 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FF901C-0947-4347-8CFB-FFA0A4B6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The dull black surface is the best infrared emitter of the three.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BF9FA8-4314-4ED3-88A9-D4C503EF6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0B16D6-6E48-47AA-B7EA-D871506A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08A24"/>
                </a:solidFill>
              </a:defRPr>
            </a:pPr>
            <a:r>
              <a:rPr sz="1650" b="1" i="0">
                <a:solidFill>
                  <a:srgbClr val="F08A24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6DD0E8-E53D-43BD-9922-90AD7DEEE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Shiny foil reduces infrared radiation. Trapped air is a poor conductor and cannot circulate to form a convection current.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2360A1-7435-4EBA-8F41-8E795A5D7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0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EC028B-6D40-4AA1-BB1F-AC6598AEB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F2176C-B37E-455C-9F6B-0E54379C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Choose one: vacuum flask, loft insulation or radiator foil. Explain two design choices using named pathways.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BC85DD-0765-4290-86EA-06CAC107D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17220128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2026-08-14T11:54:16.7120000Z</dcterms:created>
  <dcterms:modified xsi:type="dcterms:W3CDTF">2026-08-14T11:54:16.7120000Z</dcterms:modified>
</coreProperties>
</file>