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6d38e5b75044f4f" /><Relationship Type="http://schemas.openxmlformats.org/officeDocument/2006/relationships/extended-properties" Target="/docProps/app.xml" Id="R4a6bbcd283134e93" /><Relationship Type="http://schemas.openxmlformats.org/officeDocument/2006/relationships/officeDocument" Target="/ppt/presentation.xml" Id="R76d245ba42a4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e071b0ac0c4e4f"/>
  </p:sldMasterIdLst>
  <p:notesMasterIdLst>
    <p:notesMasterId xmlns:r="http://schemas.openxmlformats.org/officeDocument/2006/relationships" r:id="R6368a35f8fc64cd8"/>
  </p:notesMasterIdLst>
  <p:sldIdLst>
    <p:sldId xmlns:r="http://schemas.openxmlformats.org/officeDocument/2006/relationships" id="256" r:id="Rc05e7501bdac41d2"/>
    <p:sldId xmlns:r="http://schemas.openxmlformats.org/officeDocument/2006/relationships" id="257" r:id="Rfba997bc44b64ea7"/>
    <p:sldId xmlns:r="http://schemas.openxmlformats.org/officeDocument/2006/relationships" id="258" r:id="R4e581b65e4444b13"/>
    <p:sldId xmlns:r="http://schemas.openxmlformats.org/officeDocument/2006/relationships" id="259" r:id="Red0fbd8f5ffd461e"/>
    <p:sldId xmlns:r="http://schemas.openxmlformats.org/officeDocument/2006/relationships" id="260" r:id="R4e5d40e16f704526"/>
    <p:sldId xmlns:r="http://schemas.openxmlformats.org/officeDocument/2006/relationships" id="261" r:id="R164ddc122d354e20"/>
    <p:sldId xmlns:r="http://schemas.openxmlformats.org/officeDocument/2006/relationships" id="262" r:id="R36e35c6a2e444674"/>
    <p:sldId xmlns:r="http://schemas.openxmlformats.org/officeDocument/2006/relationships" id="263" r:id="R15c9beb1c5444d3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858e4271768494d" /><Relationship Type="http://schemas.openxmlformats.org/officeDocument/2006/relationships/slideMaster" Target="/ppt/slideMasters/slideMaster1.xml" Id="R54e071b0ac0c4e4f" /><Relationship Type="http://schemas.openxmlformats.org/officeDocument/2006/relationships/notesMaster" Target="/ppt/notesMasters/notesMaster1.xml" Id="R6368a35f8fc64cd8" /><Relationship Type="http://schemas.openxmlformats.org/officeDocument/2006/relationships/presProps" Target="/ppt/presProps.xml" Id="R858d2572f13f4502" /><Relationship Type="http://schemas.openxmlformats.org/officeDocument/2006/relationships/tableStyles" Target="/ppt/tableStyles.xml" Id="R1c900aa29341434c" /><Relationship Type="http://schemas.openxmlformats.org/officeDocument/2006/relationships/slide" Target="/ppt/slides/slide1.xml" Id="Rc05e7501bdac41d2" /><Relationship Type="http://schemas.openxmlformats.org/officeDocument/2006/relationships/slide" Target="/ppt/slides/slide2.xml" Id="Rfba997bc44b64ea7" /><Relationship Type="http://schemas.openxmlformats.org/officeDocument/2006/relationships/slide" Target="/ppt/slides/slide3.xml" Id="R4e581b65e4444b13" /><Relationship Type="http://schemas.openxmlformats.org/officeDocument/2006/relationships/slide" Target="/ppt/slides/slide4.xml" Id="Red0fbd8f5ffd461e" /><Relationship Type="http://schemas.openxmlformats.org/officeDocument/2006/relationships/slide" Target="/ppt/slides/slide5.xml" Id="R4e5d40e16f704526" /><Relationship Type="http://schemas.openxmlformats.org/officeDocument/2006/relationships/slide" Target="/ppt/slides/slide6.xml" Id="R164ddc122d354e20" /><Relationship Type="http://schemas.openxmlformats.org/officeDocument/2006/relationships/slide" Target="/ppt/slides/slide7.xml" Id="R36e35c6a2e444674" /><Relationship Type="http://schemas.openxmlformats.org/officeDocument/2006/relationships/slide" Target="/ppt/slides/slide8.xml" Id="R15c9beb1c5444d3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00c9778856e457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eb3d764ffdc4aae" /><Relationship Type="http://schemas.openxmlformats.org/officeDocument/2006/relationships/notesMaster" Target="/ppt/notesMasters/notesMaster1.xml" Id="R3abc2213575848e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e8f0cf3ac864cf8" /><Relationship Type="http://schemas.openxmlformats.org/officeDocument/2006/relationships/notesMaster" Target="/ppt/notesMasters/notesMaster1.xml" Id="R2d4152d9f5bd456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838bd0f42474e78" /><Relationship Type="http://schemas.openxmlformats.org/officeDocument/2006/relationships/notesMaster" Target="/ppt/notesMasters/notesMaster1.xml" Id="R3f65c32cfddf49c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ca64079f3ec4b30" /><Relationship Type="http://schemas.openxmlformats.org/officeDocument/2006/relationships/notesMaster" Target="/ppt/notesMasters/notesMaster1.xml" Id="Rfda5bb6cc7df448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0a9a8e9e5c44621" /><Relationship Type="http://schemas.openxmlformats.org/officeDocument/2006/relationships/notesMaster" Target="/ppt/notesMasters/notesMaster1.xml" Id="R16dae21f775a42f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4cb12cd715a4ae1" /><Relationship Type="http://schemas.openxmlformats.org/officeDocument/2006/relationships/notesMaster" Target="/ppt/notesMasters/notesMaster1.xml" Id="R5e27c1ab0c2549d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8913ffa36c94721" /><Relationship Type="http://schemas.openxmlformats.org/officeDocument/2006/relationships/notesMaster" Target="/ppt/notesMasters/notesMaster1.xml" Id="Rde1a1c59ac6943a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b62ad24cb8e449a" /><Relationship Type="http://schemas.openxmlformats.org/officeDocument/2006/relationships/notesMaster" Target="/ppt/notesMasters/notesMaster1.xml" Id="Rb0ef6a3aca62415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title only. Ask students to predict the lesson’s central question before advancing. Suggested pacing: 1 minute.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3 minutes. Take the vote before discussion. Correct choice: B. Do not reveal it yet; ask two students to justify different choices.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Build the model from the diagram and ask students to restate each bullet in their own words. Keep formulas connected to units and meanings.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Run this as a pair or table task. Ask for one observable result and one physics explanation before moving on. Prioritise safety and available classroom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7 minutes. Students should read axes and units before calculating. Answer: Amplitude = 2 cm; wavelength = 2.0 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Editable line chart. Horizontal axis: Position / m. Vertical axis: Displacement / cm. Displacement: 0, 2, 0, -2, 0, 2, 0, -2, 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4 minutes. Read the claim, let students object, then reveal the verdict and correction. The final line is optional light humour; keep the conceptual correction as the focus.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This is original practice, not a reproduced Cambridge question. Give silent working time, then compare methods in pairs before revealing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6 minutes. Check the quick vote, graph answer and worked solution. End with the exit ticket. Collect or sample responses to decide the next teaching step. Worked answer: v = fλ = 5.0 × 0.24 = 1.2 m/s. Time = number / frequency = 30 / 5.0 = 6.0 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https://giophysics.com/chapter-24/describing-waves/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754c8a72a448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46a483335c34d10" /><Relationship Type="http://schemas.openxmlformats.org/officeDocument/2006/relationships/slideLayout" Target="/ppt/slideLayouts/slideLayout1.xml" Id="R17339f5e5329490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339f5e5329490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0c5c214a4549" /><Relationship Type="http://schemas.openxmlformats.org/officeDocument/2006/relationships/notesSlide" Target="/ppt/notesSlides/notesSlide1.xml" Id="Rcbd8b932831d4c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f7537754d433d" /><Relationship Type="http://schemas.openxmlformats.org/officeDocument/2006/relationships/notesSlide" Target="/ppt/notesSlides/notesSlide2.xml" Id="R52838a7fe928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80f84269847cc" /><Relationship Type="http://schemas.openxmlformats.org/officeDocument/2006/relationships/notesSlide" Target="/ppt/notesSlides/notesSlide3.xml" Id="R5613d4bea6e04f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1b4a19d9492e" /><Relationship Type="http://schemas.openxmlformats.org/officeDocument/2006/relationships/notesSlide" Target="/ppt/notesSlides/notesSlide4.xml" Id="R0d661b67b40b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cebb848a5473a" /><Relationship Type="http://schemas.openxmlformats.org/officeDocument/2006/relationships/chart" Target="/ppt/slides/charts/chart1.xml" Id="Rb7663304d1ea4813" /><Relationship Type="http://schemas.openxmlformats.org/officeDocument/2006/relationships/notesSlide" Target="/ppt/notesSlides/notesSlide5.xml" Id="R280dc6954c0b4a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62904de2c4b81" /><Relationship Type="http://schemas.openxmlformats.org/officeDocument/2006/relationships/notesSlide" Target="/ppt/notesSlides/notesSlide6.xml" Id="R41632262275140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d121ce8641a4" /><Relationship Type="http://schemas.openxmlformats.org/officeDocument/2006/relationships/notesSlide" Target="/ppt/notesSlides/notesSlide7.xml" Id="Rd5f7f2bbb10e454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2aba7e2949da" /><Relationship Type="http://schemas.openxmlformats.org/officeDocument/2006/relationships/notesSlide" Target="/ppt/notesSlides/notesSlide8.xml" Id="R8d36746dc06d4798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Displacement</c:v>
          </c:tx>
          <c:spPr>
            <a:solidFill xmlns:a="http://schemas.openxmlformats.org/drawingml/2006/main">
              <a:srgbClr val="55C7D9"/>
            </a:solidFill>
            <a:ln xmlns:a="http://schemas.openxmlformats.org/drawingml/2006/main" w="38100">
              <a:solidFill>
                <a:srgbClr val="55C7D9"/>
              </a:solidFill>
              <a:prstDash val="solid"/>
            </a:ln>
          </c:spPr>
          <c:marker>
            <c:symbol val="circle"/>
            <c:size val="7"/>
            <c:spPr>
              <a:solidFill xmlns:a="http://schemas.openxmlformats.org/drawingml/2006/main">
                <a:srgbClr val="55C7D9"/>
              </a:solidFill>
            </c:spPr>
          </c:marker>
          <c:cat>
            <c:numLit>
              <c:formatCode>General</c:formatCode>
              <c:ptCount val="9"/>
              <c:pt idx="0">
                <c:v>0</c:v>
              </c:pt>
              <c:pt idx="1">
                <c:v>0.5</c:v>
              </c:pt>
              <c:pt idx="2">
                <c:v>1.0</c:v>
              </c:pt>
              <c:pt idx="3">
                <c:v>1.5</c:v>
              </c:pt>
              <c:pt idx="4">
                <c:v>2.0</c:v>
              </c:pt>
              <c:pt idx="5">
                <c:v>2.5</c:v>
              </c:pt>
              <c:pt idx="6">
                <c:v>3.0</c:v>
              </c:pt>
              <c:pt idx="7">
                <c:v>3.5</c:v>
              </c:pt>
              <c:pt idx="8">
                <c:v>4.0</c:v>
              </c:pt>
            </c:numLit>
          </c:cat>
          <c:val>
            <c:numLit>
              <c:formatCode>General</c:formatCode>
              <c:ptCount val="9"/>
              <c:pt idx="0">
                <c:v>0</c:v>
              </c:pt>
              <c:pt idx="1">
                <c:v>2</c:v>
              </c:pt>
              <c:pt idx="2">
                <c:v>0</c:v>
              </c:pt>
              <c:pt idx="3">
                <c:v>-2</c:v>
              </c:pt>
              <c:pt idx="4">
                <c:v>0</c:v>
              </c:pt>
              <c:pt idx="5">
                <c:v>2</c:v>
              </c:pt>
              <c:pt idx="6">
                <c:v>0</c:v>
              </c:pt>
              <c:pt idx="7">
                <c:v>-2</c:v>
              </c:pt>
              <c:pt idx="8">
                <c:v>0</c:v>
              </c:pt>
            </c:numLit>
          </c:val>
          <c:smooth val="0"/>
        </c:ser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Position / m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3"/>
          <c:min val="-3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ED9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Displacement / cm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5"/>
        </a:solidFill>
        <a:ln xmlns:a="http://schemas.openxmlformats.org/drawingml/2006/main" w="9525">
          <a:solidFill>
            <a:srgbClr val="9BAAA3"/>
          </a:solidFill>
          <a:prstDash val="solid"/>
        </a:ln>
      </c:spPr>
    </c:plotArea>
    <c:plotVisOnly val="1"/>
  </c:chart>
  <c:spPr>
    <a:solidFill xmlns:a="http://schemas.openxmlformats.org/drawingml/2006/main">
      <a:srgbClr val="FFFDF5"/>
    </a:solidFill>
    <a:ln xmlns:a="http://schemas.openxmlformats.org/drawingml/2006/main" w="9525">
      <a:solidFill>
        <a:srgbClr val="9BAAA3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31C79A-9762-43D9-ADCC-3A4407F94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2DF26D-73C0-447D-91A3-6448CD842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9144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4EE6E0-7F61-478E-80C3-78742EEBF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6210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05D6C0A-3E22-48BD-B342-18A07E666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IGCSE 3.1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1A0DE5-0CD7-4777-960D-7DD7956C8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8001000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7F2E3"/>
                </a:solidFill>
              </a:defRPr>
            </a:pPr>
            <a:r>
              <a:rPr sz="5400" b="1" i="0">
                <a:solidFill>
                  <a:srgbClr val="F7F2E3"/>
                </a:solidFill>
              </a:rPr>
              <a:t>Catch the wave without chasing 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6AE593-83B9-441D-BBE9-A93E5319E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Amplitude, wavelength, frequency and speed—four ideas, one moving pattern.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1840F4-6DCE-4665-BC9A-E54BB543CD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CLASSROOM POWERPOINT · EDITABLE · 45-MINUTE 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5C3340-F943-403B-89BE-1BE9FCC75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3 · WAVES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4C75728-C44F-49B6-9AC1-E6B8F4AC8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01 / 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6DE0550-E47F-467A-B7C1-ADD9B5EE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657593-1B52-4371-BE19-7FFBBC19D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</p:spTree>
    <p:extLst>
      <p:ext uri="{BB962C8B-B14F-4D97-AF65-F5344CB8AC3E}">
        <p14:creationId xmlns:p14="http://schemas.microsoft.com/office/powerpoint/2010/main" val="174592457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1576357-00D5-401C-A18D-D3CE2CBE9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599A455-DE0F-460E-98FC-FDD35983B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D96C2E-4F28-47C0-80D4-98EA86396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5531D8-C1AF-432A-B040-85D8944C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48DCFB-376E-444F-889E-D1AACC87D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QUICK VOTE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589E5B-A460-4E1A-A5E6-C0EB3162F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A wave’s frequency doubles. Its speed stays constant. What happens to wavelength?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BD986C-28D5-4065-9E17-6EDDC891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5F7CF7-C2C4-44F0-B0CB-8C1C2F0D1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527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A · Doubles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41E35C-F61E-464A-B0ED-1E4A54EA7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4EE61D-5BDE-45C0-8F20-92F1082CB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338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B · Halves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F8C615-2F3F-4DA1-BE53-831C38203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069097-B557-487E-B3E8-77FB63FAA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5148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C · Stays the same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B39B6F-533D-4775-8E27-00439379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62250"/>
            <a:ext cx="2619375" cy="2381250"/>
          </a:xfrm>
          <a:prstGeom xmlns:a="http://schemas.openxmlformats.org/drawingml/2006/main" prst="roundRect">
            <a:avLst>
              <a:gd name="adj" fmla="val 9600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B28539-0E5F-43AE-B799-469A1BABB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81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NO CALCULATOR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DCECC7-33A4-4142-ADA7-37A5445F6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Vote. Then whisper the equation to your table.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0E0389F-5871-45F6-9D99-CC60355A7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5910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38555115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9C96454-2692-4194-8DA2-F0A4B57CB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17439D4-BFC4-4530-A4D6-D93862A87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03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DCDAF40-5677-464C-BC8F-1C836399A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0E5B785-7AA0-4D81-ADE2-C196500B3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B96CF7-665F-4ED1-B035-206E57856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One equation keeps the variables honest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D7E8BA-F8DC-4028-9990-80C7A802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572125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B2D7D6-6C67-46CA-B5C4-D4B7E6DA8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14550"/>
            <a:ext cx="504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wave speed = frequency × wavelength     v = fλ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99BC9B-4EDA-4D8C-ADA3-0058F0A89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AB05DA-9E8B-49D8-AA8C-7CD0DAD48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Transverse vibrations are perpendicular to travel; longitudinal vibrations are parallel.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D4858A-AE91-436E-82DB-A9D878F5A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725990-5A6A-47BB-924E-9A1CFA70C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Frequency counts complete waves passing a point each second.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861B03-88FE-444F-8E6E-7F7C8F26A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AB248A-FCCA-4282-8F0E-E070E8CAC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29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Wavelength is the distance between matching points on adjacent waves.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967A759-8387-4445-823D-A710C2258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864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9DA6C9-4092-41EF-8B18-97124F8CC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721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Amplitude is the maximum displacement from equilibrium.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D9EADD-9136-41C4-A8BA-78875F839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143250"/>
            <a:ext cx="4095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9BAAA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C2B4AB-0F89-429C-8A5B-9E4A5115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47650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34AE1C-E539-44B2-8ADA-2B8A902D1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47650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D26ED01-19B2-4934-83EE-F4BB2E3FE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314325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17A08D6-A6B3-4E03-97DD-F1278D142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14325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4CA8F5D-8CDF-4776-B31B-7CA96E7A9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47650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5C57D99-FE68-4F7A-BE18-7D021486A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47650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C3B015-066D-4483-B578-562259F1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14325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66F25CD-0D26-4BA4-9E53-9962CF535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7950" y="3143250"/>
            <a:ext cx="45720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55C7D9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479347-DE2F-4F5A-9989-FFE6DCA86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000250"/>
            <a:ext cx="1828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C5CF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A3113E-9850-42C4-AE62-81260FD14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5735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wavelength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9EF1ABD-4DCE-4C2E-86A3-E51F84074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25150" y="2476500"/>
            <a:ext cx="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C5CFC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D1F7E9D-AEDA-4B2D-BD5C-A5968F7F7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22885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amplitude</a:t>
            </a:r>
          </a:p>
        </p:txBody>
      </p:sp>
    </p:spTree>
    <p:extLst>
      <p:ext uri="{BB962C8B-B14F-4D97-AF65-F5344CB8AC3E}">
        <p14:creationId xmlns:p14="http://schemas.microsoft.com/office/powerpoint/2010/main" val="891921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C611DC-7776-4C0E-A21E-8A14A6444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B294E8-CAA7-4036-B8E5-0EF03ADFE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04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BFC53F3-74D2-4CCF-8243-5537DD463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265D18-F255-41FF-94A8-0BBF97C18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14301F-5E59-4189-9728-E7856885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DO THE PHYSICS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502182-2A60-495A-A216-B2058C91B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The stadium wave laboratory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656902-7ABB-4D31-847B-183B2013D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619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Build a wave with hands or a rope. Change one variable at a time.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786C79-4DA3-476B-A11C-0F5A2C15B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19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BB6AE3-9C4B-4DBC-9BE7-EAA272603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8DC001E-A1CF-48D0-B155-669240F8C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Keep speed similar; increase the frequency.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3C88B3-1113-4198-8DBC-9F8BF3754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8B8C1ED-7B1C-4507-B0E9-4C65106F0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3E1B59-B91E-4068-A408-B5CAF8B86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765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Freeze and point to one wavelength.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0A69A7-5364-47AA-8B66-30AD41B99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2FDF69-F0CF-4ED0-89F0-AE45B9CE1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291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8BC85DD-7261-4CB6-8596-E9EEF9BAE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Double amplitude without changing frequency.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9E47C4-87EB-4CC2-B08F-13D224298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019DA56-13A6-4B4D-BA44-13011A757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1">
                <a:solidFill>
                  <a:srgbClr val="7C5CFC"/>
                </a:solidFill>
              </a:defRPr>
            </a:pPr>
            <a:r>
              <a:rPr sz="1800" b="1" i="1">
                <a:solidFill>
                  <a:srgbClr val="7C5CFC"/>
                </a:solidFill>
              </a:rPr>
              <a:t>Say what changed—and what definitely did not.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0E1C55-214F-4092-A07E-D140EF167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PAIR → TEST → EXPLAIN</a:t>
            </a:r>
          </a:p>
        </p:txBody>
      </p:sp>
    </p:spTree>
    <p:extLst>
      <p:ext uri="{BB962C8B-B14F-4D97-AF65-F5344CB8AC3E}">
        <p14:creationId xmlns:p14="http://schemas.microsoft.com/office/powerpoint/2010/main" val="10176727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0CCF33-A2C2-4847-8CF0-1D0722AA4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9F1159-55E6-4004-B8BE-753D7FF2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05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808A08-6700-47F3-BC2E-DF2A6CB0A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83EC11-278E-4E92-9850-0C98490C2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6FB4FA-29D5-4567-AF01-CABB326D4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READ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C0A5815-CBFC-4D88-AD6A-F5B51BAAD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Read the wave before calculating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8557E3-3A73-4824-8A45-B34B9C7FD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000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Find the amplitude and wavelength shown by the model data.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F90604-E143-40DB-BF69-9FF32CBBD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0005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14288">
            <a:solidFill>
              <a:srgbClr val="9BAA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75C169-16C1-4BDE-A222-10E14BADE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052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HINT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BF8103-849A-494F-BD0E-F5FBC56635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Measure from equilibrium to a crest, then crest to crest.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5191125" y="1381125"/>
          <a:ext xmlns:a="http://schemas.openxmlformats.org/drawingml/2006/main" cx="6381750" cy="38957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7663304d1ea4813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92558C-274F-4587-8EF6-3451303E2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467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5348693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55C7D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34AB50-CADC-4255-9E3A-3B8141F37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A9BD40-3429-42D3-89B7-672060F5C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06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730AEB-0AE2-4F6D-8047-8C1D68762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AEA5178-15B6-4E10-9464-5F9856A69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0EC09C-4D38-4BA1-8F5B-FEDA6AC1A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MISCONCEPTION SHOWDOWN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D01842-B1F2-41E1-8EBD-84CB4EE8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“A bigger amplitude means the wave travels faster.”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F3D867-A90A-45AD-9993-AE64BB9E3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082040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BD90965-0C93-4FB8-AAC9-53B6A3606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10248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7F2E3"/>
                </a:solidFill>
              </a:defRPr>
            </a:pPr>
            <a:r>
              <a:rPr sz="1875" b="1" i="0">
                <a:solidFill>
                  <a:srgbClr val="F7F2E3"/>
                </a:solidFill>
              </a:rPr>
              <a:t>BIGGER IS NOT AUTOMATICALLY FASTER.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7077A45-D1BB-4782-910B-6A81F9616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981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In the same medium, wave speed is set by the medium. Amplitude describes maximum displacement.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9FE36C-6F88-42CA-9FE1-07B029280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19650"/>
            <a:ext cx="552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D30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26F129-3D98-43EA-B9FC-1B23E75CE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054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0D302B"/>
                </a:solidFill>
              </a:defRPr>
            </a:pPr>
            <a:r>
              <a:rPr sz="1650" b="0" i="1">
                <a:solidFill>
                  <a:srgbClr val="0D302B"/>
                </a:solidFill>
              </a:rPr>
              <a:t>Shouting at a wave does not make the laws of physics jog.</a:t>
            </a:r>
          </a:p>
        </p:txBody>
      </p:sp>
    </p:spTree>
    <p:extLst>
      <p:ext uri="{BB962C8B-B14F-4D97-AF65-F5344CB8AC3E}">
        <p14:creationId xmlns:p14="http://schemas.microsoft.com/office/powerpoint/2010/main" val="7050508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7E5ABD-335B-4105-AFFE-C7665E896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7B8726-2B31-49B8-A269-8482928D8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07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782E51B-0B6A-42F3-AE5E-CFB00EBB6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C75E9F-1FDA-4EE1-938A-945E742C0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D29E2F-67F1-4938-B6DF-89C32799C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ORIGINAL EXAM-STYLE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798283-2021-4393-A7C0-9F27FFD67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Show the method, not just the number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F9F88A-3F76-4440-A86B-CA494249E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185363-C1E2-47BF-8197-B41E32AA9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62200"/>
            <a:ext cx="1017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Water waves have frequency 5.0 Hz and wavelength 0.24 m. A student observes 30 waves.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5ECD29-07F6-43A8-9E9D-5F73ED20F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A6A677-7124-4B0E-BC60-38A90B03F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481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wave speed. [2]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8EC464-B960-44F1-84FB-19D42785B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C3712B5-4E3B-465C-BED7-3EC47FCA0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686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time for 30 waves to pass a point. [2]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1E2BCF9-0C15-42D2-A408-106C77838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62400"/>
            <a:ext cx="142875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F75270-C5A6-4F5C-ADBC-FA1453540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29100"/>
            <a:ext cx="10858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THINK</a:t>
            </a:r>
          </a:p>
          <a:p xmlns:a="http://schemas.openxmlformats.org/drawingml/2006/main">
            <a:pPr algn="ctr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PAIR</a:t>
            </a:r>
          </a:p>
          <a:p xmlns:a="http://schemas.openxmlformats.org/drawingml/2006/main">
            <a:pPr algn="ctr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CA2E97-CFE1-48E9-A567-1CE694794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7150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 i="0">
                <a:solidFill>
                  <a:srgbClr val="536661"/>
                </a:solidFill>
              </a:defRPr>
            </a:pPr>
            <a:r>
              <a:rPr sz="1650" b="0" i="0">
                <a:solidFill>
                  <a:srgbClr val="536661"/>
                </a:solidFill>
              </a:rPr>
              <a:t>Full solution next</a:t>
            </a:r>
          </a:p>
        </p:txBody>
      </p:sp>
    </p:spTree>
    <p:extLst>
      <p:ext uri="{BB962C8B-B14F-4D97-AF65-F5344CB8AC3E}">
        <p14:creationId xmlns:p14="http://schemas.microsoft.com/office/powerpoint/2010/main" val="15619099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9CC814B-9B60-49CA-8612-649A6DB84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3 · WAVES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0E01704-9E64-487F-8F3B-DA08CD07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08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8AC215-D7A5-4E6C-8A0D-8C5361745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64E0A2D-4B0B-4E52-8773-3931E7591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F490BB-B9FF-4540-BF8E-B8F9D0D8C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REVEAL + EXIT TICKET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760FD9-52EF-42CC-BBE4-4606D3009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Check the reasoning, then leave with one idea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651870-AB30-47F3-AB44-DA1D87022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55C7D9"/>
                </a:solidFill>
              </a:defRPr>
            </a:pPr>
            <a:r>
              <a:rPr sz="1800" b="1" i="0">
                <a:solidFill>
                  <a:srgbClr val="55C7D9"/>
                </a:solidFill>
              </a:rPr>
              <a:t>Quick vote: B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0BE9C3-8818-44FE-9F90-BD5524062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7E1DD"/>
                </a:solidFill>
              </a:defRPr>
            </a:pPr>
            <a:r>
              <a:rPr sz="1650" b="0" i="0">
                <a:solidFill>
                  <a:srgbClr val="D7E1DD"/>
                </a:solidFill>
              </a:rPr>
              <a:t>Graph: Amplitude = 2 cm; wavelength = 2.0 m.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4DBD1BF-FF7D-4893-ABA5-596429320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7627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307C2B-C306-401A-937A-26B340D75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814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5C7D9"/>
                </a:solidFill>
              </a:defRPr>
            </a:pPr>
            <a:r>
              <a:rPr sz="1650" b="1" i="0">
                <a:solidFill>
                  <a:srgbClr val="55C7D9"/>
                </a:solidFill>
              </a:rPr>
              <a:t>WORKED SOLUTION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19A09A3-9C91-4573-8987-DE27B3D04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619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v = fλ = 5.0 × 0.24 = 1.2 m/s. Time = number / frequency = 30 / 5.0 = 6.0 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07CE24-4C12-46E9-AE87-6667EEA3A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36576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55C7D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502C27-FD15-4797-A1A2-B274252CC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EXIT TICKET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53F741-E12A-49D3-8754-0D0244447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30099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Write one sentence that distinguishes frequency from wave speed.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4F0AF6-E168-4B14-AF78-67AB1D6CA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958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minute. One clear answer.</a:t>
            </a:r>
          </a:p>
        </p:txBody>
      </p:sp>
    </p:spTree>
    <p:extLst>
      <p:ext uri="{BB962C8B-B14F-4D97-AF65-F5344CB8AC3E}">
        <p14:creationId xmlns:p14="http://schemas.microsoft.com/office/powerpoint/2010/main" val="194825011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2026-08-14T11:54:17.1560000Z</dcterms:created>
  <dcterms:modified xsi:type="dcterms:W3CDTF">2026-08-14T11:54:17.1560000Z</dcterms:modified>
</coreProperties>
</file>