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notesMaster" Target="notesMasters/notesMaster1.xml"/><Relationship Id="rId3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Motion — Kinematics Calculus Integration. Lesson 7 of 7.</a:t>
            </a:r>
          </a:p>
          <a:p>
            <a:pPr marL="0" indent="0">
              <a:buNone/>
            </a:pPr>
            <a:r>
              <a:rPr lang="en-GB" sz="1200" dirty="0"/>
              <a:t>[Intro] A graph shows where an object has been. Calculus lets us zoom into one instant, measure how motion changes, and rebuild a journey from its rates.</a:t>
            </a:r>
          </a:p>
          <a:p>
            <a:pPr marL="0" indent="0">
              <a:buNone/>
            </a:pPr>
            <a:r>
              <a:rPr lang="en-GB" sz="1200" dirty="0"/>
              <a:t>[Source] https://giophysics.com/chapter-1/kinematics-calculus/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Perpendicular to the tangent. For non-zero slope m, the normal gradient is −1/m.</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Derivative equals zero. It may be a local maximum, local minimum, or stationary inflection.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Define the quantity, differentiate it, set the derivative to zero, then classify the stationary point and check the physical domain.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signed area under a velocity–time graph is displacement. The total area, with every piece made positive, is distance.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Define the function. Write what depends on time and include units. Choose the operation. Derivative for a rate; integral for accumulated change. Use the conditions. Initial position or velocity determines the integration constant. Interpret the sign. Connect the algebra back to direction and the graph. Check the physics. Test units, endpoints, domain, and whether the answer is realistic.</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Instantaneous velocity: v(t) = lim Δt→0 [x(t + Δt) − x(t)] / Δt</a:t>
            </a:r>
          </a:p>
          <a:p>
            <a:pPr marL="0" indent="0">
              <a:buNone/>
            </a:pPr>
            <a:r>
              <a:rPr lang="en-GB" sz="1200" dirty="0"/>
              <a:t>[In plain English] The function does not need to be evaluated at every nearby point for a limit to describe the value it approaches.</a:t>
            </a:r>
          </a:p>
          <a:p>
            <a:pPr marL="0" indent="0">
              <a:buNone/>
            </a:pPr>
            <a:r>
              <a:rPr lang="en-GB" sz="1200" dirty="0"/>
              <a:t>[Note] Average velocity Δx / Δt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The derivative chain: v = dx/dt · a = dv/dt = d²x/dt²</a:t>
            </a:r>
          </a:p>
          <a:p>
            <a:pPr marL="0" indent="0">
              <a:buNone/>
            </a:pPr>
            <a:r>
              <a:rPr lang="en-GB" sz="1200" dirty="0"/>
              <a:t>[In plain English] Differentiate → rate now. Integrate → accumulated change.</a:t>
            </a:r>
          </a:p>
          <a:p>
            <a:pPr marL="0" indent="0">
              <a:buNone/>
            </a:pPr>
            <a:r>
              <a:rPr lang="en-GB" sz="1200" dirty="0"/>
              <a:t>[Note] x(t) ⇄ v(t) ⇄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Power rule: d/dt (tⁿ) = ntⁿ⁻¹</a:t>
            </a:r>
          </a:p>
          <a:p>
            <a:pPr marL="0" indent="0">
              <a:buNone/>
            </a:pPr>
            <a:r>
              <a:rPr lang="en-GB" sz="1200" dirty="0"/>
              <a:t>[Note] d/dt (constant) = 0 · units change m → m/s → m/s²</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Motion models: x = 2 + 4t · x = 1 + 2t + t² · x = t³ − 6t² + 9t</a:t>
            </a:r>
          </a:p>
          <a:p>
            <a:pPr marL="0" indent="0">
              <a:buNone/>
            </a:pPr>
            <a:r>
              <a:rPr lang="en-GB" sz="1200" dirty="0"/>
              <a:t>[In plain English] A straight position graph gives constant velocity and zero acceleration. A curved position graph gives changing velocity and non-zero acceleration. A zero velocity marks a stationary instant; its sign shows the direction of motion.</a:t>
            </a:r>
          </a:p>
          <a:p>
            <a:pPr marL="0" indent="0">
              <a:buNone/>
            </a:pPr>
            <a:r>
              <a:rPr lang="en-GB" sz="1200" dirty="0"/>
              <a:t>[Note] cruise · speed up · turn around</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Height model: y(t) = h + ut − ½gt²</a:t>
            </a:r>
          </a:p>
          <a:p>
            <a:pPr marL="0" indent="0">
              <a:buNone/>
            </a:pPr>
            <a:r>
              <a:rPr lang="en-GB" sz="1200" dirty="0"/>
              <a:t>[Note] Define the quantity: y(t) · Differentiate: vᵧ = u − gt · Set vᵧ = 0, then check the maximum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Your speedometer reads 30 m/s. Over what stretch of time was that speed measured? Average speed needs two moments and the gap between them. The needle, though, is telling you a speed right now — this instant, not the last minute.</a:t>
            </a:r>
          </a:p>
          <a:p>
            <a:pPr marL="0" indent="0">
              <a:buNone/>
            </a:pPr>
            <a:r>
              <a:rPr lang="en-GB" sz="1200" dirty="0"/>
              <a:t>[Answer] Over no stretch at all. It is the limit that average speed approaches as the gap between the two moments shrinks towards zero — which is exactly what a derivative is, and why calculus had to be invented before instantaneous speed could be defined at all.</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Accumulated change: Δx = ∫ v(t) dt</a:t>
            </a:r>
          </a:p>
          <a:p>
            <a:pPr marL="0" indent="0">
              <a:buNone/>
            </a:pPr>
            <a:r>
              <a:rPr lang="en-GB" sz="1200" dirty="0"/>
              <a:t>[Note] from acceleration Δv = ∫ a(t) dt · boundary condition x = x₀ + Δx</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Velocity models: v(t) = 6 − 2t · v(t) = 2 + 1.5t · v(t) = 4 − 2t</a:t>
            </a:r>
          </a:p>
          <a:p>
            <a:pPr marL="0" indent="0">
              <a:buNone/>
            </a:pPr>
            <a:r>
              <a:rPr lang="en-GB" sz="1200" dirty="0"/>
              <a:t>[In plain English] Positive area builds displacement; negative area subtracts from it. The velocity stays positive, so distance and displacement are equal. The object returns to its starting position even though it travelled a non-zero distance.</a:t>
            </a:r>
          </a:p>
          <a:p>
            <a:pPr marL="0" indent="0">
              <a:buNone/>
            </a:pPr>
            <a:r>
              <a:rPr lang="en-GB" sz="1200" dirty="0"/>
              <a:t>[Note] brake and reverse · steady acceleration · out and back</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curved position–time graph with P marked at 2.0 s and Q further along it; the chord PQ is drawn with its Δt and Δx sides dashed, and the tangent at P passes through the same point.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1.1. A velocity–time graph on a gridded pair of axes. The horizontal axis is time in seconds, marked at every second from 0 to 10; the vertical axis is velocity in metres per second, marked 0, 2, 4, 6, 8 and 10. The plotted line is a straight rise from the origin to 8.0 m/s at 4.0 s, then a horizontal segment held at 8.0 m/s until 7.0 s, then a straight fall back to zero at 9.0 s.</a:t>
            </a:r>
          </a:p>
          <a:p>
            <a:pPr marL="0" indent="0">
              <a:buNone/>
            </a:pPr>
            <a:r>
              <a:rPr lang="en-GB" sz="1200" dirty="0"/>
              <a:t>[Where it came from] AP Physics 1 · Algebra-Based, question 1; syllabus 1.</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8.1. The cart's velocity–time graph. The time axis is drawn horizontally through velocity zero and is marked in seconds from 1 to 7; the vertical velocity axis is marked in metres per second from −4 to +4. The plotted line runs horizontally at +3.0 m/s from t = 0 to t = 2.0 s, then falls as a single straight sloping segment, passing through zero, to −3.0 m/s at t = 5.0 s, and then runs horizontally at −3.0 m/s until t = 7.0 s.</a:t>
            </a:r>
          </a:p>
          <a:p>
            <a:pPr marL="0" indent="0">
              <a:buNone/>
            </a:pPr>
            <a:r>
              <a:rPr lang="en-GB" sz="1200" dirty="0"/>
              <a:t>[Where it came from] AP Physics 1 · Algebra-Based, question 8; syllabus 1.</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5 is wrong] The integral is right; the last sentence quietly turns a displacement into a distance by dropping the sign. The velocity is negative until t = 2.0 s and positive afterwards, so the particle goes back before it comes forward, and the two parts partly cancel. Distance needs the journey split at t = 2.0 s and each part taken as positive — which gives 16 + 7 = 23 m, not 9.</a:t>
            </a:r>
          </a:p>
          <a:p>
            <a:pPr marL="0" indent="0">
              <a:buNone/>
            </a:pPr>
            <a:r>
              <a:rPr lang="en-GB" sz="1200" dirty="0"/>
              <a:t>[It should say] So the particle finished 9 m behind where it started; the distance it covered is larger than that.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object moves with v(t) = 4 − 2t. What is its displacement over the whole 4.0 s?</a:t>
            </a:r>
          </a:p>
          <a:p>
            <a:pPr marL="0" indent="0">
              <a:buNone/>
            </a:pPr>
            <a:r>
              <a:rPr lang="en-GB" sz="1200" dirty="0"/>
              <a:t>[Options] A 16 m   B 8 m   C 0 m</a:t>
            </a:r>
          </a:p>
          <a:p>
            <a:pPr marL="0" indent="0">
              <a:buNone/>
            </a:pPr>
            <a:r>
              <a:rPr lang="en-GB" sz="1200" dirty="0"/>
              <a:t>[Figure] A straight velocity–time line falls from +4 m/s at t = 0 to −4 m/s at t = 4.0 s; it crosses the time axis at 2.0 s, so part of the plot lies above the axis and part of it below.</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C — 0 m. Displacement is the signed area under the line. The triangle above the axis, from 0 to 2.0 s, is ½ × 2 × 4 = +4 m; the triangle below it, from 2.0 to 4.0 s, is the same size but counts as −4 m because the velocity has reversed. They cancel: the object travelled 8 m of distance and finished exactly where it started.</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What does the slope of a position–time graph represent?</a:t>
            </a:r>
          </a:p>
          <a:p>
            <a:pPr marL="0" indent="0">
              <a:buNone/>
            </a:pPr>
            <a:r>
              <a:rPr lang="en-GB" sz="1200" dirty="0"/>
              <a:t>[Options] A Velocity   B Acceleration   C Displacement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What does the slope of a position–time graph represent?</a:t>
            </a:r>
          </a:p>
          <a:p>
            <a:pPr marL="0" indent="0">
              <a:buNone/>
            </a:pPr>
            <a:r>
              <a:rPr lang="en-GB" sz="1200" dirty="0"/>
              <a:t>[Option by option] A: Correct. The slope of the position–time graph is dx/dt, which is velocity — and at a single instant it is the slope of the tangent there.  B: Acceleration is one derivative further along: it is the slope of the velocity–time graph, or how this graph's slope is changing. A perfectly straight position graph has a slope but no acceleration whatever.  C: Displacement is read off the vertical axis of this graph — it is the quantity plotted, not the quantity the slope gives. Areas under graphs do give accumulated quantities, but that is the velocity–time graph, not this one.</a:t>
            </a:r>
          </a:p>
          <a:p>
            <a:pPr marL="0" indent="0">
              <a:buNone/>
            </a:pPr>
            <a:r>
              <a:rPr lang="en-GB" sz="1200" dirty="0"/>
              <a:t>[Answer] A — Velocity</a:t>
            </a:r>
          </a:p>
          <a:p>
            <a:pPr marL="0" indent="0">
              <a:buNone/>
            </a:pPr>
            <a:r>
              <a:rPr lang="en-GB" sz="1200" dirty="0"/>
              <a:t>[Why] The derivative dx/dt is velocity. At one instant, it is the slope of the tangent to the position graph.</a:t>
            </a:r>
          </a:p>
          <a:p>
            <a:pPr marL="0" indent="0">
              <a:buNone/>
            </a:pPr>
            <a:r>
              <a:rPr lang="en-GB" sz="1200" dirty="0"/>
              <a:t>[Reveal] One click for the answer, then one for the reason.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Kinematics calculus uses derivatives to find velocity and acceleration, and integrals to recover changes in motion.</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[Extension] The lesson record carries no Hard or Challenging example.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https://giophysics.com/chapter-1/presentation/?lesson=calculus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If x = (1.0 m/s²)t², then v = (2.0 m/s²)t and a = 2.0 m/s².</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Limits make “at this instant” precise. Derivatives turn graphs into rates. Integrals run the process backward and accumulate change over time. Limit: zooms into one instant. Derivative: reveals the rate of change. Integral: accumulates change over time.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Average velocity uses two points. Instantaneous velocity is the limit of that average as the time gap shrinks toward zero.</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power rule is a fast slope machine: multiply by the power, then reduce that power by one.</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Positive velocity means position is increasing; negative velocity means it is decreasing. At v = 0, inspect either side to decide whether the object turns around.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Same slope as the curve. On an x–t graph, its gradient is instantaneous velocity.</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1/presentation/?lesson=calculus"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hyperlink" Target="https://giophysics.com/curricula/ap/exams/ap-physics-1#q1"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3.png"/><Relationship Id="rId4" Type="http://schemas.openxmlformats.org/officeDocument/2006/relationships/hyperlink" Target="https://giophysics.com/curricula/ap/exams/ap-physics-1#q8"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4.png"/><Relationship Id="rId4" Type="http://schemas.openxmlformats.org/officeDocument/2006/relationships/hyperlink" Target="https://giophysics.com/chapter-1/presentation/?lesson=calculus"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hyperlink" Target="https://giophysics.com/chapter-1/kinematics-model-for-gaming/" TargetMode="External"/><Relationship Id="rId4" Type="http://schemas.openxmlformats.org/officeDocument/2006/relationships/hyperlink" Target="https://giophysics.com/chapter-1/kinematics-calculus/" TargetMode="External"/><Relationship Id="rId5" Type="http://schemas.openxmlformats.org/officeDocument/2006/relationships/hyperlink" Target="https://giophysics.com/chapter-1/presentation/?lesson=calculus" TargetMode="External"/><Relationship Id="rId6" Type="http://schemas.openxmlformats.org/officeDocument/2006/relationships/hyperlink" Target="https://giophysics.com/chapter-1/" TargetMode="External"/><Relationship Id="rId7" Type="http://schemas.openxmlformats.org/officeDocument/2006/relationships/hyperlink" Target="https://giophysics.com/downloads/1-7-kinematics-calculus-integration.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01 · Motion</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Calculus is the bridge between a motion graph and its physical meaning.</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Kinematics Calculus Integration</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A graph shows where an object has been. Calculus lets us zoom into one instant, measure how motion changes, and rebuild a journey from its rates.</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7 of 7 in Motion</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17 slides in the 45-minute core run, about 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https://giophysics.com/chapter-1/kinematics-calculus/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31</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5 OF 9</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Normal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Perpendicular to the tangent. For non-zero slope m, the normal gradient is −1/m.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6 OF 9</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Stationary point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Derivative equals zero. It may be a local maximum, local minimum, or stationary inflection.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7 OF 9</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Find the instant when a quantity is largest or smallest.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Define the quantity, differentiate it, set the derivative to zero, then classify the stationary point and check the physical domain.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8 OF 9</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Add every tiny change to rebuild the motion.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signed area under a velocity–time graph is displacement. The total area, with every piece made positive, is distance.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31</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9 OF 9</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Model → operate → interpret → check.</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884854"/>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Define the function. Write what depends on time and include units. Choose the operation. Derivative for a rate; integral for accumulated change.</a:t>
            </a:r>
          </a:p>
        </p:txBody>
      </p:sp>
      <p:sp>
        <p:nvSpPr>
          <p:cNvPr id="7" name="text"/>
          <p:cNvSpPr txBox="1"/>
          <p:nvPr/>
        </p:nvSpPr>
        <p:spPr>
          <a:xfrm>
            <a:off x="558800" y="3499534"/>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Use the conditions. Initial position or velocity determines the integration constant. Interpret the sign. Connect the algebra back to direction and the graph.</a:t>
            </a:r>
          </a:p>
        </p:txBody>
      </p:sp>
      <p:sp>
        <p:nvSpPr>
          <p:cNvPr id="8" name="text"/>
          <p:cNvSpPr txBox="1"/>
          <p:nvPr/>
        </p:nvSpPr>
        <p:spPr>
          <a:xfrm>
            <a:off x="558800" y="4114214"/>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Check the physics. Test units, endpoints, domain, and whether the answer is realistic.</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31</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7</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Instantaneous velocity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v(t) = lim Δt→0 [x(t + Δt) − x(t)] / Δt</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Average velocity Δx / Δt</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function does not need to be evaluated at every nearby point for a limit to describe the value it approaches.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31</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7</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derivative chain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v = dx/dt · a = dv/dt = d²x/dt²</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x(t) ⇄ v(t) ⇄ a(t)</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Differentiate → rate now. Integrate → accumulated change.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31</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7</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Power rule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d/dt (tⁿ) = ntⁿ⁻¹</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d/dt (constant) = 0 · units change m → m/s → m/s²</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31</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4 OF 7</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Motion models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x = 2 + 4t · x = 1 + 2t + t² · x = t³ − 6t² + 9t</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cruise · speed up · turn around</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straight position graph gives constant velocity and zero acceleration. A curved position graph gives changing velocity and non-zero acceleration. A zero velocity marks a stationary instant; its sign shows the direction of motion.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31</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5 OF 7</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Height model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y(t) = h + ut − ½gt²</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Define the quantity: y(t) · Differentiate: vᵧ = u − gt · Set vᵧ = 0, then check the maximum</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Your speedometer reads 30 m/s. Over what stretch of time was that speed measured?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81720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Average speed needs two moments and the gap between them. The needle, though, is telling you a speed right now — this instant, not the last minute.</a:t>
            </a:r>
          </a:p>
        </p:txBody>
      </p:sp>
      <p:sp>
        <p:nvSpPr>
          <p:cNvPr id="7" name="text"/>
          <p:cNvSpPr txBox="1"/>
          <p:nvPr/>
        </p:nvSpPr>
        <p:spPr>
          <a:xfrm>
            <a:off x="558800" y="355634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763987"/>
            <a:ext cx="11074400" cy="84201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Over no stretch at all. It is the limit that average speed approaches as the gap between the two moments shrinks towards zero — which is exactly what a derivative is, and why calculus had to be invented before instantaneous speed could be defined at all.</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6 OF 7</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Accumulated change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Δx = ∫ v(t) dt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from acceleration Δv = ∫ a(t) dt · boundary condition x = x₀ + Δx</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7 OF 7</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Velocity models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v(t) = 6 − 2t · v(t) = 2 + 1.5t · v(t) = 4 − 2t</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brake and reverse · steady acceleration · out and back</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Positive area builds displacement; negative area subtracts from it. The velocity stays positive, so distance and displacement are equal. The object returns to its starting position even though it travelled a non-zero distance.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Chord, tangent, limit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86402" y="1854200"/>
            <a:ext cx="6219196" cy="3600450"/>
          </a:xfrm>
          <a:prstGeom prst="rect">
            <a:avLst/>
          </a:prstGeom>
          <a:solidFill>
            <a:srgbClr val="FFFFFF"/>
          </a:solidFill>
          <a:ln w="9525">
            <a:solidFill>
              <a:srgbClr val="C6C8BB"/>
            </a:solidFill>
          </a:ln>
        </p:spPr>
      </p:sp>
      <p:pic>
        <p:nvPicPr>
          <p:cNvPr id="7" name="A curved position–time graph with P marked at 2.0 s and Q further along it; the chord PQ is drawn with its Δt and Δx sides dashed, and the tangent at P passes through the same point." descr="A curved position–time graph with P marked at 2.0 s and Q further along it; the chord PQ is drawn with its Δt and Δx sides dashed, and the tangent at P passes through the same point."/>
          <p:cNvPicPr>
            <a:picLocks noChangeAspect="1"/>
          </p:cNvPicPr>
          <p:nvPr/>
        </p:nvPicPr>
        <p:blipFill>
          <a:blip r:embed="rId3"/>
          <a:stretch>
            <a:fillRect/>
          </a:stretch>
        </p:blipFill>
        <p:spPr>
          <a:xfrm>
            <a:off x="3100702" y="1968500"/>
            <a:ext cx="5990596"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curved position–time graph with P marked at 2.0 s and Q further along it; the chord PQ is drawn with its Δt and Δx sides dashed, and the tangent at P passes through the same point.</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1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1.1 — AP Physics 1 · Algebra-Based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1 of that paper · syllabus 1</a:t>
            </a:r>
          </a:p>
        </p:txBody>
      </p:sp>
      <p:sp>
        <p:nvSpPr>
          <p:cNvPr id="6" name="panel"/>
          <p:cNvSpPr/>
          <p:nvPr/>
        </p:nvSpPr>
        <p:spPr>
          <a:xfrm>
            <a:off x="3162397" y="1854200"/>
            <a:ext cx="5867207" cy="3402330"/>
          </a:xfrm>
          <a:prstGeom prst="rect">
            <a:avLst/>
          </a:prstGeom>
          <a:solidFill>
            <a:srgbClr val="FFFFFF"/>
          </a:solidFill>
          <a:ln w="9525">
            <a:solidFill>
              <a:srgbClr val="C6C8BB"/>
            </a:solidFill>
          </a:ln>
        </p:spPr>
      </p:sp>
      <p:pic>
        <p:nvPicPr>
          <p:cNvPr id="7" name="A velocity–time graph on a gridded pair of axes. The horizontal axis is time in seconds, marked at every second from 0 to 10; the vertical axis is velocity in metres per second, marked 0, 2, 4, 6, 8 and 10. The plotted line is a straight rise from the origin to 8.0 m/s at 4.0 s, then a horizontal segment held at 8.0 m/s until 7.0 s, then a straight fall back to zero at 9.0 s." descr="A velocity–time graph on a gridded pair of axes. The horizontal axis is time in seconds, marked at every second from 0 to 10; the vertical axis is velocity in metres per second, marked 0, 2, 4, 6, 8 and 10. The plotted line is a straight rise from the origin to 8.0 m/s at 4.0 s, then a horizontal segment held at 8.0 m/s until 7.0 s, then a straight fall back to zero at 9.0 s."/>
          <p:cNvPicPr>
            <a:picLocks noChangeAspect="1"/>
          </p:cNvPicPr>
          <p:nvPr/>
        </p:nvPicPr>
        <p:blipFill>
          <a:blip r:embed="rId3"/>
          <a:stretch>
            <a:fillRect/>
          </a:stretch>
        </p:blipFill>
        <p:spPr>
          <a:xfrm>
            <a:off x="3276697" y="1968500"/>
            <a:ext cx="563860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velocity–time graph on a gridded pair of axes. The horizontal axis is time in seconds, marked at every second from 0 to 10; the vertical axis is velocity in metres per second, marked 0, 2, 4, 6, 8 and 10. The plotted line is a straight rise from the origin to 8.0 m/s at 4.0 s, then a horizontal segment held at 8.0 m/s until 7.0 s, then a straight fall back to zero at 9.0 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2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8.1 — AP Physics 1 · Algebra-Based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8 of that paper · syllabus 1</a:t>
            </a:r>
          </a:p>
        </p:txBody>
      </p:sp>
      <p:sp>
        <p:nvSpPr>
          <p:cNvPr id="6" name="panel"/>
          <p:cNvSpPr/>
          <p:nvPr/>
        </p:nvSpPr>
        <p:spPr>
          <a:xfrm>
            <a:off x="3162397" y="1854200"/>
            <a:ext cx="5867207" cy="3402330"/>
          </a:xfrm>
          <a:prstGeom prst="rect">
            <a:avLst/>
          </a:prstGeom>
          <a:solidFill>
            <a:srgbClr val="FFFFFF"/>
          </a:solidFill>
          <a:ln w="9525">
            <a:solidFill>
              <a:srgbClr val="C6C8BB"/>
            </a:solidFill>
          </a:ln>
        </p:spPr>
      </p:sp>
      <p:pic>
        <p:nvPicPr>
          <p:cNvPr id="7" name="The cart's velocity–time graph. The time axis is drawn horizontally through velocity zero and is marked in seconds from 1 to 7; the vertical velocity axis is marked in metres per second from −4 to +4. The plotted line runs horizontally at +3.0 m/s from t = 0 to t = 2.0 s, then falls as a single straight sloping segment, passing through zero, to −3.0 m/s at t = 5.0 s, and then runs horizontally at −3.0 m/s until t = 7.0 s." descr="The cart's velocity–time graph. The time axis is drawn horizontally through velocity zero and is marked in seconds from 1 to 7; the vertical velocity axis is marked in metres per second from −4 to +4. The plotted line runs horizontally at +3.0 m/s from t = 0 to t = 2.0 s, then falls as a single straight sloping segment, passing through zero, to −3.0 m/s at t = 5.0 s, and then runs horizontally at −3.0 m/s until t = 7.0 s."/>
          <p:cNvPicPr>
            <a:picLocks noChangeAspect="1"/>
          </p:cNvPicPr>
          <p:nvPr/>
        </p:nvPicPr>
        <p:blipFill>
          <a:blip r:embed="rId3"/>
          <a:stretch>
            <a:fillRect/>
          </a:stretch>
        </p:blipFill>
        <p:spPr>
          <a:xfrm>
            <a:off x="3276697" y="1968500"/>
            <a:ext cx="5638607"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cart's velocity–time graph. The time axis is drawn horizontally through velocity zero and is marked in seconds from 1 to 7; the vertical velocity axis is marked in metres per second from −4 to +4. The plotted line runs horizontally at +3.0 m/s from t = 0 to t = 2.0 s, then falls as a single straight sloping segment, passing through zero, to −3.0 m/s at t = 5.0 s, and then runs horizontally at −3.0 m/s until t = 7.0 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31</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particle moves with v(t) = 3t² − 12 m/s. Find its displacement between t = 0 and t = 3.0 s.</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Δx = ∫₀³ (3t² − 12) dt</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Δx = [t³ − 12t]₀³</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Δx = (27 − 36) − 0 = −9 m</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the particle travelled a distance of 9 m in those 3.0 s.</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5 IS WRONG</a:t>
            </a:r>
          </a:p>
        </p:txBody>
      </p:sp>
      <p:sp>
        <p:nvSpPr>
          <p:cNvPr id="17" name="text"/>
          <p:cNvSpPr txBox="1"/>
          <p:nvPr/>
        </p:nvSpPr>
        <p:spPr>
          <a:xfrm>
            <a:off x="558800" y="40303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integral is right; the last sentence quietly turns a displacement into a distance by dropping the sign. The velocity is negative until t = 2.0 s and positive afterwards, so the particle goes back before it comes forward, and the two parts partly cancel. Distance needs the journey split at t = 2.0 s and each part taken as positive — which gives 16 + 7 = 23 m, not 9.</a:t>
            </a:r>
          </a:p>
        </p:txBody>
      </p:sp>
      <p:sp>
        <p:nvSpPr>
          <p:cNvPr id="18" name="text"/>
          <p:cNvSpPr txBox="1"/>
          <p:nvPr/>
        </p:nvSpPr>
        <p:spPr>
          <a:xfrm>
            <a:off x="558800" y="48507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0584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So the particle finished 9 m behind where it started; the distance it covered is larger than that.</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31</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object moves with v(t) = 4 − 2t. What is its displacement over the whole 4.0 s?</a:t>
            </a:r>
          </a:p>
        </p:txBody>
      </p:sp>
      <p:sp>
        <p:nvSpPr>
          <p:cNvPr id="7" name="text"/>
          <p:cNvSpPr txBox="1"/>
          <p:nvPr/>
        </p:nvSpPr>
        <p:spPr>
          <a:xfrm>
            <a:off x="558800" y="26339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16 m</a:t>
            </a:r>
          </a:p>
        </p:txBody>
      </p:sp>
      <p:sp>
        <p:nvSpPr>
          <p:cNvPr id="8" name="text"/>
          <p:cNvSpPr txBox="1"/>
          <p:nvPr/>
        </p:nvSpPr>
        <p:spPr>
          <a:xfrm>
            <a:off x="558800" y="293243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8 m</a:t>
            </a:r>
          </a:p>
        </p:txBody>
      </p:sp>
      <p:sp>
        <p:nvSpPr>
          <p:cNvPr id="9" name="text"/>
          <p:cNvSpPr txBox="1"/>
          <p:nvPr/>
        </p:nvSpPr>
        <p:spPr>
          <a:xfrm>
            <a:off x="558800" y="32308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0 m</a:t>
            </a:r>
          </a:p>
        </p:txBody>
      </p:sp>
      <p:sp>
        <p:nvSpPr>
          <p:cNvPr id="10" name="panel"/>
          <p:cNvSpPr/>
          <p:nvPr/>
        </p:nvSpPr>
        <p:spPr>
          <a:xfrm>
            <a:off x="7010400" y="1854200"/>
            <a:ext cx="4622800" cy="2701907"/>
          </a:xfrm>
          <a:prstGeom prst="rect">
            <a:avLst/>
          </a:prstGeom>
          <a:solidFill>
            <a:srgbClr val="FFFFFF"/>
          </a:solidFill>
          <a:ln w="9525">
            <a:solidFill>
              <a:srgbClr val="C6C8BB"/>
            </a:solidFill>
          </a:ln>
        </p:spPr>
      </p:sp>
      <p:pic>
        <p:nvPicPr>
          <p:cNvPr id="11" name="A straight velocity–time line falls from +4 m/s at t = 0 to −4 m/s at t = 4.0 s; it crosses the time axis at 2.0 s, so part of the plot lies above the axis and part of it below." descr="A straight velocity–time line falls from +4 m/s at t = 0 to −4 m/s at t = 4.0 s; it crosses the time axis at 2.0 s, so part of the plot lies above the axis and part of it below."/>
          <p:cNvPicPr>
            <a:picLocks noChangeAspect="1"/>
          </p:cNvPicPr>
          <p:nvPr/>
        </p:nvPicPr>
        <p:blipFill>
          <a:blip r:embed="rId3"/>
          <a:stretch>
            <a:fillRect/>
          </a:stretch>
        </p:blipFill>
        <p:spPr>
          <a:xfrm>
            <a:off x="7124700" y="1968500"/>
            <a:ext cx="4394200" cy="2473307"/>
          </a:xfrm>
          <a:prstGeom prst="rect">
            <a:avLst/>
          </a:prstGeom>
        </p:spPr>
      </p:pic>
      <p:sp>
        <p:nvSpPr>
          <p:cNvPr id="12" name="text"/>
          <p:cNvSpPr txBox="1"/>
          <p:nvPr/>
        </p:nvSpPr>
        <p:spPr>
          <a:xfrm>
            <a:off x="7010400" y="4619607"/>
            <a:ext cx="46228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straight velocity–time line falls from +4 m/s at t = 0 to −4 m/s at t = 4.0 s; it crosses the time axis at 2.0 s, so part of the plot lies above the axis and part of it below.</a:t>
            </a:r>
          </a:p>
        </p:txBody>
      </p:sp>
      <p:sp>
        <p:nvSpPr>
          <p:cNvPr id="13" name="text"/>
          <p:cNvSpPr txBox="1"/>
          <p:nvPr/>
        </p:nvSpPr>
        <p:spPr>
          <a:xfrm>
            <a:off x="7010400" y="526476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31</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9573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C  0 m</a:t>
            </a:r>
          </a:p>
        </p:txBody>
      </p:sp>
      <p:sp>
        <p:nvSpPr>
          <p:cNvPr id="7" name="text"/>
          <p:cNvSpPr txBox="1"/>
          <p:nvPr/>
        </p:nvSpPr>
        <p:spPr>
          <a:xfrm>
            <a:off x="558800" y="33041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511745"/>
            <a:ext cx="11074400" cy="7429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Displacement is the signed area under the line. The triangle above the axis, from 0 to 2.0 s, is ½ × 2 × 4 = +4 m; the triangle below it, from 2.0 to 4.0 s, is the same size but counts as −4 m because the velocity has reversed. They cancel: the object travelled 8 m of distance and finished exactly where it started.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MOTION  ·  KINEMATICS CALCULUS INTEGRATION</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Motion — Kinematics Calculus Integration.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What does the slope of a position–time graph represent?</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Velocity</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Acceleration</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Displacement</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A  Velocity</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The derivative dx/dt is velocity. At one instant, it is the slope of the tangent to the position graph.</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A   Correct. The slope of the position–time graph is dx/dt, which is velocity — and at a single instant it is the slope of the tangent there.</a:t>
            </a:r>
          </a:p>
        </p:txBody>
      </p:sp>
      <p:sp>
        <p:nvSpPr>
          <p:cNvPr id="11" name="text"/>
          <p:cNvSpPr txBox="1"/>
          <p:nvPr/>
        </p:nvSpPr>
        <p:spPr>
          <a:xfrm>
            <a:off x="558800" y="38773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Acceleration is one derivative further along: it is the slope of the velocity–time graph, or how this graph's slope is changing. A perfectly straight position graph has a slope but no acceleration whatever.</a:t>
            </a:r>
          </a:p>
        </p:txBody>
      </p:sp>
      <p:sp>
        <p:nvSpPr>
          <p:cNvPr id="12" name="text"/>
          <p:cNvSpPr txBox="1"/>
          <p:nvPr/>
        </p:nvSpPr>
        <p:spPr>
          <a:xfrm>
            <a:off x="558800" y="437007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Displacement is read off the vertical axis of this graph — it is the quantity plotted, not the quantity the slope gives. Areas under graphs do give accumulated quantities, but that is the velocity–time graph, not this one.</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MOTION  ·  KINEMATICS CALCULUS INTEGRATION</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Motion — Kinematics Calculus Integration.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29 / 31</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46046"/>
            <a:ext cx="11074400" cy="9906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Kinematics calculus uses derivatives to find velocity and acceleration, and integrals to recover changes in motion.</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No harder example in this lesson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6" name="text"/>
          <p:cNvSpPr txBox="1"/>
          <p:nvPr/>
        </p:nvSpPr>
        <p:spPr>
          <a:xfrm>
            <a:off x="558800" y="1854200"/>
            <a:ext cx="110744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4C5F59"/>
                </a:solidFill>
                <a:latin typeface="Arial"/>
                <a:cs typeface="Arial"/>
              </a:rPr>
              <a:t>This lesson sets no Hard or Challenging example. The extension for a class that has finished early is the next lesson, or the practice paper questions the figures came from.</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31</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MOTION</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Kinematics Model for Gaming</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https://giophysics.com/chapter-1/kinematics-model-for-gaming/</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https://giophysics.com/chapter-1/kinematics-calculus/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https://giophysics.com/chapter-1/presentation/?lesson=calculus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Motion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https://giophysics.com/chapter-1/</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https://giophysics.com/downloads/1-7-kinematics-calculus-integration.pdf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24900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456647"/>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If x = (1.0 m/s²)t², then v = (2.0 m/s²)t and a = 2.0 m/s².</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31</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Calculus is the bridge between a motion graph and its physical meaning.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861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Limits make “at this instant” precise. Derivatives turn graphs into rates. Integrals run the process backward and accumulate change over time.</a:t>
            </a:r>
          </a:p>
        </p:txBody>
      </p:sp>
      <p:sp>
        <p:nvSpPr>
          <p:cNvPr id="7" name="text"/>
          <p:cNvSpPr txBox="1"/>
          <p:nvPr/>
        </p:nvSpPr>
        <p:spPr>
          <a:xfrm>
            <a:off x="558800" y="3779520"/>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Limit: zooms into one instant. Derivative: reveals the rate of change. Integral: accumulates change over time.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31</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9</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Bring two moments closer together.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Average velocity uses two points. Instantaneous velocity is the limit of that average as the time gap shrinks toward zero.</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9</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Differentiate one graph to reveal the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power rule is a fast slope machine: multiply by the power, then reduce that power by one.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31</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9</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sign of the slope tells the direction.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Positive velocity means position is increasing; negative velocity means it is decreasing. At v = 0, inspect either side to decide whether the object turns around.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31</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4 OF 9</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Tangent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35768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Same slope as the curve. On an x–t graph, its gradient is instantaneous velocity.</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MOTION  ·  KINEMATICS CALCULUS INTEGRATION</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Motion — Kinematics Calculus Integration.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31</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31</Slides>
  <Notes>31</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Motion — Kinematics Calculus Integration</dc:title>
  <dc:subject>Motion</dc:subject>
  <dc:creator>GioPhysics</dc:creator>
  <cp:keywords>lesson, Motion, chapter-1,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