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Motion — Kinematics 1D · Part 2. Lesson 4 of 7.</a:t>
            </a:r>
          </a:p>
          <a:p>
            <a:pPr marL="0" indent="0">
              <a:buNone/>
            </a:pPr>
            <a:r>
              <a:rPr lang="en-GB" sz="1200" dirty="0"/>
              <a:t>[Intro] Turn acceleration into predictions—then see how the same straight-line maths powers free fall.</a:t>
            </a:r>
          </a:p>
          <a:p>
            <a:pPr marL="0" indent="0">
              <a:buNone/>
            </a:pPr>
            <a:r>
              <a:rPr lang="en-GB" sz="1200" dirty="0"/>
              <a:t>[Source] https://giophysics.com/chapter-1/kinematics-1d-part-2/</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Ignore air resistance and gravity gives every object the same downward acceleration: g = 9.81 m/s². Here, upward is positive, so a = −9.81 m/s².</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Split the launch velocity into horizontal and vertical components. The horizontal component stays constant; the vertical component follows the free-fall mathematics above.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Acceleration: (v − u) ÷ t</a:t>
            </a:r>
          </a:p>
          <a:p>
            <a:pPr marL="0" indent="0">
              <a:buNone/>
            </a:pPr>
            <a:r>
              <a:rPr lang="en-GB" sz="1200" dirty="0"/>
              <a:t>[Note] change in velocity ÷ time taken · the gradient of a velocity–time graph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Five quantities: s · u · v · a · t</a:t>
            </a:r>
          </a:p>
          <a:p>
            <a:pPr marL="0" indent="0">
              <a:buNone/>
            </a:pPr>
            <a:r>
              <a:rPr lang="en-GB" sz="1200" dirty="0"/>
              <a:t>[Note] displacement m · initial velocity m/s · final velocity m/s · acceleration m/s² · time 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Equation 01: v = u + at</a:t>
            </a:r>
          </a:p>
          <a:p>
            <a:pPr marL="0" indent="0">
              <a:buNone/>
            </a:pPr>
            <a:r>
              <a:rPr lang="en-GB" sz="1200" dirty="0"/>
              <a:t>[In plain English] Use it when velocity changes steadily for a known time.</a:t>
            </a:r>
          </a:p>
          <a:p>
            <a:pPr marL="0" indent="0">
              <a:buNone/>
            </a:pPr>
            <a:r>
              <a:rPr lang="en-GB" sz="1200" dirty="0"/>
              <a:t>[Note] No displacement, 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Equation 02: s = ½(u + v)t</a:t>
            </a:r>
          </a:p>
          <a:p>
            <a:pPr marL="0" indent="0">
              <a:buNone/>
            </a:pPr>
            <a:r>
              <a:rPr lang="en-GB" sz="1200" dirty="0"/>
              <a:t>[In plain English] Average the initial and final velocities, then multiply by time.</a:t>
            </a:r>
          </a:p>
          <a:p>
            <a:pPr marL="0" indent="0">
              <a:buNone/>
            </a:pPr>
            <a:r>
              <a:rPr lang="en-GB" sz="1200" dirty="0"/>
              <a:t>[Note] No acceleration, 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Equation 03: s = ut + ½at²</a:t>
            </a:r>
          </a:p>
          <a:p>
            <a:pPr marL="0" indent="0">
              <a:buNone/>
            </a:pPr>
            <a:r>
              <a:rPr lang="en-GB" sz="1200" dirty="0"/>
              <a:t>[In plain English] Build displacement from the initial motion and the extra due to acceleration.</a:t>
            </a:r>
          </a:p>
          <a:p>
            <a:pPr marL="0" indent="0">
              <a:buNone/>
            </a:pPr>
            <a:r>
              <a:rPr lang="en-GB" sz="1200" dirty="0"/>
              <a:t>[Note] No final velocity, 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Equation 04: v² = u² + 2as</a:t>
            </a:r>
          </a:p>
          <a:p>
            <a:pPr marL="0" indent="0">
              <a:buNone/>
            </a:pPr>
            <a:r>
              <a:rPr lang="en-GB" sz="1200" dirty="0"/>
              <a:t>[In plain English] Connect speed and displacement when the time is not given.</a:t>
            </a:r>
          </a:p>
          <a:p>
            <a:pPr marL="0" indent="0">
              <a:buNone/>
            </a:pPr>
            <a:r>
              <a:rPr lang="en-GB" sz="1200" dirty="0"/>
              <a:t>[Note] No time, 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Free fall: g = 9.81 m/s²</a:t>
            </a:r>
          </a:p>
          <a:p>
            <a:pPr marL="0" indent="0">
              <a:buNone/>
            </a:pPr>
            <a:r>
              <a:rPr lang="en-GB" sz="1200" dirty="0"/>
              <a:t>[In plain English] At the highest point: v = 0 for one instant; a is still −9.81 m/s².</a:t>
            </a:r>
          </a:p>
          <a:p>
            <a:pPr marL="0" indent="0">
              <a:buNone/>
            </a:pPr>
            <a:r>
              <a:rPr lang="en-GB" sz="1200" dirty="0"/>
              <a:t>[Note] upward is positive, so a = −9.81 m/s²</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Projectile components: uₓ = u cos θ · uᵧ = u sin θ</a:t>
            </a:r>
          </a:p>
          <a:p>
            <a:pPr marL="0" indent="0">
              <a:buNone/>
            </a:pPr>
            <a:r>
              <a:rPr lang="en-GB" sz="1200" dirty="0"/>
              <a:t>[Note] horizontal story aₓ = 0 · vertical story aᵧ = −g · combined path: parabola</a:t>
            </a:r>
          </a:p>
          <a:p>
            <a:pPr marL="0" indent="0">
              <a:buNone/>
            </a:pPr>
            <a:r>
              <a:rPr lang="en-GB" sz="1200" dirty="0"/>
              <a:t>[Graph] Launch components explorer. A fixed launch velocity is resolved into perpendicular cosine and sine components.</a:t>
            </a:r>
          </a:p>
          <a:p>
            <a:pPr marL="0" indent="0">
              <a:buNone/>
            </a:pPr>
            <a:r>
              <a:rPr lang="en-GB" sz="1200" dirty="0"/>
              <a:t>[Axes] Horizontal: horizontal component uₓ/u. Vertical: vertical component uᵧ/u. Values are normalised — the graph teaches the shape, not a measurement.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cars set off together. One holds 10 m/s for 10 s; the other starts from rest and reaches 20 m/s in the same 10 s. Which is in front at the end? Both start on the same line at the same instant. The second car accelerates steadily the whole way and is clearly travelling faster by the end of it.</a:t>
            </a:r>
          </a:p>
          <a:p>
            <a:pPr marL="0" indent="0">
              <a:buNone/>
            </a:pPr>
            <a:r>
              <a:rPr lang="en-GB" sz="1200" dirty="0"/>
              <a:t>[Answer] Neither — they are level. The second car's average velocity over those 10 s is (0 + 20)/2 = 10 m/s, exactly the first car's steady speed, so both have covered 100 m. Finishing faster is not the same as having gone further.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ball drawn at three instants side by side: rising with an upward velocity arrow, at its highest point with no velocity arrow at all, and falling back through the same dashed height line.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negative acceleration does not always mean slowing down. Compare directions: velocity and acceleration in the same direction make speed increase; opposite directions make speed decrease. Zero velocity does not mean zero acceleration.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time has not been squared. It is an easy line to lose because ½at² is usually written and read as one block, and 9.81 × 3 gives a number that looks perfectly plausible for a three-second fall. The units are the giveaway: m/s² × s is m/s, a velocity, not a distance.</a:t>
            </a:r>
          </a:p>
          <a:p>
            <a:pPr marL="0" indent="0">
              <a:buNone/>
            </a:pPr>
            <a:r>
              <a:rPr lang="en-GB" sz="1200" dirty="0"/>
              <a:t>[It should say] s = 0 + ½ × 9.81 × 3.0² = ½ × 9.81 × 9.0 = 44 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At the highest point of the throw, what is the ball's acceleration?</a:t>
            </a:r>
          </a:p>
          <a:p>
            <a:pPr marL="0" indent="0">
              <a:buNone/>
            </a:pPr>
            <a:r>
              <a:rPr lang="en-GB" sz="1200" dirty="0"/>
              <a:t>[Options] A Zero — the ball is momentarily at rest   B 9.81 m/s², directed downwards   C 9.81 m/s², directed upwards, since it is about to come back down</a:t>
            </a:r>
          </a:p>
          <a:p>
            <a:pPr marL="0" indent="0">
              <a:buNone/>
            </a:pPr>
            <a:r>
              <a:rPr lang="en-GB" sz="1200" dirty="0"/>
              <a:t>[Figure] The same ball drawn at three instants side by side: rising with an upward velocity arrow, at its highest point with no velocity arrow at all, and falling back through the same dashed height line.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9.81 m/s², directed downwards. Nothing has changed about the forces on the ball: gravity is pulling it down at every instant of the flight, including this one. Its velocity is zero for one instant, but its velocity is still changing — a moment earlier it was moving up, a moment later it is moving down. Zero velocity and zero acceleration are different statements.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car starts at 10 m/s and accelerates at 2 m/s² for 4 s. How far does it travel?</a:t>
            </a:r>
          </a:p>
          <a:p>
            <a:pPr marL="0" indent="0">
              <a:buNone/>
            </a:pPr>
            <a:r>
              <a:rPr lang="en-GB" sz="1200" dirty="0"/>
              <a:t>[Options] A 48 m   B 56 m   C 72 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car starts at 10 m/s and accelerates at 2 m/s² for 4 s. How far does it travel?</a:t>
            </a:r>
          </a:p>
          <a:p>
            <a:pPr marL="0" indent="0">
              <a:buNone/>
            </a:pPr>
            <a:r>
              <a:rPr lang="en-GB" sz="1200" dirty="0"/>
              <a:t>[Option by option] A: 48 m is 40 + 8, which is what you get if the last term is worked as ½ × 2 × 4 instead of ½ × 2 × 4². It is the time that gets squared, and that squaring is why the extra distance builds so quickly.  B: Correct. s = ut + ½at² = (10 × 4) + ½ × 2 × 4² = 40 + 16 = 56 m.  C: 72 m is 18 × 4 — the final velocity multiplied by the whole four seconds. That treats the car as if it had been doing 18 m/s from the very start. It was averaging 14 m/s, and 14 × 4 = 56 m.</a:t>
            </a:r>
          </a:p>
          <a:p>
            <a:pPr marL="0" indent="0">
              <a:buNone/>
            </a:pPr>
            <a:r>
              <a:rPr lang="en-GB" sz="1200" dirty="0"/>
              <a:t>[Answer] B — 56 m</a:t>
            </a:r>
          </a:p>
          <a:p>
            <a:pPr marL="0" indent="0">
              <a:buNone/>
            </a:pPr>
            <a:r>
              <a:rPr lang="en-GB" sz="1200" dirty="0"/>
              <a:t>[Why] s = ut + ½at² = (10 × 4) + ½(2)(4²) = 40 + 16 = 56 m.</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https://giophysics.com/chapter-1/presentation/?lesson=oneDimensionPartTwo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Constant-acceleration kinematics links displacement, velocity, acceleration, and time when acceleration stays unchanged.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bicycle starting at 2 m/s and accelerating at 3 m/s² reaches 8 m/s after 2 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Gradient: velocity–time slope gives acceleration. Area: velocity × time gives displacement. Gravity: free fall is constant acceleration in one dimension.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Average acceleration tells how much velocity changes each second. When acceleration is constant, every equal time interval adds the same amount of velocity.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a velocity–time graph, the gradient is acceleration. The signed area between the line and the time axis is displacement. The straight line means the acceleration stays constant. A horizontal line would mean zero acceleration.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symbols are s, u, v, a, and t. List what you know, identify what you need, then choose the equation that leaves out the unused quantity.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Choose a positive direction. Write each known value with its sign and unit. Select the equation containing the quantity you need. Substitute, solve, and check whether the sign makes sense.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hyperlink" Target="https://giophysics.com/chapter-1/presentation/?lesson=oneDimensionPartTw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hyperlink" Target="https://giophysics.com/chapter-1/presentation/?lesson=oneDimensionPartTwo"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presentation/?lesson=oneDimensionPartTwo"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1/kinematics-2d/" TargetMode="External"/><Relationship Id="rId4" Type="http://schemas.openxmlformats.org/officeDocument/2006/relationships/hyperlink" Target="https://giophysics.com/chapter-1/kinematics-1d-part-2/" TargetMode="External"/><Relationship Id="rId5" Type="http://schemas.openxmlformats.org/officeDocument/2006/relationships/hyperlink" Target="https://giophysics.com/chapter-1/presentation/?lesson=oneDimensionPartTwo" TargetMode="External"/><Relationship Id="rId6" Type="http://schemas.openxmlformats.org/officeDocument/2006/relationships/hyperlink" Target="https://giophysics.com/chapter-1/" TargetMode="External"/><Relationship Id="rId7" Type="http://schemas.openxmlformats.org/officeDocument/2006/relationships/hyperlink" Target="https://giophysics.com/downloads/1-4-kinematics-1d-part-2.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01 ·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Three connections unlock accelerated motion.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Kinematics 1D · Part 2</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Turn acceleration into predictions—then see how the same straight-line maths powers free fall.</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7 in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18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https://giophysics.com/chapter-1/kinematics-1d-part-2/</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Free fall has one constant 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Ignore air resistance and gravity gives every object the same downward acceleration: g = 9.81 m/s². Here, upward is positive, so a = −9.81 m/s².</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6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projectile is two 1D stories sharing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Split the launch velocity into horizontal and vertical components. The horizontal component stays constant; the vertical component follows the free-fall mathematics above.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u) ÷ 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change in velocity ÷ time taken · the gradient of a velocity–time graph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Five quantities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 · u · v · a · 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displacement m · initial velocity m/s · final velocity m/s · acceleration m/s² · time 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Equation 01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u + at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 displacement, 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it when velocity changes steadily for a known time.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Equation 02</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 = ½(u + v)t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 acceleration, 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Average the initial and final velocities, then multiply by time.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Equation 03</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 = ut + ½at²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 final velocity, v</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Build displacement from the initial motion and the extra due to acceleration.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6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Equation 04</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v² = u² + 2as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 time, 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Connect speed and displacement when the time is not given.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7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Free fall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g = 9.81 m/s²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upward is positive, so a = −9.81 m/s²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highest point: v = 0 for one instant; a is still −9.81 m/s².</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8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Projectile components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uₓ = u cos θ · uᵧ = u sin θ</a:t>
            </a:r>
          </a:p>
        </p:txBody>
      </p:sp>
      <p:sp>
        <p:nvSpPr>
          <p:cNvPr id="7" name="text"/>
          <p:cNvSpPr txBox="1"/>
          <p:nvPr/>
        </p:nvSpPr>
        <p:spPr>
          <a:xfrm>
            <a:off x="558800" y="2444750"/>
            <a:ext cx="53848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horizontal story aₓ = 0 · vertical story aᵧ = −g · combined path: parabola</a:t>
            </a:r>
          </a:p>
        </p:txBody>
      </p:sp>
      <p:sp>
        <p:nvSpPr>
          <p:cNvPr id="8" name="panel"/>
          <p:cNvSpPr/>
          <p:nvPr/>
        </p:nvSpPr>
        <p:spPr>
          <a:xfrm>
            <a:off x="6957406" y="1854200"/>
            <a:ext cx="3966788" cy="3798570"/>
          </a:xfrm>
          <a:prstGeom prst="rect">
            <a:avLst/>
          </a:prstGeom>
          <a:solidFill>
            <a:srgbClr val="FFFFFF"/>
          </a:solidFill>
          <a:ln w="9525">
            <a:solidFill>
              <a:srgbClr val="C6C8BB"/>
            </a:solidFill>
          </a:ln>
        </p:spPr>
      </p:sp>
      <p:pic>
        <p:nvPicPr>
          <p:cNvPr id="9" name="Launch components explorer: A fixed launch velocity is resolved into perpendicular cosine and sine components." descr="Launch components explorer: A fixed launch velocity is resolved into perpendicular cosine and sine components."/>
          <p:cNvPicPr>
            <a:picLocks noChangeAspect="1"/>
          </p:cNvPicPr>
          <p:nvPr/>
        </p:nvPicPr>
        <p:blipFill>
          <a:blip r:embed="rId3"/>
          <a:stretch>
            <a:fillRect/>
          </a:stretch>
        </p:blipFill>
        <p:spPr>
          <a:xfrm>
            <a:off x="7071706" y="1968500"/>
            <a:ext cx="3738188" cy="3569970"/>
          </a:xfrm>
          <a:prstGeom prst="rect">
            <a:avLst/>
          </a:prstGeom>
        </p:spPr>
      </p:pic>
      <p:sp>
        <p:nvSpPr>
          <p:cNvPr id="10" name="text"/>
          <p:cNvSpPr txBox="1"/>
          <p:nvPr/>
        </p:nvSpPr>
        <p:spPr>
          <a:xfrm>
            <a:off x="6248400" y="571627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Launch components explorer</a:t>
            </a:r>
          </a:p>
        </p:txBody>
      </p:sp>
      <p:sp>
        <p:nvSpPr>
          <p:cNvPr id="11" name="text"/>
          <p:cNvSpPr txBox="1"/>
          <p:nvPr/>
        </p:nvSpPr>
        <p:spPr>
          <a:xfrm>
            <a:off x="6248400" y="596519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2" name="panel"/>
          <p:cNvSpPr/>
          <p:nvPr/>
        </p:nvSpPr>
        <p:spPr>
          <a:xfrm>
            <a:off x="558800" y="431800"/>
            <a:ext cx="11074400" cy="12700"/>
          </a:xfrm>
          <a:prstGeom prst="rect">
            <a:avLst/>
          </a:prstGeom>
          <a:solidFill>
            <a:srgbClr val="C6C8BB"/>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5" name="panel"/>
          <p:cNvSpPr/>
          <p:nvPr/>
        </p:nvSpPr>
        <p:spPr>
          <a:xfrm>
            <a:off x="558800" y="6299200"/>
            <a:ext cx="11074400" cy="12700"/>
          </a:xfrm>
          <a:prstGeom prst="rect">
            <a:avLst/>
          </a:prstGeom>
          <a:solidFill>
            <a:srgbClr val="C6C8BB"/>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Two cars set off together. One holds 10 m/s for 10 s; the other starts from rest and reaches 20 m/s in the same 10 s. Which is in front at the end?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start on the same line at the same instant. The second car accelerates steadily the whole way and is clearly travelling faster by the end of it.</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 they are level. The second car's average velocity over those 10 s is (0 + 20)/2 = 10 m/s, exactly the first car's steady speed, so both have covered 100 m. Finishing faster is not the same as having gone further.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ball thrown straight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The same ball drawn at three instants side by side: rising with an upward velocity arrow, at its highest point with no velocity arrow at all, and falling back through the same dashed height line." descr="The same ball drawn at three instants side by side: rising with an upward velocity arrow, at its highest point with no velocity arrow at all, and falling back through the same dashed height line."/>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ball drawn at three instants side by side: rising with an upward velocity arrow, at its highest point with no velocity arrow at all, and falling back through the same dashed height line.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negative acceleration does not always mean slowing down. Compare directions: velocity and acceleration in the same direction make speed increase; opposite directions make speed decrease. Zero velocity does not mean zero acceleration.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stone is dropped from rest and falls for 3.0 s. Find the distance fallen.</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Taking downwards as positive: u = 0, a = 9.81 m/s², t = 3.0 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 = ut + ½at²</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 = 0 + ½ × 9.81 × 3.0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 = 14.7 m</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time has not been squared. It is an easy line to lose because ½at² is usually written and read as one block, and 9.81 × 3 gives a number that looks perfectly plausible for a three-second fall. The units are the giveaway: m/s² × s is m/s, a velocity, not a distance.</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s = 0 + ½ × 9.81 × 3.0² = ½ × 9.81 × 9.0 = 44 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the highest point of the throw, what is the ball's acceleration?</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Zero — the ball is momentarily at rest</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9.81 m/s², directed downwards</a:t>
            </a:r>
          </a:p>
        </p:txBody>
      </p:sp>
      <p:sp>
        <p:nvSpPr>
          <p:cNvPr id="9" name="text"/>
          <p:cNvSpPr txBox="1"/>
          <p:nvPr/>
        </p:nvSpPr>
        <p:spPr>
          <a:xfrm>
            <a:off x="558800" y="32308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9.81 m/s², directed upwards, since it is about to come back down</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same ball drawn at three instants side by side: rising with an upward velocity arrow, at its highest point with no velocity arrow at all, and falling back through the same dashed height line." descr="The same ball drawn at three instants side by side: rising with an upward velocity arrow, at its highest point with no velocity arrow at all, and falling back through the same dashed height line."/>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ball drawn at three instants side by side: rising with an upward velocity arrow, at its highest point with no velocity arrow at all, and falling back through the same dashed height line.</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9.81 m/s², directed downwards</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Nothing has changed about the forces on the ball: gravity is pulling it down at every instant of the flight, including this one. Its velocity is zero for one instant, but its velocity is still changing — a moment earlier it was moving up, a moment later it is moving down. Zero velocity and zero acceleration are different statements.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1D · PART 2</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1D · Part 2.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car starts at 10 m/s and accelerates at 2 m/s² for 4 s. How far does it travel?</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48 m</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56 m</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72 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56 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 = ut + ½at² = (10 × 4) + ½(2)(4²) = 40 + 16 = 56 m.</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48 m is 40 + 8, which is what you get if the last term is worked as ½ × 2 × 4 instead of ½ × 2 × 4². It is the time that gets squared, and that squaring is why the extra distance builds so quickly.</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s = ut + ½at² = (10 × 4) + ½ × 2 × 4² = 40 + 16 = 56 m.</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72 m is 18 × 4 — the final velocity multiplied by the whole four seconds. That treats the car as if it had been doing 18 m/s from the very start. It was averaging 14 m/s, and 14 × 4 = 56 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1D · PART 2</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1D · Part 2.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Kinematics 2D</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https://giophysics.com/chapter-1/kinematics-1d-part-2/</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https://giophysics.com/chapter-1/presentation/?lesson=oneDimensionPartTwo</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https://giophysics.com/downloads/1-4-kinematics-1d-part-2.pdf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Constant-acceleration kinematics links displacement, velocity, acceleration, and time when acceleration stays unchanged.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bicycle starting at 2 m/s and accelerating at 3 m/s² reaches 8 m/s after 2 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connections unlock accelerated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Gradient: velocity–time slope gives acceleration. Area: velocity × time gives displacement. Gravity: free fall is constant acceleration in one dimension.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Acceleration is a rate of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Average acceleration tells how much velocity changes each second. When acceleration is constant, every equal time interval adds the same amount of velocity.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graph gives acceleration and displacement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212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 velocity–time graph, the gradient is acceleration. The signed area between the line and the time axis is displacement.</a:t>
            </a:r>
          </a:p>
        </p:txBody>
      </p:sp>
      <p:sp>
        <p:nvSpPr>
          <p:cNvPr id="7" name="text"/>
          <p:cNvSpPr txBox="1"/>
          <p:nvPr/>
        </p:nvSpPr>
        <p:spPr>
          <a:xfrm>
            <a:off x="558800" y="373594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straight line means the acceleration stays constant. A horizontal line would mean zero acceleration.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Four equations connect five quantities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symbols are s, u, v, a, and t. List what you know, identify what you need, then choose the equation that leaves out the unused quantity.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Reliable method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1016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a positive direction. Write each known value with its sign and unit.</a:t>
            </a:r>
          </a:p>
        </p:txBody>
      </p:sp>
      <p:sp>
        <p:nvSpPr>
          <p:cNvPr id="7" name="text"/>
          <p:cNvSpPr txBox="1"/>
          <p:nvPr/>
        </p:nvSpPr>
        <p:spPr>
          <a:xfrm>
            <a:off x="558800" y="359370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Select the equation containing the quantity you need. Substitute, solve, and check whether the sign makes sense.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1D · PART 2</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1D · Part 2.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Motion — Kinematics 1D · Part 2</dc:title>
  <dc:subject>Motion</dc:subject>
  <dc:creator>GioPhysics</dc:creator>
  <cp:keywords>lesson, Motion, chapter-1,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