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Motion — Kinematics 2D Advanced. Lesson 6 of 7.</a:t>
            </a:r>
          </a:p>
          <a:p>
            <a:pPr marL="0" indent="0">
              <a:buNone/>
            </a:pPr>
            <a:r>
              <a:rPr lang="en-GB" sz="1200" dirty="0"/>
              <a:t>[Intro] A curve is two motions sharing one clock. Now we go further: describe the whole path with vectors, change reference frames, and connect a turning velocity to acceleration.</a:t>
            </a:r>
          </a:p>
          <a:p>
            <a:pPr marL="0" indent="0">
              <a:buNone/>
            </a:pPr>
            <a:r>
              <a:rPr lang="en-GB" sz="1200" dirty="0"/>
              <a:t>[Source] https://giophysics.com/chapter-1/kinematics-2d-advanced/</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 a circle, the velocity is tangent to the path. Its direction changes at every instant, so acceleration points inward.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Kinematics describes the motion. Newton’s second law explains why the acceleration takes that form.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After release, gravity is the only force. Horizontal velocity stays constant and the path is parabolic.</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Drag points opposite the instantaneous velocity. Acceleration now changes in both magnitude and direction, so the simple parabola is only an approximation.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rocket or powered drone has another force. Its acceleration follows the total force, not necessarily its velocity or the path.</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Which frame and axes am I using? Which forces act after release? Is acceleration constant? Are air resistance and Earth’s curvature negligible?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Name the frame. State what each velocity is relative to. Draw axes and vectors. Resolve only after directions are clear. Write component equations. Keep signs consistent with the chosen axes. Use the shared clock. Or eliminate time to get the trajectory y(x). Recombine and test. Check units, direction, limits, and assumptions.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vector picture: r(t) = r₀ + v₀t + ½at²</a:t>
            </a:r>
          </a:p>
          <a:p>
            <a:pPr marL="0" indent="0">
              <a:buNone/>
            </a:pPr>
            <a:r>
              <a:rPr lang="en-GB" sz="1200" dirty="0"/>
              <a:t>[Note] Velocity v = dr/dt · Acceleration a = dv/dt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Constant velocity: r(t) = r₀ + vt</a:t>
            </a:r>
          </a:p>
          <a:p>
            <a:pPr marL="0" indent="0">
              <a:buNone/>
            </a:pPr>
            <a:r>
              <a:rPr lang="en-GB" sz="1200" dirty="0"/>
              <a:t>[Note] The velocity vector does not change, so acceleration is zero.</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Projectile: r(t) = v₀t + ½gt²</a:t>
            </a:r>
          </a:p>
          <a:p>
            <a:pPr marL="0" indent="0">
              <a:buNone/>
            </a:pPr>
            <a:r>
              <a:rPr lang="en-GB" sz="1200" dirty="0"/>
              <a:t>[Note] Velocity is tangent to the curve; acceleration remains downward.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To throw a stone as far as possible from a clifftop, do you still throw it at 45°? Everyone knows 45° gives the greatest range. But this stone does not land where it was launched — it lands on the beach, thirty metres lower down.</a:t>
            </a:r>
          </a:p>
          <a:p>
            <a:pPr marL="0" indent="0">
              <a:buNone/>
            </a:pPr>
            <a:r>
              <a:rPr lang="en-GB" sz="1200" dirty="0"/>
              <a:t>[Answer] No, a little flatter than 45° goes further. Launching from a height already buys extra flight time, so it pays to spend more of the fixed launch speed on horizontal velocity and less on climbing.</a:t>
            </a:r>
          </a:p>
          <a:p>
            <a:pPr marL="0" indent="0">
              <a:buNone/>
            </a:pPr>
            <a:r>
              <a:rPr lang="en-GB" sz="1200" dirty="0"/>
              <a:t>[Figure] A cliff of height h with two arrows leaving the same point at the same speed, one at 45° and one at 40° above the dashed horizontal, both aimed out over the level ground far below.</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Circular motion: r(t) = R cos(ωt) i + R sin(ωt) j</a:t>
            </a:r>
          </a:p>
          <a:p>
            <a:pPr marL="0" indent="0">
              <a:buNone/>
            </a:pPr>
            <a:r>
              <a:rPr lang="en-GB" sz="1200" dirty="0"/>
              <a:t>[Note] Speed can stay constant while velocity turns continuously.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Parametric form: x = (u cos θ)t</a:t>
            </a:r>
          </a:p>
          <a:p>
            <a:pPr marL="0" indent="0">
              <a:buNone/>
            </a:pPr>
            <a:r>
              <a:rPr lang="en-GB" sz="1200" dirty="0"/>
              <a:t>[Note] y = h + (u sin θ)t − ½gt²</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Eliminate time: y = h + x tan θ − gx² / (2u²cos²θ)</a:t>
            </a:r>
          </a:p>
          <a:p>
            <a:pPr marL="0" indent="0">
              <a:buNone/>
            </a:pPr>
            <a:r>
              <a:rPr lang="en-GB" sz="1200" dirty="0"/>
              <a:t>[Note] the trajectory y(x)</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Frame equation: v(boat/bank) = v(boat/water) + v(water/bank)</a:t>
            </a:r>
          </a:p>
          <a:p>
            <a:pPr marL="0" indent="0">
              <a:buNone/>
            </a:pPr>
            <a:r>
              <a:rPr lang="en-GB" sz="1200" dirty="0"/>
              <a:t>[Note] Name the frames, then add vectors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Inward acceleration: aᶜ = v² / r</a:t>
            </a:r>
          </a:p>
          <a:p>
            <a:pPr marL="0" indent="0">
              <a:buNone/>
            </a:pPr>
            <a:r>
              <a:rPr lang="en-GB" sz="1200" dirty="0"/>
              <a:t>[In plain English] The acceleration vector is perpendicular to velocity and always points toward the centre.</a:t>
            </a:r>
          </a:p>
          <a:p>
            <a:pPr marL="0" indent="0">
              <a:buNone/>
            </a:pPr>
            <a:r>
              <a:rPr lang="en-GB" sz="1200" dirty="0"/>
              <a:t>[Note] x(t) = R cos(ωt) · y(t) = R sin(ωt)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45° rule has conditions. It is exact for equal launch and landing heights in the ideal no-drag model. With extra launch height, the projectile already has more flight time. A slightly flatter launch uses more of the speed horizontally.</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Both stones leave the clifftop at the same speed. Which lands further out?</a:t>
            </a:r>
          </a:p>
          <a:p>
            <a:pPr marL="0" indent="0">
              <a:buNone/>
            </a:pPr>
            <a:r>
              <a:rPr lang="en-GB" sz="1200" dirty="0"/>
              <a:t>[Options] A The 45° stone — 45° always gives the maximum range   B The 40° stone   C They land the same distance out — 5° is far too small to matter</a:t>
            </a:r>
          </a:p>
          <a:p>
            <a:pPr marL="0" indent="0">
              <a:buNone/>
            </a:pPr>
            <a:r>
              <a:rPr lang="en-GB" sz="1200" dirty="0"/>
              <a:t>[Figure] A cliff of height h with two arrows leaving the same point at the same speed, one at 45° and one at 40° above the dashed horizontal, both aimed out over the level ground far below.</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40° stone. The 45° rule is proved for a launch and a landing at the same height, and this launch is above its landing. The drop off the cliff adds flight time whatever the angle, so the extra climb that 45° buys is worth less than the extra horizontal speed the flatter launch keeps. Below the clifftop, the best angle slides under 45° — and the higher the cliff, the flatter it gets.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boat moves relative to the water while the water moves relative to the bank. How do you find the boat’s velocity relative to the bank?</a:t>
            </a:r>
          </a:p>
          <a:p>
            <a:pPr marL="0" indent="0">
              <a:buNone/>
            </a:pPr>
            <a:r>
              <a:rPr lang="en-GB" sz="1200" dirty="0"/>
              <a:t>[Figure] A river between two hatched banks carries three downstream current arrows; a boat on the near bank has one arrow pointing straight across, and the point directly opposite is dotted on the far bank.</a:t>
            </a:r>
          </a:p>
          <a:p>
            <a:pPr marL="0" indent="0">
              <a:buNone/>
            </a:pPr>
            <a:r>
              <a:rPr lang="en-GB" sz="1200" dirty="0"/>
              <a:t>[Options] A Add the two velocity vectors   B Add only their magnitudes   C Ignore the water velocity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boat moves relative to the water while the water moves relative to the bank. How do you find the boat’s velocity relative to the bank?</a:t>
            </a:r>
          </a:p>
          <a:p>
            <a:pPr marL="0" indent="0">
              <a:buNone/>
            </a:pPr>
            <a:r>
              <a:rPr lang="en-GB" sz="1200" dirty="0"/>
              <a:t>[Option by option] A: Correct. Name the two frames, then add: v(boat/bank) = v(boat/water) + v(water/bank), head to tail like any other vectors.  B: Adding magnitudes only works when the two velocities point the same way. Here they are at right angles, so 4 + 2 overstates the speed — and a single number cannot say where on the far bank the boat arrives.  C: This is what the boat's own instruments encourage, since its log reads speed through the water and the crew feel nothing of the current. But the bank is a different frame, and the water is carrying the whole boat downstream the entire time it is crossing.</a:t>
            </a:r>
          </a:p>
          <a:p>
            <a:pPr marL="0" indent="0">
              <a:buNone/>
            </a:pPr>
            <a:r>
              <a:rPr lang="en-GB" sz="1200" dirty="0"/>
              <a:t>[Answer] A — Add the two velocity vectors</a:t>
            </a:r>
          </a:p>
          <a:p>
            <a:pPr marL="0" indent="0">
              <a:buNone/>
            </a:pPr>
            <a:r>
              <a:rPr lang="en-GB" sz="1200" dirty="0"/>
              <a:t>[Why] Name the frames, then add vectors: v(boat/bank) = v(boat/water) + v(water/bank).</a:t>
            </a:r>
          </a:p>
          <a:p>
            <a:pPr marL="0" indent="0">
              <a:buNone/>
            </a:pPr>
            <a:r>
              <a:rPr lang="en-GB" sz="1200" dirty="0"/>
              <a:t>[Reveal] One click for the answer, then one for the reason.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Advanced two-dimensional kinematics uses changing vectors and reference frames to model complex paths.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https://giophysics.com/chapter-1/presentation/?lesson=twoDimensionAdvanced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boat’s velocity relative to the bank equals its velocity through the water plus the river current.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In two dimensions, one equation can hold both components. Differentiate position to get the tangent velocity; differentiate velocity to get acceleration. The vectors tell the story at one instant. r(t) locates the object. v = dr/dt runs tangent to the path. a = dv/dt reveals how velocity changes.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Move time forward, then compare straight, projectile, and circular motion. The velocity vector does not change, so acceleration is zero. Velocity is tangent to the curve; acceleration remains downward. Speed can stay constant while velocity turns continuously.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Resolve the initial velocity, solve the vertical quadratic for the shared flight time, then use that time horizontally.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boat moves at 5 m/s” is incomplete. Relative to the water or the bank? Label both frames before adding the velocity vectors.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Frames moving at constant velocity relative to one another measure the same acceleration. An accelerating or rotating frame needs extra care.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hyperlink" Target="https://giophysics.com/chapter-1/presentation/?lesson=twoDimensionAdvance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hyperlink" Target="https://giophysics.com/chapter-1/presentation/?lesson=twoDimensionAdvanced"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hyperlink" Target="https://giophysics.com/chapter-1/presentation/?lesson=twoDimensionAdvanced"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kinematics-calculus/" TargetMode="External"/><Relationship Id="rId4" Type="http://schemas.openxmlformats.org/officeDocument/2006/relationships/hyperlink" Target="https://giophysics.com/chapter-1/kinematics-2d-advanced/" TargetMode="External"/><Relationship Id="rId5" Type="http://schemas.openxmlformats.org/officeDocument/2006/relationships/hyperlink" Target="https://giophysics.com/chapter-1/presentation/?lesson=twoDimensionAdvanced" TargetMode="External"/><Relationship Id="rId6" Type="http://schemas.openxmlformats.org/officeDocument/2006/relationships/hyperlink" Target="https://giophysics.com/chapter-1/" TargetMode="External"/><Relationship Id="rId7" Type="http://schemas.openxmlformats.org/officeDocument/2006/relationships/hyperlink" Target="https://giophysics.com/downloads/1-6-kinematics-2d-advanced.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01 ·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 path is the visible result of changing vectors.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Kinematics 2D Advanced</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curve is two motions sharing one clock. Now we go further: describe the whole path with vectors, change reference frames, and connect a turning velocity to acceleration.</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7 in Motion</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18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https://giophysics.com/chapter-1/kinematics-2d-advanced/</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Constant speed does not mean constant velocity.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a circle, the velocity is tangent to the path. Its direction changes at every instant, so acceleration points inward.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6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Every motion equation begins with assumptions.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Kinematics describes the motion. Newton’s second law explains why the acceleration takes that form.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7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Ideal projectile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After release, gravity is the only force. Horizontal velocity stays constant and the path is parabolic.</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8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With air resistance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Drag points opposite the instantaneous velocity. Acceleration now changes in both magnitude and direction, so the simple parabola is only an approximation.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9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Powered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rocket or powered drone has another force. Its acceleration follows the total force, not necessarily its velocity or the path.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10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Before using a formula, ask: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1016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Which frame and axes am I using? Which forces act after release?</a:t>
            </a:r>
          </a:p>
        </p:txBody>
      </p:sp>
      <p:sp>
        <p:nvSpPr>
          <p:cNvPr id="7" name="text"/>
          <p:cNvSpPr txBox="1"/>
          <p:nvPr/>
        </p:nvSpPr>
        <p:spPr>
          <a:xfrm>
            <a:off x="558800" y="359370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Is acceleration constant? Are air resistance and Earth’s curvature negligible?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11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Frame → components → time → recombine → check.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73754"/>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Name the frame. State what each velocity is relative to. Draw axes and vectors. Resolve only after directions are clear.</a:t>
            </a:r>
          </a:p>
        </p:txBody>
      </p:sp>
      <p:sp>
        <p:nvSpPr>
          <p:cNvPr id="7" name="text"/>
          <p:cNvSpPr txBox="1"/>
          <p:nvPr/>
        </p:nvSpPr>
        <p:spPr>
          <a:xfrm>
            <a:off x="558800" y="3357294"/>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Write component equations. Keep signs consistent with the chosen axes. Use the shared clock. Or eliminate time to get the trajectory y(x).</a:t>
            </a:r>
          </a:p>
        </p:txBody>
      </p:sp>
      <p:sp>
        <p:nvSpPr>
          <p:cNvPr id="8" name="text"/>
          <p:cNvSpPr txBox="1"/>
          <p:nvPr/>
        </p:nvSpPr>
        <p:spPr>
          <a:xfrm>
            <a:off x="558800" y="3971974"/>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Recombine and test. Check units, direction, limits, and assumptions.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vector picture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r(t) = r₀ + v₀t + ½at²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Velocity v = dr/dt · Acceleration a = dv/dt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Constant velocity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r(t) = r₀ + vt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velocity vector does not change, so acceleration is zero.</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Projectile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r(t) = v₀t + ½gt²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Velocity is tangent to the curve; acceleration remains downward.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To throw a stone as far as possible from a clifftop, do you still throw it at 45°?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Everyone knows 45° gives the greatest range. But this stone does not land where it was launched — it lands on the beach, thirty metres lower down.</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a little flatter than 45° goes further. Launching from a height already buys extra flight time, so it pays to spend more of the fixed launch speed on horizontal velocity and less on climbing.</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cliff of height h with two arrows leaving the same point at the same speed, one at 45° and one at 40° above the dashed horizontal, both aimed out over the level ground far below." descr="A cliff of height h with two arrows leaving the same point at the same speed, one at 45° and one at 40° above the dashed horizontal, both aimed out over the level ground far below."/>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cliff of height h with two arrows leaving the same point at the same speed, one at 45° and one at 40° above the dashed horizontal, both aimed out over the level ground far below.</a:t>
            </a:r>
          </a:p>
        </p:txBody>
      </p:sp>
      <p:sp>
        <p:nvSpPr>
          <p:cNvPr id="12"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Circular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r(t) = R cos(ωt) i + R sin(ωt) j</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Speed can stay constant while velocity turns continuously.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Parametric form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x = (u cos θ)t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y = h + (u sin θ)t − ½gt²</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6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Eliminate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y = h + x tan θ − gx² / (2u²cos²θ)</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trajectory y(x)</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7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Frame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v(boat/bank) = v(boat/water) + v(water/bank)</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Name the frames, then add vectors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8 OF 8</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Inward acceleration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aᶜ = v² / 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x(t) = R cos(ωt) · y(t) = R sin(ωt)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acceleration vector is perpendicular to velocity and always points toward the centre.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98800"/>
            <a:ext cx="11074400" cy="2641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45° rule has conditions. It is exact for equal launch and landing heights in the ideal no-drag model.</a:t>
            </a:r>
          </a:p>
        </p:txBody>
      </p:sp>
      <p:sp>
        <p:nvSpPr>
          <p:cNvPr id="7" name="text"/>
          <p:cNvSpPr txBox="1"/>
          <p:nvPr/>
        </p:nvSpPr>
        <p:spPr>
          <a:xfrm>
            <a:off x="558800" y="352806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With extra launch height, the projectile already has more flight time. A slightly flatter launch uses more of the speed horizontally.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Both stones leave the clifftop at the same speed. Which lands further out?</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45° stone — 45° always gives the maximum range</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40° stone</a:t>
            </a:r>
          </a:p>
        </p:txBody>
      </p:sp>
      <p:sp>
        <p:nvSpPr>
          <p:cNvPr id="9" name="text"/>
          <p:cNvSpPr txBox="1"/>
          <p:nvPr/>
        </p:nvSpPr>
        <p:spPr>
          <a:xfrm>
            <a:off x="558800" y="32308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They land the same distance out — 5° is far too small to matter</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cliff of height h with two arrows leaving the same point at the same speed, one at 45° and one at 40° above the dashed horizontal, both aimed out over the level ground far below." descr="A cliff of height h with two arrows leaving the same point at the same speed, one at 45° and one at 40° above the dashed horizontal, both aimed out over the level ground far below."/>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cliff of height h with two arrows leaving the same point at the same speed, one at 45° and one at 40° above the dashed horizontal, both aimed out over the level ground far below.</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40° stone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45° rule is proved for a launch and a landing at the same height, and this launch is above its landing. The drop off the cliff adds flight time whatever the angle, so the extra climb that 45° buys is worth less than the extra horizontal speed the flatter launch keeps. Below the clifftop, the best angle slides under 45° — and the higher the cliff, the flatter it gets.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MOTION  ·  KINEMATICS 2D ADVANCED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Motion — Kinematics 2D Advanced.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boat moves relative to the water while the water moves relative to the bank. How do you find the boat’s velocity relative to the bank?</a:t>
            </a:r>
          </a:p>
        </p:txBody>
      </p:sp>
      <p:sp>
        <p:nvSpPr>
          <p:cNvPr id="7" name="option-letter"/>
          <p:cNvSpPr txBox="1"/>
          <p:nvPr/>
        </p:nvSpPr>
        <p:spPr>
          <a:xfrm>
            <a:off x="558800" y="2899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899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Add the two velocity vectors</a:t>
            </a:r>
          </a:p>
        </p:txBody>
      </p:sp>
      <p:sp>
        <p:nvSpPr>
          <p:cNvPr id="9" name="option-letter"/>
          <p:cNvSpPr txBox="1"/>
          <p:nvPr/>
        </p:nvSpPr>
        <p:spPr>
          <a:xfrm>
            <a:off x="558800" y="3280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280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Add only their magnitudes</a:t>
            </a:r>
          </a:p>
        </p:txBody>
      </p:sp>
      <p:sp>
        <p:nvSpPr>
          <p:cNvPr id="11" name="option-letter"/>
          <p:cNvSpPr txBox="1"/>
          <p:nvPr/>
        </p:nvSpPr>
        <p:spPr>
          <a:xfrm>
            <a:off x="558800" y="3661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661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Ignore the water velocity</a:t>
            </a:r>
          </a:p>
        </p:txBody>
      </p:sp>
      <p:sp>
        <p:nvSpPr>
          <p:cNvPr id="13" name="panel"/>
          <p:cNvSpPr/>
          <p:nvPr/>
        </p:nvSpPr>
        <p:spPr>
          <a:xfrm>
            <a:off x="7010400" y="1854200"/>
            <a:ext cx="4622800" cy="2563803"/>
          </a:xfrm>
          <a:prstGeom prst="rect">
            <a:avLst/>
          </a:prstGeom>
          <a:solidFill>
            <a:srgbClr val="FFFFFF"/>
          </a:solidFill>
          <a:ln w="9525">
            <a:solidFill>
              <a:srgbClr val="C6C8BB"/>
            </a:solidFill>
          </a:ln>
        </p:spPr>
      </p:sp>
      <p:pic>
        <p:nvPicPr>
          <p:cNvPr id="14" name="A river between two hatched banks carries three downstream current arrows; a boat on the near bank has one arrow pointing straight across, and the point directly opposite is dotted on the far bank." descr="A river between two hatched banks carries three downstream current arrows; a boat on the near bank has one arrow pointing straight across, and the point directly opposite is dotted on the far bank."/>
          <p:cNvPicPr>
            <a:picLocks noChangeAspect="1"/>
          </p:cNvPicPr>
          <p:nvPr/>
        </p:nvPicPr>
        <p:blipFill>
          <a:blip r:embed="rId3"/>
          <a:stretch>
            <a:fillRect/>
          </a:stretch>
        </p:blipFill>
        <p:spPr>
          <a:xfrm>
            <a:off x="7124700" y="1968500"/>
            <a:ext cx="4394200" cy="2335203"/>
          </a:xfrm>
          <a:prstGeom prst="rect">
            <a:avLst/>
          </a:prstGeom>
        </p:spPr>
      </p:pic>
      <p:sp>
        <p:nvSpPr>
          <p:cNvPr id="15"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river between two hatched banks carries three downstream current arrows; a boat on the near bank has one arrow pointing straight across, and the point directly opposite is dotted on the far bank.</a:t>
            </a:r>
          </a:p>
        </p:txBody>
      </p:sp>
      <p:sp>
        <p:nvSpPr>
          <p:cNvPr id="16"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Add the two velocity vectors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Name the frames, then add vectors: v(boat/bank) = v(boat/water) + v(water/bank).</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Name the two frames, then add: v(boat/bank) = v(boat/water) + v(water/bank), head to tail like any other vectors.</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Adding magnitudes only works when the two velocities point the same way. Here they are at right angles, so 4 + 2 overstates the speed — and a single number cannot say where on the far bank the boat arrives.</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what the boat's own instruments encourage, since its log reads speed through the water and the crew feel nothing of the current. But the bank is a different frame, and the water is carrying the whole boat downstream the entire time it is crossing.</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MOTION  ·  KINEMATICS 2D ADVANCED</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Motion — Kinematics 2D Advanced.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Advanced two-dimensional kinematics uses changing vectors and reference frames to model complex paths.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Kinematics Calculus Integration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https://giophysics.com/chapter-1/kinematics-2d-advanced/</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https://giophysics.com/chapter-1/presentation/?lesson=twoDimensionAdvanced</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https://giophysics.com/downloads/1-6-kinematics-2d-advanced.pdf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boat’s velocity relative to the bank equals its velocity through the water plus the river current.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path is the visible result of changing vectors.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In two dimensions, one equation can hold both components. Differentiate position to get the tangent velocity; differentiate velocity to get acceleration. The vectors tell the story at one instant. r(t) locates the object. v = dr/dt runs tangent to the path. a = dv/dt reveals how velocity changes.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Watch the vectors change along the path.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Move time forward, then compare straight, projectile, and circular motion. The velocity vector does not change, so acceleration is zero.</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Velocity is tangent to the curve; acceleration remains downward. Speed can stay constant while velocity turns continuously.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Launch and landing heights do not have to match.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Resolve the initial velocity, solve the vertical quadratic for the shared flight time, then use that time horizontally.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Velocity depends on the frame of reference.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boat moves at 5 m/s” is incomplete. Relative to the water or the bank? Label both frames before adding the velocity vectors.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11</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Inertial-frame shortcut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Frames moving at constant velocity relative to one another measure the same acceleration. An accelerating or rotating frame needs extra care.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Motion — Kinematics 2D Advanced</dc:title>
  <dc:subject>Motion</dc:subject>
  <dc:creator>GioPhysics</dc:creator>
  <cp:keywords>lesson, Motion, chapter-1,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