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Motion — Kinematics 2D. Lesson 5 of 7.</a:t>
            </a:r>
          </a:p>
          <a:p>
            <a:pPr marL="0" indent="0">
              <a:buNone/>
            </a:pPr>
            <a:r>
              <a:rPr lang="en-GB" sz="1200" dirty="0"/>
              <a:t>[Intro] One curved path becomes simple when you split it into two straight-line motions.</a:t>
            </a:r>
          </a:p>
          <a:p>
            <a:pPr marL="0" indent="0">
              <a:buNone/>
            </a:pPr>
            <a:r>
              <a:rPr lang="en-GB" sz="1200" dirty="0"/>
              <a:t>[Source] https://giophysics.com/chapter-1/kinematics-2d/</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Kinematics tells how position and velocity change. Newton’s laws connect those changes to resultant force. For an ideal projectile, weight is the only force after release.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In real flight, drag opposes velocity and changes both components. Start with the ideal model because it isolates gravity and makes the two-dimensional structure clear.</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Treat every projectile problem as two linked one-dimensional problems. Time is usually the bridge between the columns.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Sketch and choose axes. Usually right is +x and up is +y. Resolve the launch velocity. Find uₓ = u cos θ and uᵧ = u sin θ. Write the accelerations. Use aₓ = 0 and aᵧ = −9.81 m/s². Solve one direction first. Use it to find the shared time. Use the same time in the other direction. Then combine components if a speed or direction is needed.</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Without drag, the time up equals the time down. At the same height, the speed is the same but the vertical direction is reversed. For a fixed speed on level ground, 45° gives maximum range.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Horizontal component: uₓ = u cos θ</a:t>
            </a:r>
          </a:p>
          <a:p>
            <a:pPr marL="0" indent="0">
              <a:buNone/>
            </a:pPr>
            <a:r>
              <a:rPr lang="en-GB" sz="1200" dirty="0"/>
              <a:t>[In plain English] The horizontal component is adjacent to θ, so uₓ = u cos θ. The vertical component is uᵧ = u sin θ.</a:t>
            </a:r>
          </a:p>
          <a:p>
            <a:pPr marL="0" indent="0">
              <a:buNone/>
            </a:pPr>
            <a:r>
              <a:rPr lang="en-GB" sz="1200" dirty="0"/>
              <a:t>[Note] x = uₓt · vₓ = uₓ</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Vertical component: uᵧ = u sin θ</a:t>
            </a:r>
          </a:p>
          <a:p>
            <a:pPr marL="0" indent="0">
              <a:buNone/>
            </a:pPr>
            <a:r>
              <a:rPr lang="en-GB" sz="1200" dirty="0"/>
              <a:t>[Note] y = uᵧt − ½gt² · vᵧ = uᵧ − gt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Horizontal story: aₓ = 0</a:t>
            </a:r>
          </a:p>
          <a:p>
            <a:pPr marL="0" indent="0">
              <a:buNone/>
            </a:pPr>
            <a:r>
              <a:rPr lang="en-GB" sz="1200" dirty="0"/>
              <a:t>[In plain English] Newton’s laws explain the model: with drag ignored, weight is the only force. It points downward, so the horizontal acceleration is zero.</a:t>
            </a:r>
          </a:p>
          <a:p>
            <a:pPr marL="0" indent="0">
              <a:buNone/>
            </a:pPr>
            <a:r>
              <a:rPr lang="en-GB" sz="1200" dirty="0"/>
              <a:t>[Note] ΣFₓ = 0, therefore aₓ = 0 · vₓ stays constant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Vertical story: aᵧ = −g</a:t>
            </a:r>
          </a:p>
          <a:p>
            <a:pPr marL="0" indent="0">
              <a:buNone/>
            </a:pPr>
            <a:r>
              <a:rPr lang="en-GB" sz="1200" dirty="0"/>
              <a:t>[Note] ΣFᵧ = −mg, therefore aᵧ = −g · vᵧ changes steadily</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Projectile predictions: flight time = 2uᵧ ÷ g</a:t>
            </a:r>
          </a:p>
          <a:p>
            <a:pPr marL="0" indent="0">
              <a:buNone/>
            </a:pPr>
            <a:r>
              <a:rPr lang="en-GB" sz="1200" dirty="0"/>
              <a:t>[Note] maximum height = uᵧ² ÷ 2g · horizontal range = uₓ × flight time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bullet is fired horizontally at the same instant an identical bullet is dropped from the same height. Which hits the ground first? The fired bullet leaves the barrel at 300 m/s and lands hundreds of metres away. The dropped one falls straight down at your feet.</a:t>
            </a:r>
          </a:p>
          <a:p>
            <a:pPr marL="0" indent="0">
              <a:buNone/>
            </a:pPr>
            <a:r>
              <a:rPr lang="en-GB" sz="1200" dirty="0"/>
              <a:t>[Answer] They land together. Firing sideways gives the bullet horizontal velocity, and nothing horizontal can change how quickly gravity pulls it down. The vertical story of both bullets is identical, so the two clocks agree.</a:t>
            </a:r>
          </a:p>
          <a:p>
            <a:pPr marL="0" indent="0">
              <a:buNone/>
            </a:pPr>
            <a:r>
              <a:rPr lang="en-GB" sz="1200" dirty="0"/>
              <a:t>[Figure] Two identical balls rest at the same height on a bench top; the left one is about to be released from rest and the right one carries a horizontal arrow showing it is about to be launched sideways.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Recombine: v = √(vₓ² + vᵧ²)</a:t>
            </a:r>
          </a:p>
          <a:p>
            <a:pPr marL="0" indent="0">
              <a:buNone/>
            </a:pPr>
            <a:r>
              <a:rPr lang="en-GB" sz="1200" dirty="0"/>
              <a:t>[Note] tan φ = vᵧ ÷ vₓ</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parabola rises from level ground and returns to it; the launch velocity u is drawn at angle θ, and a dashed rectangle at its tip marks u cos θ along the horizontal and u sin θ up the vertical.</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At the top, vᵧ = 0. The projectile is not stopped: vₓ is still present, and acceleration is still 9.81 m/s² downward.</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5 is wrong] Gravity has been applied to the horizontal component. It is a tempting check because the algebra looks like the line above it, but aₓ = 0 — nothing slows the horizontal motion in this model, so vₓ never reaches zero and there is no time to find from it. Any working that puts g in an x-equation has crossed the two columns.</a:t>
            </a:r>
          </a:p>
          <a:p>
            <a:pPr marL="0" indent="0">
              <a:buNone/>
            </a:pPr>
            <a:r>
              <a:rPr lang="en-GB" sz="1200" dirty="0"/>
              <a:t>[It should say] Check: horizontal range = uₓ × time of flight = 17.3 × 2.04 = 35 m</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Both balls leave the bench at the same instant. Which reaches the floor first?</a:t>
            </a:r>
          </a:p>
          <a:p>
            <a:pPr marL="0" indent="0">
              <a:buNone/>
            </a:pPr>
            <a:r>
              <a:rPr lang="en-GB" sz="1200" dirty="0"/>
              <a:t>[Options] A The dropped ball — it takes the shorter route   B The launched ball — it is moving faster   C They land at the same instant</a:t>
            </a:r>
          </a:p>
          <a:p>
            <a:pPr marL="0" indent="0">
              <a:buNone/>
            </a:pPr>
            <a:r>
              <a:rPr lang="en-GB" sz="1200" dirty="0"/>
              <a:t>[Figure] Two identical balls rest at the same height on a bench top; the left one is about to be released from rest and the right one carries a horizontal arrow showing it is about to be launched sideways.</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C — They land at the same instant. Split each ball into two stories that share one clock. Horizontally, one has velocity and the other has none — but gravity acts vertically, so it changes the vertical story only, and the two vertical stories are identical: same starting height, same starting vertical velocity of zero, same 9.81 m/s². Same fall, same time.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At the highest point of an ideal projectile, which statement is correct?</a:t>
            </a:r>
          </a:p>
          <a:p>
            <a:pPr marL="0" indent="0">
              <a:buNone/>
            </a:pPr>
            <a:r>
              <a:rPr lang="en-GB" sz="1200" dirty="0"/>
              <a:t>[Options] A vₓ = 0, vᵧ = 0, and a = 0   B vₓ is constant, vᵧ = 0, and aᵧ = −g   C vₓ increases while vᵧ stays constant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At the highest point of an ideal projectile, which statement is correct?</a:t>
            </a:r>
          </a:p>
          <a:p>
            <a:pPr marL="0" indent="0">
              <a:buNone/>
            </a:pPr>
            <a:r>
              <a:rPr lang="en-GB" sz="1200" dirty="0"/>
              <a:t>[Option by option] A: This is the picture of a ball thrown straight up, where everything really does stop for an instant. An angled launch is different: nothing has acted horizontally to remove vₓ, and gravity has not switched off just because the ball has stopped climbing.  B: Correct. The vertical velocity passes through zero at the top, the horizontal velocity is untouched, and the acceleration is still g downwards throughout.  C: This has the two components the wrong way round. With no horizontal force there is nothing to make vₓ increase — and vᵧ is precisely the component gravity is changing every second, so it is the one that cannot stay constant.</a:t>
            </a:r>
          </a:p>
          <a:p>
            <a:pPr marL="0" indent="0">
              <a:buNone/>
            </a:pPr>
            <a:r>
              <a:rPr lang="en-GB" sz="1200" dirty="0"/>
              <a:t>[Answer] B — vₓ is constant, vᵧ = 0, and aᵧ = −g</a:t>
            </a:r>
          </a:p>
          <a:p>
            <a:pPr marL="0" indent="0">
              <a:buNone/>
            </a:pPr>
            <a:r>
              <a:rPr lang="en-GB" sz="1200" dirty="0"/>
              <a:t>[Why] The vertical velocity is zero for one instant. Horizontal velocity remains constant, and gravity still accelerates the projectile downward.</a:t>
            </a:r>
          </a:p>
          <a:p>
            <a:pPr marL="0" indent="0">
              <a:buNone/>
            </a:pPr>
            <a:r>
              <a:rPr lang="en-GB" sz="1200" dirty="0"/>
              <a:t>[Reveal] One click for the answer, then one for the reason.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[Extension] The lesson record carries no Hard or Challenging example.</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https://giophysics.com/chapter-1/presentation/?lesson=twoDimension moves them.</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Two-dimensional kinematics describes motion by treating horizontal and vertical components separately.</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A kicked ball moves forward horizontally while gravity changes its vertical velocity.</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Resolve: uₓ = u cos θ and uᵧ = u sin θ. Predict: aₓ = 0 while aᵧ = −g. Recombine: the two 1D answers describe the full motion.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Resolve the launch velocity into perpendicular components. The horizontal and vertical motions can then be calculated separately, but they always use the same time.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In the ideal model, horizontal velocity stays constant while vertical velocity decreases by 9.81 m/s each second. The velocity arrow is always tangent to the path.</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Horizontal position — A straight line: equal horizontal distances in equal times. Vertical position — A curve: the height rises, reaches a maximum, then falls. Horizontal velocity — A horizontal line: vₓ stays constant in the ideal model. Vertical velocity — A falling straight line with gradient −g.</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Drop one ball and launch another horizontally from the same height. With air resistance ignored, their vertical motions are identical, so they touch the ground together.</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hyperlink" Target="https://giophysics.com/chapter-1/presentation/?lesson=twoDimens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hyperlink" Target="https://giophysics.com/chapter-1/presentation/?lesson=twoDimension"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hyperlink" Target="https://giophysics.com/chapter-1/presentation/?lesson=twoDimension"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hyperlink" Target="https://giophysics.com/chapter-1/kinematics-2d-advanced/" TargetMode="External"/><Relationship Id="rId4" Type="http://schemas.openxmlformats.org/officeDocument/2006/relationships/hyperlink" Target="https://giophysics.com/chapter-1/kinematics-2d/" TargetMode="External"/><Relationship Id="rId5" Type="http://schemas.openxmlformats.org/officeDocument/2006/relationships/hyperlink" Target="https://giophysics.com/chapter-1/presentation/?lesson=twoDimension" TargetMode="External"/><Relationship Id="rId6" Type="http://schemas.openxmlformats.org/officeDocument/2006/relationships/hyperlink" Target="https://giophysics.com/chapter-1/" TargetMode="External"/><Relationship Id="rId7" Type="http://schemas.openxmlformats.org/officeDocument/2006/relationships/hyperlink" Target="https://giophysics.com/downloads/1-5-kinematics-2d.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01 · Motion</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Separate the components. Keep the same clock.</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Kinematics 2D</a:t>
            </a:r>
          </a:p>
        </p:txBody>
      </p:sp>
      <p:sp>
        <p:nvSpPr>
          <p:cNvPr id="6" name="text"/>
          <p:cNvSpPr txBox="1"/>
          <p:nvPr/>
        </p:nvSpPr>
        <p:spPr>
          <a:xfrm>
            <a:off x="558800" y="221107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One curved path becomes simple when you split it into two straight-line motions.</a:t>
            </a:r>
          </a:p>
        </p:txBody>
      </p:sp>
      <p:sp>
        <p:nvSpPr>
          <p:cNvPr id="7" name="panel"/>
          <p:cNvSpPr/>
          <p:nvPr/>
        </p:nvSpPr>
        <p:spPr>
          <a:xfrm>
            <a:off x="558800" y="2569845"/>
            <a:ext cx="11074400" cy="12700"/>
          </a:xfrm>
          <a:prstGeom prst="rect">
            <a:avLst/>
          </a:prstGeom>
          <a:solidFill>
            <a:srgbClr val="C6C8BB"/>
          </a:solidFill>
          <a:ln>
            <a:noFill/>
          </a:ln>
        </p:spPr>
      </p:sp>
      <p:sp>
        <p:nvSpPr>
          <p:cNvPr id="8" name="fact-label"/>
          <p:cNvSpPr txBox="1"/>
          <p:nvPr/>
        </p:nvSpPr>
        <p:spPr>
          <a:xfrm>
            <a:off x="558800" y="274764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74764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5 of 7 in Motion</a:t>
            </a:r>
          </a:p>
        </p:txBody>
      </p:sp>
      <p:sp>
        <p:nvSpPr>
          <p:cNvPr id="10" name="fact-label"/>
          <p:cNvSpPr txBox="1"/>
          <p:nvPr/>
        </p:nvSpPr>
        <p:spPr>
          <a:xfrm>
            <a:off x="558800" y="302641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02641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18 slides in the 45-minute core run, about 44.5 minutes of it</a:t>
            </a:r>
          </a:p>
        </p:txBody>
      </p:sp>
      <p:sp>
        <p:nvSpPr>
          <p:cNvPr id="12" name="fact-label"/>
          <p:cNvSpPr txBox="1"/>
          <p:nvPr/>
        </p:nvSpPr>
        <p:spPr>
          <a:xfrm>
            <a:off x="558800" y="330517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30517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https://giophysics.com/chapter-1/kinematics-2d/</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29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5 OF 9</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Kinematics describes; dynamics explains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Kinematics tells how position and velocity change. Newton’s laws connect those changes to resultant force. For an ideal projectile, weight is the only force after release.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29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6 OF 9</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ideal model ignores air resistance.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In real flight, drag opposes velocity and changes both components. Start with the ideal model because it isolates gravity and makes the two-dimensional structure clear.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29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7 OF 9</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Keep x and y in separate columns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Treat every projectile problem as two linked one-dimensional problems. Time is usually the bridge between the columns.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29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8 OF 9</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reliable solution route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62654"/>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Sketch and choose axes. Usually right is +x and up is +y. Resolve the launch velocity. Find uₓ = u cos θ and uᵧ = u sin θ.</a:t>
            </a:r>
          </a:p>
        </p:txBody>
      </p:sp>
      <p:sp>
        <p:nvSpPr>
          <p:cNvPr id="7" name="text"/>
          <p:cNvSpPr txBox="1"/>
          <p:nvPr/>
        </p:nvSpPr>
        <p:spPr>
          <a:xfrm>
            <a:off x="558800" y="3446194"/>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Write the accelerations. Use aₓ = 0 and aᵧ = −9.81 m/s². Solve one direction first. Use it to find the shared time.</a:t>
            </a:r>
          </a:p>
        </p:txBody>
      </p:sp>
      <p:sp>
        <p:nvSpPr>
          <p:cNvPr id="8" name="text"/>
          <p:cNvSpPr txBox="1"/>
          <p:nvPr/>
        </p:nvSpPr>
        <p:spPr>
          <a:xfrm>
            <a:off x="558800" y="3829734"/>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Use the same time in the other direction. Then combine components if a speed or direction is needed.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29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9 OF 9</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Same-height symmetry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Without drag, the time up equals the time down. At the same height, the speed is the same but the vertical direction is reversed. For a fixed speed on level ground, 45° gives maximum range.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29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6</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Horizontal component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uₓ = u cos θ</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x = uₓt · vₓ = uₓ</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horizontal component is adjacent to θ, so uₓ = u cos θ. The vertical component is uᵧ = u sin θ.</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29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6</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Vertical component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uᵧ = u sin θ</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y = uᵧt − ½gt² · vᵧ = uᵧ − gt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29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6</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Horizontal story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aₓ = 0</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ΣFₓ = 0, therefore aₓ = 0 · vₓ stays constant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Newton’s laws explain the model: with drag ignored, weight is the only force. It points downward, so the horizontal acceleration is zero.</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29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6</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Vertical story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aᵧ = −g</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ΣFᵧ = −mg, therefore aᵧ = −g · vᵧ changes steadily</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29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5 OF 6</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Projectile predictions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flight time = 2uᵧ ÷ g</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maximum height = uᵧ² ÷ 2g · horizontal range = uₓ × flight time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29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bullet is fired horizontally at the same instant an identical bullet is dropped from the same height. Which hits the ground first?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fired bullet leaves the barrel at 300 m/s and lands hundreds of metres away. The dropped one falls straight down at your feet.</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They land together. Firing sideways gives the bullet horizontal velocity, and nothing horizontal can change how quickly gravity pulls it down. The vertical story of both bullets is identical, so the two clocks agree.</a:t>
            </a:r>
          </a:p>
        </p:txBody>
      </p:sp>
      <p:sp>
        <p:nvSpPr>
          <p:cNvPr id="9" name="panel"/>
          <p:cNvSpPr/>
          <p:nvPr/>
        </p:nvSpPr>
        <p:spPr>
          <a:xfrm>
            <a:off x="7010400" y="1854200"/>
            <a:ext cx="4622800" cy="2563803"/>
          </a:xfrm>
          <a:prstGeom prst="rect">
            <a:avLst/>
          </a:prstGeom>
          <a:solidFill>
            <a:srgbClr val="FFFFFF"/>
          </a:solidFill>
          <a:ln w="9525">
            <a:solidFill>
              <a:srgbClr val="C6C8BB"/>
            </a:solidFill>
          </a:ln>
        </p:spPr>
      </p:sp>
      <p:pic>
        <p:nvPicPr>
          <p:cNvPr id="10" name="Two identical balls rest at the same height on a bench top; the left one is about to be released from rest and the right one carries a horizontal arrow showing it is about to be launched sideways." descr="Two identical balls rest at the same height on a bench top; the left one is about to be released from rest and the right one carries a horizontal arrow showing it is about to be launched sideways."/>
          <p:cNvPicPr>
            <a:picLocks noChangeAspect="1"/>
          </p:cNvPicPr>
          <p:nvPr/>
        </p:nvPicPr>
        <p:blipFill>
          <a:blip r:embed="rId3"/>
          <a:stretch>
            <a:fillRect/>
          </a:stretch>
        </p:blipFill>
        <p:spPr>
          <a:xfrm>
            <a:off x="7124700" y="1968500"/>
            <a:ext cx="4394200" cy="2335203"/>
          </a:xfrm>
          <a:prstGeom prst="rect">
            <a:avLst/>
          </a:prstGeom>
        </p:spPr>
      </p:pic>
      <p:sp>
        <p:nvSpPr>
          <p:cNvPr id="11" name="text"/>
          <p:cNvSpPr txBox="1"/>
          <p:nvPr/>
        </p:nvSpPr>
        <p:spPr>
          <a:xfrm>
            <a:off x="7010400" y="4481503"/>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identical balls rest at the same height on a bench top; the left one is about to be released from rest and the right one carries a horizontal arrow showing it is about to be launched sideways.</a:t>
            </a:r>
          </a:p>
        </p:txBody>
      </p:sp>
      <p:sp>
        <p:nvSpPr>
          <p:cNvPr id="12" name="text"/>
          <p:cNvSpPr txBox="1"/>
          <p:nvPr/>
        </p:nvSpPr>
        <p:spPr>
          <a:xfrm>
            <a:off x="7010400" y="532478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29</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6 OF 6</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Recombine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v = √(vₓ² + vᵧ²)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tan φ = vᵧ ÷ vₓ</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29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Resolving the launch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86402" y="1854200"/>
            <a:ext cx="6219196" cy="3600450"/>
          </a:xfrm>
          <a:prstGeom prst="rect">
            <a:avLst/>
          </a:prstGeom>
          <a:solidFill>
            <a:srgbClr val="FFFFFF"/>
          </a:solidFill>
          <a:ln w="9525">
            <a:solidFill>
              <a:srgbClr val="C6C8BB"/>
            </a:solidFill>
          </a:ln>
        </p:spPr>
      </p:sp>
      <p:pic>
        <p:nvPicPr>
          <p:cNvPr id="7" name="A parabola rises from level ground and returns to it; the launch velocity u is drawn at angle θ, and a dashed rectangle at its tip marks u cos θ along the horizontal and u sin θ up the vertical." descr="A parabola rises from level ground and returns to it; the launch velocity u is drawn at angle θ, and a dashed rectangle at its tip marks u cos θ along the horizontal and u sin θ up the vertical."/>
          <p:cNvPicPr>
            <a:picLocks noChangeAspect="1"/>
          </p:cNvPicPr>
          <p:nvPr/>
        </p:nvPicPr>
        <p:blipFill>
          <a:blip r:embed="rId3"/>
          <a:stretch>
            <a:fillRect/>
          </a:stretch>
        </p:blipFill>
        <p:spPr>
          <a:xfrm>
            <a:off x="3100702" y="1968500"/>
            <a:ext cx="5990596"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parabola rises from level ground and returns to it; the launch velocity u is drawn at angle θ, and a dashed rectangle at its tip marks u cos θ along the horizontal and u sin θ up the vertical.</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29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At the top, vᵧ = 0. The projectile is not stopped: vₓ is still present, and acceleration is still 9.81 m/s² downward.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29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ball is launched at 20 m/s at 30° above the horizontal on level ground. Find its time of flight.</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uₓ = 20 cos 30° = 17.3 m/s, uᵧ = 20 sin 30° = 10.0 m/s</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Going up: 0 = uᵧ − gt, so t = 10.0 / 9.81 = 1.02 s</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Time of flight = 2 × 1.02 = 2.04 s</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Check: using the horizontal component, 0 = uₓ − gt gives t = 17.3 / 9.81 = 1.76 s</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5 IS WRONG</a:t>
            </a:r>
          </a:p>
        </p:txBody>
      </p:sp>
      <p:sp>
        <p:nvSpPr>
          <p:cNvPr id="17" name="text"/>
          <p:cNvSpPr txBox="1"/>
          <p:nvPr/>
        </p:nvSpPr>
        <p:spPr>
          <a:xfrm>
            <a:off x="558800" y="40303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Gravity has been applied to the horizontal component. It is a tempting check because the algebra looks like the line above it, but aₓ = 0 — nothing slows the horizontal motion in this model, so vₓ never reaches zero and there is no time to find from it. Any working that puts g in an x-equation has crossed the two columns.</a:t>
            </a:r>
          </a:p>
        </p:txBody>
      </p:sp>
      <p:sp>
        <p:nvSpPr>
          <p:cNvPr id="18" name="text"/>
          <p:cNvSpPr txBox="1"/>
          <p:nvPr/>
        </p:nvSpPr>
        <p:spPr>
          <a:xfrm>
            <a:off x="558800" y="48507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0584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Check: horizontal range = uₓ × time of flight = 17.3 × 2.04 = 35 m</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29</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Both balls leave the bench at the same instant. Which reaches the floor first?</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The dropped ball — it takes the shorter route</a:t>
            </a:r>
          </a:p>
        </p:txBody>
      </p:sp>
      <p:sp>
        <p:nvSpPr>
          <p:cNvPr id="8" name="text"/>
          <p:cNvSpPr txBox="1"/>
          <p:nvPr/>
        </p:nvSpPr>
        <p:spPr>
          <a:xfrm>
            <a:off x="558800" y="29324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 launched ball — it is moving faster</a:t>
            </a:r>
          </a:p>
        </p:txBody>
      </p:sp>
      <p:sp>
        <p:nvSpPr>
          <p:cNvPr id="9" name="text"/>
          <p:cNvSpPr txBox="1"/>
          <p:nvPr/>
        </p:nvSpPr>
        <p:spPr>
          <a:xfrm>
            <a:off x="558800" y="32308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They land at the same instant</a:t>
            </a:r>
          </a:p>
        </p:txBody>
      </p:sp>
      <p:sp>
        <p:nvSpPr>
          <p:cNvPr id="10" name="panel"/>
          <p:cNvSpPr/>
          <p:nvPr/>
        </p:nvSpPr>
        <p:spPr>
          <a:xfrm>
            <a:off x="7010400" y="1854200"/>
            <a:ext cx="4622800" cy="2563803"/>
          </a:xfrm>
          <a:prstGeom prst="rect">
            <a:avLst/>
          </a:prstGeom>
          <a:solidFill>
            <a:srgbClr val="FFFFFF"/>
          </a:solidFill>
          <a:ln w="9525">
            <a:solidFill>
              <a:srgbClr val="C6C8BB"/>
            </a:solidFill>
          </a:ln>
        </p:spPr>
      </p:sp>
      <p:pic>
        <p:nvPicPr>
          <p:cNvPr id="11" name="Two identical balls rest at the same height on a bench top; the left one is about to be released from rest and the right one carries a horizontal arrow showing it is about to be launched sideways." descr="Two identical balls rest at the same height on a bench top; the left one is about to be released from rest and the right one carries a horizontal arrow showing it is about to be launched sideways."/>
          <p:cNvPicPr>
            <a:picLocks noChangeAspect="1"/>
          </p:cNvPicPr>
          <p:nvPr/>
        </p:nvPicPr>
        <p:blipFill>
          <a:blip r:embed="rId3"/>
          <a:stretch>
            <a:fillRect/>
          </a:stretch>
        </p:blipFill>
        <p:spPr>
          <a:xfrm>
            <a:off x="7124700" y="1968500"/>
            <a:ext cx="4394200" cy="2335203"/>
          </a:xfrm>
          <a:prstGeom prst="rect">
            <a:avLst/>
          </a:prstGeom>
        </p:spPr>
      </p:pic>
      <p:sp>
        <p:nvSpPr>
          <p:cNvPr id="12" name="text"/>
          <p:cNvSpPr txBox="1"/>
          <p:nvPr/>
        </p:nvSpPr>
        <p:spPr>
          <a:xfrm>
            <a:off x="7010400" y="4481503"/>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identical balls rest at the same height on a bench top; the left one is about to be released from rest and the right one carries a horizontal arrow showing it is about to be launched sideways.</a:t>
            </a:r>
          </a:p>
        </p:txBody>
      </p:sp>
      <p:sp>
        <p:nvSpPr>
          <p:cNvPr id="13" name="text"/>
          <p:cNvSpPr txBox="1"/>
          <p:nvPr/>
        </p:nvSpPr>
        <p:spPr>
          <a:xfrm>
            <a:off x="7010400" y="5324783"/>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29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9573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C  They land at the same instant</a:t>
            </a:r>
          </a:p>
        </p:txBody>
      </p:sp>
      <p:sp>
        <p:nvSpPr>
          <p:cNvPr id="7" name="text"/>
          <p:cNvSpPr txBox="1"/>
          <p:nvPr/>
        </p:nvSpPr>
        <p:spPr>
          <a:xfrm>
            <a:off x="558800" y="33041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1174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Split each ball into two stories that share one clock. Horizontally, one has velocity and the other has none — but gravity acts vertically, so it changes the vertical story only, and the two vertical stories are identical: same starting height, same starting vertical velocity of zero, same 9.81 m/s². Same fall, same time.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MOTION  ·  KINEMATICS 2D</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Motion — Kinematics 2D.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29</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At the highest point of an ideal projectile, which statement is correct?</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vₓ = 0, vᵧ = 0, and a = 0</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vₓ is constant, vᵧ = 0, and aᵧ = −g</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vₓ increases while vᵧ stays constant</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29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vₓ is constant, vᵧ = 0, and aᵧ = −g</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The vertical velocity is zero for one instant. Horizontal velocity remains constant, and gravity still accelerates the projectile downward.</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This is the picture of a ball thrown straight up, where everything really does stop for an instant. An angled launch is different: nothing has acted horizontally to remove vₓ, and gravity has not switched off just because the ball has stopped climbing.</a:t>
            </a:r>
          </a:p>
        </p:txBody>
      </p:sp>
      <p:sp>
        <p:nvSpPr>
          <p:cNvPr id="11" name="text"/>
          <p:cNvSpPr txBox="1"/>
          <p:nvPr/>
        </p:nvSpPr>
        <p:spPr>
          <a:xfrm>
            <a:off x="558800" y="41084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The vertical velocity passes through zero at the top, the horizontal velocity is untouched, and the acceleration is still g downwards throughout.</a:t>
            </a:r>
          </a:p>
        </p:txBody>
      </p:sp>
      <p:sp>
        <p:nvSpPr>
          <p:cNvPr id="12" name="text"/>
          <p:cNvSpPr txBox="1"/>
          <p:nvPr/>
        </p:nvSpPr>
        <p:spPr>
          <a:xfrm>
            <a:off x="558800" y="46012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This has the two components the wrong way round. With no horizontal force there is nothing to make vₓ increase — and vᵧ is precisely the component gravity is changing every second, so it is the one that cannot stay constant.</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MOTION  ·  KINEMATICS 2D</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Motion — Kinematics 2D.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29</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No harder example in this lesson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6" name="text"/>
          <p:cNvSpPr txBox="1"/>
          <p:nvPr/>
        </p:nvSpPr>
        <p:spPr>
          <a:xfrm>
            <a:off x="558800" y="1854200"/>
            <a:ext cx="110744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4C5F59"/>
                </a:solidFill>
                <a:latin typeface="Arial"/>
                <a:cs typeface="Arial"/>
              </a:rPr>
              <a:t>This lesson sets no Hard or Challenging example. The extension for a class that has finished early is the next lesson, or the practice paper questions the figures came from.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29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MOTION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Kinematics 2D · Advanced</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https://giophysics.com/chapter-1/kinematics-2d-advanced/</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https://giophysics.com/chapter-1/kinematics-2d/</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https://giophysics.com/chapter-1/presentation/?lesson=twoDimension</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Motion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https://giophysics.com/downloads/1-5-kinematics-2d.pdf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29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Two-dimensional kinematics describes motion by treating horizontal and vertical components separately.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29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490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456647"/>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kicked ball moves forward horizontally while gravity changes its vertical velocity.</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29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Separate the components. Keep the same clock.</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385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Resolve: uₓ = u cos θ and uᵧ = u sin θ. Predict: aₓ = 0 while aᵧ = −g. Recombine: the two 1D answers describe the full motion.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29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9</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vector becomes two simpler motions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Resolve the launch velocity into perpendicular components. The horizontal and vertical motions can then be calculated separately, but they always use the same time.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29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9</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velocity changes along the path</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In the ideal model, horizontal velocity stays constant while vertical velocity decreases by 9.81 m/s each second. The velocity arrow is always tangent to the path.</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29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9</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Graphs reveal the two separate stories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323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Horizontal position — A straight line: equal horizontal distances in equal times. Vertical position — A curve: the height rises, reaches a maximum, then falls.</a:t>
            </a:r>
          </a:p>
        </p:txBody>
      </p:sp>
      <p:sp>
        <p:nvSpPr>
          <p:cNvPr id="7" name="text"/>
          <p:cNvSpPr txBox="1"/>
          <p:nvPr/>
        </p:nvSpPr>
        <p:spPr>
          <a:xfrm>
            <a:off x="558800" y="364704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Horizontal velocity — A horizontal line: vₓ stays constant in the ideal model. Vertical velocity — A falling straight line with gradient −g.</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29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4 OF 9</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Horizontal speed does not delay the fall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Drop one ball and launch another horizontally from the same height. With air resistance ignored, their vertical motions are identical, so they touch the ground together.</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2D</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2D.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29</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29</Slides>
  <Notes>29</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Motion — Kinematics 2D</dc:title>
  <dc:subject>Motion</dc:subject>
  <dc:creator>GioPhysics</dc:creator>
  <cp:keywords>lesson, Motion, chapter-1,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