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Circular Motion — Angular Momentum Conservation &amp; Orbits. Lesson 9 of 11.</a:t>
            </a:r>
          </a:p>
          <a:p>
            <a:pPr marL="0" indent="0">
              <a:buNone/>
            </a:pPr>
            <a:r>
              <a:rPr lang="en-GB" sz="1200" dirty="0"/>
              <a:t>[Intro] When net external torque is zero, total angular momentum stays fixed even while shape, angular speed, or orbital distance changes.</a:t>
            </a:r>
          </a:p>
          <a:p>
            <a:pPr marL="0" indent="0">
              <a:buNone/>
            </a:pPr>
            <a:r>
              <a:rPr lang="en-GB" sz="1200" dirty="0"/>
              <a:t>[Source] https://giophysics.com/chapter-10/angular-momentum-conservation-orbits/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Energy at fixed L: Kᵣₒₜ = L²/(2I)</a:t>
            </a:r>
          </a:p>
          <a:p>
            <a:pPr marL="0" indent="0">
              <a:buNone/>
            </a:pPr>
            <a:r>
              <a:rPr lang="en-GB" sz="1200" dirty="0"/>
              <a:t>[In plain English] At fixed angular momentum, shrinking the rotational inertia raises the spin energy — the skater's arms do that work.</a:t>
            </a:r>
          </a:p>
          <a:p>
            <a:pPr marL="0" indent="0">
              <a:buNone/>
            </a:pPr>
            <a:r>
              <a:rPr lang="en-GB" sz="1200" dirty="0"/>
              <a:t>[Note] Internal work can change K</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Areal speed: dA/dt = L/(2m)</a:t>
            </a:r>
          </a:p>
          <a:p>
            <a:pPr marL="0" indent="0">
              <a:buNone/>
            </a:pPr>
            <a:r>
              <a:rPr lang="en-GB" sz="1200" dirty="0"/>
              <a:t>[In plain English] An orbiting body sweeps out area at a steady rate — Kepler's equal-areas law, coming straight from angular momentum.</a:t>
            </a:r>
          </a:p>
          <a:p>
            <a:pPr marL="0" indent="0">
              <a:buNone/>
            </a:pPr>
            <a:r>
              <a:rPr lang="en-GB" sz="1200" dirty="0"/>
              <a:t>[Note] Constant for a central force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An elliptical orbit with the Sun drawn at one focus rather than at the centre. Two regions are shaded: a short fat wedge close to the Sun and a long thin sliver out at the far end of the orbit. The planet is stated to take the same time to cross each of them.</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Conserving angular momentum does not automatically conserve rotational kinetic energy. Internal work can change energy while leaving total L fixed.</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skater spinning at 3.0 rad/s pulls her arms in, halving her moment of inertia. Find her new spin rate.</a:t>
            </a:r>
          </a:p>
          <a:p>
            <a:pPr marL="0" indent="0">
              <a:buNone/>
            </a:pPr>
            <a:r>
              <a:rPr lang="en-GB" sz="1200" dirty="0"/>
              <a:t>[Answer] ω = 6.0 rad/s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Iω conserved: I × 3.0 = (I/2) × ω.</a:t>
            </a:r>
          </a:p>
          <a:p>
            <a:pPr marL="0" indent="0">
              <a:buNone/>
            </a:pPr>
            <a:r>
              <a:rPr lang="en-GB" sz="1200" dirty="0"/>
              <a:t>[Step 2] ω = 6.0 rad/s.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ω = 6.0 rad/s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student spins at 2.0 rad/s with I = 4.0 kg·m², then pulls inward to I = 1.6 kg·m². Find the new angular speed.</a:t>
            </a:r>
          </a:p>
          <a:p>
            <a:pPr marL="0" indent="0">
              <a:buNone/>
            </a:pPr>
            <a:r>
              <a:rPr lang="en-GB" sz="1200" dirty="0"/>
              <a:t>[Answer] ωf = 5.0 rad/s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External torque is negligible, so Iiωi = Ifωf.</a:t>
            </a:r>
          </a:p>
          <a:p>
            <a:pPr marL="0" indent="0">
              <a:buNone/>
            </a:pPr>
            <a:r>
              <a:rPr lang="en-GB" sz="1200" dirty="0"/>
              <a:t>[Step 2] (4.0)(2.0) = (1.6)ωf.</a:t>
            </a:r>
          </a:p>
          <a:p>
            <a:pPr marL="0" indent="0">
              <a:buNone/>
            </a:pPr>
            <a:r>
              <a:rPr lang="en-GB" sz="1200" dirty="0"/>
              <a:t>[Step 3] Solve for ωf.</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ωf = 5.0 rad/s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skater pulls her arms in and spins visibly faster. Where did the extra energy come from? The ice is nearly frictionless and nobody pushed her, yet she is unmistakably spinning harder than before.</a:t>
            </a:r>
          </a:p>
          <a:p>
            <a:pPr marL="0" indent="0">
              <a:buNone/>
            </a:pPr>
            <a:r>
              <a:rPr lang="en-GB" sz="1200" dirty="0"/>
              <a:t>[Answer] From her own muscles. Angular momentum was conserved because nothing outside exerted a torque — but her arms had to be dragged inward against a real outward tendency, and that work went straight into the spin. Conserving L does not conserve energy.</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2 is wrong] 'No external torque' and 'no work done' are not the same statement, and this is the one place in the syllabus where the difference bites. Her muscles are inside the system, so they add no external torque — but they certainly do work, hauling the masses inward. Assuming both conservation laws at once is the standard trap.</a:t>
            </a:r>
          </a:p>
          <a:p>
            <a:pPr marL="0" indent="0">
              <a:buNone/>
            </a:pPr>
            <a:r>
              <a:rPr lang="en-GB" sz="1200" dirty="0"/>
              <a:t>[It should say] Kinetic energy is not conserved: it rises from ½ × 4.0 × 2.0² = 8.0 J to ½ × 1.6 × 5.0² = 20 J, the extra 12 J being the work her muscles did.</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masses are pulled in until the moment of inertia is halved, with nothing outside exerting a torque. What happens to ω?</a:t>
            </a:r>
          </a:p>
          <a:p>
            <a:pPr marL="0" indent="0">
              <a:buNone/>
            </a:pPr>
            <a:r>
              <a:rPr lang="en-GB" sz="1200" dirty="0"/>
              <a:t>[Options] A It halves   B It doubles   C It is unchanged — she never pushed against anything outside herself</a:t>
            </a:r>
          </a:p>
          <a:p>
            <a:pPr marL="0" indent="0">
              <a:buNone/>
            </a:pPr>
            <a:r>
              <a:rPr lang="en-GB" sz="1200" dirty="0"/>
              <a:t>[Figure] A turntable seen face on with two equal masses held out near the rim on a bar through the centre, turning at ω. Beside it is the same turntable with the same two masses drawn much closer to the axle, so its moment of inertia is halved, and its new spin rate is left written as a question.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It doubles. Iω has to keep the same value, so halving I forces ω to double. The picture is the reason it works: the masses have moved in, nothing has left the system, and the only way the product can stay put is for the turning rate to rise.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skater halves their moment of inertia with negligible external torque. What happens to ω?</a:t>
            </a:r>
          </a:p>
          <a:p>
            <a:pPr marL="0" indent="0">
              <a:buNone/>
            </a:pPr>
            <a:r>
              <a:rPr lang="en-GB" sz="1200" dirty="0"/>
              <a:t>[Figure] A turntable seen face on with two equal masses held out near the rim on a bar through the centre, turning at ω. Beside it is the same turntable with the same two masses drawn much closer to the axle, so its moment of inertia is halved, and its new spin rate is left written as a question.</a:t>
            </a:r>
          </a:p>
          <a:p>
            <a:pPr marL="0" indent="0">
              <a:buNone/>
            </a:pPr>
            <a:r>
              <a:rPr lang="en-GB" sz="1200" dirty="0"/>
              <a:t>[Options] A It halves   B It doubles   C It stays fixed</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skater halves their moment of inertia with negligible external torque. What happens to ω?</a:t>
            </a:r>
          </a:p>
          <a:p>
            <a:pPr marL="0" indent="0">
              <a:buNone/>
            </a:pPr>
            <a:r>
              <a:rPr lang="en-GB" sz="1200" dirty="0"/>
              <a:t>[Option by option] A: Halving is what you get by making ω follow I rather than compensate for it. It is a natural reading — 'less inertia, less of everything' — but the conserved quantity is the product Iω, so when one factor falls the other must rise.  B: Correct. With no external torque, Iᵢωᵢ = I_fω_f, so halving the moment of inertia doubles the angular speed. It is the whole skater effect in one line.  C: The premise is right and the conclusion is not. It is true that nothing outside exerted a torque — that is exactly why L is conserved. But an internal change can still redistribute mass, and moving mass inward changes I, which forces ω to change with it.</a:t>
            </a:r>
          </a:p>
          <a:p>
            <a:pPr marL="0" indent="0">
              <a:buNone/>
            </a:pPr>
            <a:r>
              <a:rPr lang="en-GB" sz="1200" dirty="0"/>
              <a:t>[Answer] B — It doubles</a:t>
            </a:r>
          </a:p>
          <a:p>
            <a:pPr marL="0" indent="0">
              <a:buNone/>
            </a:pPr>
            <a:r>
              <a:rPr lang="en-GB" sz="1200" dirty="0"/>
              <a:t>[Why] Iiωi = Ifωf, so halving I doubles ω.</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60 kg student stands at the rim of a stationary 200 kg merry-go-round (solid disc, R = 2.0 m) and starts walking at 1.0 m/s (relative to the ground) along the rim. Find the platform's angular speed.</a:t>
            </a:r>
          </a:p>
          <a:p>
            <a:pPr marL="0" indent="0">
              <a:buNone/>
            </a:pPr>
            <a:r>
              <a:rPr lang="en-GB" sz="1200" dirty="0"/>
              <a:t>[Answer] ω = 0.30 rad/s backwards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Total L stays zero: L(student) + L(platform) = 0.</a:t>
            </a:r>
          </a:p>
          <a:p>
            <a:pPr marL="0" indent="0">
              <a:buNone/>
            </a:pPr>
            <a:r>
              <a:rPr lang="en-GB" sz="1200" dirty="0"/>
              <a:t>[Step 2] mvR = I(platform)ω → 60 × 1.0 × 2.0 = (½ × 200 × 4.0)ω.</a:t>
            </a:r>
          </a:p>
          <a:p>
            <a:pPr marL="0" indent="0">
              <a:buNone/>
            </a:pPr>
            <a:r>
              <a:rPr lang="en-GB" sz="1200" dirty="0"/>
              <a:t>[Step 3] ω = 120 ÷ 400 = 0.30 rad/s opposite to the walk.</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ω = 0.30 rad/s backwards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The spinning skater (I from 4.0 to 1.6 kg·m² at 2.0 rad/s) speeds up to 5.0 rad/s. Show kinetic energy is NOT conserved and account for the difference.</a:t>
            </a:r>
          </a:p>
          <a:p>
            <a:pPr marL="0" indent="0">
              <a:buNone/>
            </a:pPr>
            <a:r>
              <a:rPr lang="en-GB" sz="1200" dirty="0"/>
              <a:t>[Answer] K rises 8 J → 20 J; her muscles supplied the 12 J</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K(before) = ½ × 4.0 × 4.0 = 8.0 J.</a:t>
            </a:r>
          </a:p>
          <a:p>
            <a:pPr marL="0" indent="0">
              <a:buNone/>
            </a:pPr>
            <a:r>
              <a:rPr lang="en-GB" sz="1200" dirty="0"/>
              <a:t>[Step 2] K(after) = ½ × 1.6 × 25 = 20 J.</a:t>
            </a:r>
          </a:p>
          <a:p>
            <a:pPr marL="0" indent="0">
              <a:buNone/>
            </a:pPr>
            <a:r>
              <a:rPr lang="en-GB" sz="1200" dirty="0"/>
              <a:t>[Step 3] The extra 12 J is the work her muscles did pulling mass inward against the centrifugal tendency — L conserved, K increased.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Conservation of angular momentum means total angular momentum stays constant when no net external torque acts.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K rises 8 J → 20 J; her muscles supplied the 12 J</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https://giophysics.com/chapter-10/presentation/?lesson=conservation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spinning skater pulls in their arms and rotates faster while keeping the same total angular momentum.</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 rotating system speeds up when its moment of inertia falls because Iω remains constant. Central forces such as gravity create no torque about the force centre, which leads directly to equal orbital areas in equal times.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Reducing I requires ω to rise so that L stays constant.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skater's muscles can do internal work while external torque remains negligible.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Because r⃗ and F⃗ point along one line, gravity produces zero torque about the attracting centre.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Conservation: Iiωi = Ifωf</a:t>
            </a:r>
          </a:p>
          <a:p>
            <a:pPr marL="0" indent="0">
              <a:buNone/>
            </a:pPr>
            <a:r>
              <a:rPr lang="en-GB" sz="1200" dirty="0"/>
              <a:t>[In plain English] Pull mass inward and the spin speeds up; spread it out and the spin slows — skaters use exactly this.</a:t>
            </a:r>
          </a:p>
          <a:p>
            <a:pPr marL="0" indent="0">
              <a:buNone/>
            </a:pPr>
            <a:r>
              <a:rPr lang="en-GB" sz="1200" dirty="0"/>
              <a:t>[Note] Zero external torque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hyperlink" Target="https://giophysics.com/chapter-10/presentation/?lesson=conservation"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hyperlink" Target="https://giophysics.com/chapter-10/presentation/?lesson=conservation"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hyperlink" Target="https://giophysics.com/chapter-10/presentation/?lesson=conservation"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10/circular-motion-model-for-gaming/" TargetMode="External"/><Relationship Id="rId4" Type="http://schemas.openxmlformats.org/officeDocument/2006/relationships/hyperlink" Target="https://giophysics.com/chapter-10/angular-momentum-conservation-orbits/" TargetMode="External"/><Relationship Id="rId5" Type="http://schemas.openxmlformats.org/officeDocument/2006/relationships/hyperlink" Target="https://giophysics.com/chapter-10/presentation/?lesson=conservation" TargetMode="External"/><Relationship Id="rId6" Type="http://schemas.openxmlformats.org/officeDocument/2006/relationships/hyperlink" Target="https://giophysics.com/chapter-10/" TargetMode="External"/><Relationship Id="rId7" Type="http://schemas.openxmlformats.org/officeDocument/2006/relationships/hyperlink" Target="https://giophysics.com/downloads/10-9-angular-momentum-conservation-orbit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06 · Circular Motion</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No external torque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Angular Momentum Conservation &amp; Orbits</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When net external torque is zero, total angular momentum stays fixed even while shape, angular speed, or orbital distance changes.</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9 of 11 in Circular Motion</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https://giophysics.com/chapter-10/angular-momentum-conservation-orbits/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 CONSERVATION &amp; ORBITS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Conservation &amp; Orbits.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Energy at fixed 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Kᵣₒₜ = L²/(2I)</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Internal work can change K</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fixed angular momentum, shrinking the rotational inertia raises the spin energy — the skater's arms do that work.</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 CONSERVATION &amp; ORBITS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Conservation &amp; Orbits.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Areal speed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dA/dt = L/(2m)</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Constant for a central force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An orbiting body sweeps out area at a steady rate — Kepler's equal-areas law, coming straight from angular momentum.</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 CONSERVATION &amp; ORBITS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Conservation &amp; Orbits.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Equal areas in equal times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86402" y="1854200"/>
            <a:ext cx="6219196" cy="3600450"/>
          </a:xfrm>
          <a:prstGeom prst="rect">
            <a:avLst/>
          </a:prstGeom>
          <a:solidFill>
            <a:srgbClr val="FFFFFF"/>
          </a:solidFill>
          <a:ln w="9525">
            <a:solidFill>
              <a:srgbClr val="C6C8BB"/>
            </a:solidFill>
          </a:ln>
        </p:spPr>
      </p:sp>
      <p:pic>
        <p:nvPicPr>
          <p:cNvPr id="7" name="An elliptical orbit with the Sun drawn at one focus rather than at the centre. Two regions are shaded: a short fat wedge close to the Sun and a long thin sliver out at the far end of the orbit. The planet is stated to take the same time to cross each of them." descr="An elliptical orbit with the Sun drawn at one focus rather than at the centre. Two regions are shaded: a short fat wedge close to the Sun and a long thin sliver out at the far end of the orbit. The planet is stated to take the same time to cross each of them."/>
          <p:cNvPicPr>
            <a:picLocks noChangeAspect="1"/>
          </p:cNvPicPr>
          <p:nvPr/>
        </p:nvPicPr>
        <p:blipFill>
          <a:blip r:embed="rId3"/>
          <a:stretch>
            <a:fillRect/>
          </a:stretch>
        </p:blipFill>
        <p:spPr>
          <a:xfrm>
            <a:off x="3100702" y="1968500"/>
            <a:ext cx="5990596"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elliptical orbit with the Sun drawn at one focus rather than at the centre. Two regions are shaded: a short fat wedge close to the Sun and a long thin sliver out at the far end of the orbit. The planet is stated to take the same time to cross each of them.</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 CONSERVATION &amp; ORBITS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Conservation &amp; Orbits.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Conserving angular momentum does not automatically conserve rotational kinetic energy. Internal work can change energy while leaving total L fixed.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 CONSERVATION &amp; ORBITS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Conservation &amp; Orbits.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skater spinning at 3.0 rad/s pulls her arms in, halving her moment of inertia. Find her new spin rate.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 CONSERVATION &amp; ORBITS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Conservation &amp; Orbits.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skater spinning at 3.0 rad/s pulls her arms in, halving her moment of inertia. Find her new spin rate.</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Iω conserved: I × 3.0 = (I/2) × ω.</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ω = 6.0 rad/s.</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 CONSERVATION &amp; ORBITS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Conservation &amp; Orbits.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ω = 6.0 rad/s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ANGULAR MOMENTUM CONSERVATION &amp; ORBITS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Angular Momentum Conservation &amp; Orbits.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31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student spins at 2.0 rad/s with I = 4.0 kg·m², then pulls inward to I = 1.6 kg·m². Find the new angular speed.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 CONSERVATION &amp; ORBITS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Conservation &amp; Orbits.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student spins at 2.0 rad/s with I = 4.0 kg·m², then pulls inward to I = 1.6 kg·m². Find the new angular speed.</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External torque is negligible, so Iiωi = Ifωf.</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(4.0)(2.0) = (1.6)ωf.</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Solve for ωf.</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 CONSERVATION &amp; ORBITS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Conservation &amp; Orbits.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ωf = 5.0 rad/s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ANGULAR MOMENTUM CONSERVATION &amp; ORBITS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Angular Momentum Conservation &amp; Orbits.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skater pulls her arms in and spins visibly faster. Where did the extra energy come from?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81720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ice is nearly frictionless and nobody pushed her, yet she is unmistakably spinning harder than before.</a:t>
            </a:r>
          </a:p>
        </p:txBody>
      </p:sp>
      <p:sp>
        <p:nvSpPr>
          <p:cNvPr id="7" name="text"/>
          <p:cNvSpPr txBox="1"/>
          <p:nvPr/>
        </p:nvSpPr>
        <p:spPr>
          <a:xfrm>
            <a:off x="558800" y="355634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76398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From her own muscles. Angular momentum was conserved because nothing outside exerted a torque — but her arms had to be dragged inward against a real outward tendency, and that work went straight into the spin. Conserving L does not conserve energy.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 CONSERVATION &amp; ORBITS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Conservation &amp; Orbits.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No external torque, so Iω is conserved: 4.0 × 2.0 = 1.6 × ω_f, giving ω_f = 5.0 rad/s.</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Nothing outside did any work on her either, so kinetic energy is conserved as well.</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the rotational kinetic energy stays at ½ × 4.0 × 2.0² = 8.0 J throughout.</a:t>
            </a:r>
          </a:p>
        </p:txBody>
      </p:sp>
      <p:sp>
        <p:nvSpPr>
          <p:cNvPr id="12" name="text"/>
          <p:cNvSpPr txBox="1"/>
          <p:nvPr/>
        </p:nvSpPr>
        <p:spPr>
          <a:xfrm>
            <a:off x="558800" y="30353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2 IS WRONG</a:t>
            </a:r>
          </a:p>
        </p:txBody>
      </p:sp>
      <p:sp>
        <p:nvSpPr>
          <p:cNvPr id="13" name="text"/>
          <p:cNvSpPr txBox="1"/>
          <p:nvPr/>
        </p:nvSpPr>
        <p:spPr>
          <a:xfrm>
            <a:off x="558800" y="32429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'No external torque' and 'no work done' are not the same statement, and this is the one place in the syllabus where the difference bites. Her muscles are inside the system, so they add no external torque — but they certainly do work, hauling the masses inward. Assuming both conservation laws at once is the standard trap.</a:t>
            </a:r>
          </a:p>
        </p:txBody>
      </p:sp>
      <p:sp>
        <p:nvSpPr>
          <p:cNvPr id="14" name="text"/>
          <p:cNvSpPr txBox="1"/>
          <p:nvPr/>
        </p:nvSpPr>
        <p:spPr>
          <a:xfrm>
            <a:off x="558800" y="40633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5" name="text"/>
          <p:cNvSpPr txBox="1"/>
          <p:nvPr/>
        </p:nvSpPr>
        <p:spPr>
          <a:xfrm>
            <a:off x="558800" y="4271010"/>
            <a:ext cx="11074400" cy="46228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Kinetic energy is not conserved: it rises from ½ × 4.0 × 2.0² = 8.0 J to ½ × 1.6 × 5.0² = 20 J, the extra 12 J being the work her muscles did.</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 CONSERVATION &amp; ORBITS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Conservation &amp; Orbits.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2"/>
                                        </p:tgtEl>
                                        <p:attrNameLst>
                                          <p:attrName>style.visibility</p:attrName>
                                        </p:attrNameLst>
                                      </p:cBhvr>
                                      <p:to>
                                        <p:strVal val="visible"/>
                                      </p:to>
                                    </p:set>
                                    <p:animEffect transition="in" filter="fade">
                                      <p:cBhvr>
                                        <p:cTn id="5" dur="400"/>
                                        <p:tgtEl>
                                          <p:spTgt spid="12"/>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3"/>
                                        </p:tgtEl>
                                        <p:attrNameLst>
                                          <p:attrName>style.visibility</p:attrName>
                                        </p:attrNameLst>
                                      </p:cBhvr>
                                      <p:to>
                                        <p:strVal val="visible"/>
                                      </p:to>
                                    </p:set>
                                    <p:animEffect transition="in" filter="fade">
                                      <p:cBhvr>
                                        <p:cTn id="8" dur="4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4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4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masses are pulled in until the moment of inertia is halved, with nothing outside exerting a torque. What happens to ω?</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It halves</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It doubles</a:t>
            </a:r>
          </a:p>
        </p:txBody>
      </p:sp>
      <p:sp>
        <p:nvSpPr>
          <p:cNvPr id="9" name="text"/>
          <p:cNvSpPr txBox="1"/>
          <p:nvPr/>
        </p:nvSpPr>
        <p:spPr>
          <a:xfrm>
            <a:off x="558800" y="35445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It is unchanged — she never pushed against anything outside herself</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A turntable seen face on with two equal masses held out near the rim on a bar through the centre, turning at ω. Beside it is the same turntable with the same two masses drawn much closer to the axle, so its moment of inertia is halved, and its new spin rate is left written as a question." descr="A turntable seen face on with two equal masses held out near the rim on a bar through the centre, turning at ω. Beside it is the same turntable with the same two masses drawn much closer to the axle, so its moment of inertia is halved, and its new spin rate is left written as a question."/>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turntable seen face on with two equal masses held out near the rim on a bar through the centre, turning at ω. Beside it is the same turntable with the same two masses drawn much closer to the axle, so its moment of inertia is halved, and its new spin rate is left written as a question.</a:t>
            </a:r>
          </a:p>
        </p:txBody>
      </p:sp>
      <p:sp>
        <p:nvSpPr>
          <p:cNvPr id="13"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 CONSERVATION &amp; ORBITS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Conservation &amp; Orbits.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30526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It doubles</a:t>
            </a:r>
          </a:p>
        </p:txBody>
      </p:sp>
      <p:sp>
        <p:nvSpPr>
          <p:cNvPr id="7" name="text"/>
          <p:cNvSpPr txBox="1"/>
          <p:nvPr/>
        </p:nvSpPr>
        <p:spPr>
          <a:xfrm>
            <a:off x="558800" y="33993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606995"/>
            <a:ext cx="110744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Iω has to keep the same value, so halving I forces ω to double. The picture is the reason it works: the masses have moved in, nothing has left the system, and the only way the product can stay put is for the turning rate to rise.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ANGULAR MOMENTUM CONSERVATION &amp; ORBITS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Angular Momentum Conservation &amp; Orbits.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skater halves their moment of inertia with negligible external torque. What happens to ω?</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halves</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doubles</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stays fixed</a:t>
            </a:r>
          </a:p>
        </p:txBody>
      </p:sp>
      <p:sp>
        <p:nvSpPr>
          <p:cNvPr id="13" name="panel"/>
          <p:cNvSpPr/>
          <p:nvPr/>
        </p:nvSpPr>
        <p:spPr>
          <a:xfrm>
            <a:off x="7010400" y="1854200"/>
            <a:ext cx="4622800" cy="2701907"/>
          </a:xfrm>
          <a:prstGeom prst="rect">
            <a:avLst/>
          </a:prstGeom>
          <a:solidFill>
            <a:srgbClr val="FFFFFF"/>
          </a:solidFill>
          <a:ln w="9525">
            <a:solidFill>
              <a:srgbClr val="C6C8BB"/>
            </a:solidFill>
          </a:ln>
        </p:spPr>
      </p:sp>
      <p:pic>
        <p:nvPicPr>
          <p:cNvPr id="14" name="A turntable seen face on with two equal masses held out near the rim on a bar through the centre, turning at ω. Beside it is the same turntable with the same two masses drawn much closer to the axle, so its moment of inertia is halved, and its new spin rate is left written as a question." descr="A turntable seen face on with two equal masses held out near the rim on a bar through the centre, turning at ω. Beside it is the same turntable with the same two masses drawn much closer to the axle, so its moment of inertia is halved, and its new spin rate is left written as a question."/>
          <p:cNvPicPr>
            <a:picLocks noChangeAspect="1"/>
          </p:cNvPicPr>
          <p:nvPr/>
        </p:nvPicPr>
        <p:blipFill>
          <a:blip r:embed="rId3"/>
          <a:stretch>
            <a:fillRect/>
          </a:stretch>
        </p:blipFill>
        <p:spPr>
          <a:xfrm>
            <a:off x="7124700" y="1968500"/>
            <a:ext cx="4394200" cy="2473307"/>
          </a:xfrm>
          <a:prstGeom prst="rect">
            <a:avLst/>
          </a:prstGeom>
        </p:spPr>
      </p:pic>
      <p:sp>
        <p:nvSpPr>
          <p:cNvPr id="15"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turntable seen face on with two equal masses held out near the rim on a bar through the centre, turning at ω. Beside it is the same turntable with the same two masses drawn much closer to the axle, so its moment of inertia is halved, and its new spin rate is left written as a question.</a:t>
            </a:r>
          </a:p>
        </p:txBody>
      </p:sp>
      <p:sp>
        <p:nvSpPr>
          <p:cNvPr id="16"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 CONSERVATION &amp; ORBITS</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Conservation &amp; Orbits.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It doubles</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Iiωi = Ifωf, so halving I doubles ω.</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Halving is what you get by making ω follow I rather than compensate for it. It is a natural reading — 'less inertia, less of everything' — but the conserved quantity is the product Iω, so when one factor falls the other must rise.</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With no external torque, Iᵢωᵢ = I_fω_f, so halving the moment of inertia doubles the angular speed. It is the whole skater effect in one line.</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The premise is right and the conclusion is not. It is true that nothing outside exerted a torque — that is exactly why L is conserved. But an internal change can still redistribute mass, and moving mass inward changes I, which forces ω to change with it.</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ANGULAR MOMENTUM CONSERVATION &amp; ORBITS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Angular Momentum Conservation &amp; Orbits.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60 kg student stands at the rim of a stationary 200 kg merry-go-round (solid disc, R = 2.0 m) and starts walking at 1.0 m/s (relative to the ground) along the rim. Find the platform's angular speed.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 CONSERVATION &amp; ORBITS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Conservation &amp; Orbits.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60 kg student stands at the rim of a stationary 200 kg merry-go-round (solid disc, R = 2.0 m) and starts walking at 1.0 m/s (relative to the ground) along the rim. Find the platform's angular speed.</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Total L stays zero: L(student) + L(platform) = 0.</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mvR = I(platform)ω → 60 × 1.0 × 2.0 = (½ × 200 × 4.0)ω.</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ω = 120 ÷ 400 = 0.30 rad/s opposite to the walk.</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 CONSERVATION &amp; ORBITS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Conservation &amp; Orbits.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ω = 0.30 rad/s backwards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ANGULAR MOMENTUM CONSERVATION &amp; ORBITS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Angular Momentum Conservation &amp; Orbits.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spinning skater (I from 4.0 to 1.6 kg·m² at 2.0 rad/s) speeds up to 5.0 rad/s. Show kinetic energy is NOT conserved and account for the difference.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 CONSERVATION &amp; ORBITS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Conservation &amp; Orbits.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spinning skater (I from 4.0 to 1.6 kg·m² at 2.0 rad/s) speeds up to 5.0 rad/s. Show kinetic energy is NOT conserved and account for the difference.</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K(before) = ½ × 4.0 × 4.0 = 8.0 J.</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K(after) = ½ × 1.6 × 25 = 20 J.</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extra 12 J is the work her muscles did pulling mass inward against the centrifugal tendency — L conserved, K increased.</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 CONSERVATION &amp; ORBITS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Conservation &amp; Orbits.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Conservation of angular momentum means total angular momentum stays constant when no net external torque acts.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 CONSERVATION &amp; ORBITS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Conservation &amp; Orbits.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K rises 8 J → 20 J; her muscles supplied the 12 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CIRCULAR MOTION  ·  ANGULAR MOMENTUM CONSERVATION &amp; ORBITS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Circular Motion — Angular Momentum Conservation &amp; Orbits.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CIRCULAR MOTION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6.10 Circular Motion Model for Gaming</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https://giophysics.com/chapter-10/circular-motion-model-for-gaming/</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https://giophysics.com/chapter-10/angular-momentum-conservation-orbits/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https://giophysics.com/chapter-10/presentation/?lesson=conservation</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Circular Motion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https://giophysics.com/chapter-10/</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https://giophysics.com/downloads/10-9-angular-momentum-conservation-orbits.pdf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 CONSERVATION &amp; ORBITS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Conservation &amp; Orbits.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spinning skater pulls in their arms and rotates faster while keeping the same total angular momentum.</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 CONSERVATION &amp; ORBITS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Conservation &amp; Orbits.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No external torque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rotating system speeds up when its moment of inertia falls because Iω remains constant. Central forces such as gravity create no torque about the force centre, which leads directly to equal orbital areas in equal times.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 CONSERVATION &amp; ORBITS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Conservation &amp; Orbits.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Pull inward, spin faster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Reducing I requires ω to rise so that L stays constant.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 CONSERVATION &amp; ORBITS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Conservation &amp; Orbits.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Energy may change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skater's muscles can do internal work while external torque remains negligible.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 CONSERVATION &amp; ORBITS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Conservation &amp; Orbits.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Gravity is central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Because r⃗ and F⃗ point along one line, gravity produces zero torque about the attracting centre.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 CONSERVATION &amp; ORBITS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Conservation &amp; Orbits.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Conservation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Iiωi = Ifωf</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Zero external torque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Pull mass inward and the spin speeds up; spread it out and the spin slows — skaters use exactly this.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CIRCULAR MOTION  ·  ANGULAR MOMENTUM CONSERVATION &amp; ORBITS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Circular Motion — Angular Momentum Conservation &amp; Orbits.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Circular Motion — Angular Momentum Conservation &amp; Orbits</dc:title>
  <dc:subject>Circular Motion</dc:subject>
  <dc:creator>GioPhysics</dc:creator>
  <cp:keywords>lesson, Circular Motion, chapter-10,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