
<file path=[Content_Types].xml><?xml version="1.0" encoding="utf-8"?>
<Types xmlns="http://schemas.openxmlformats.org/package/2006/content-types">
  <Default Extension="rels" ContentType="application/vnd.openxmlformats-package.relationships+xml"/>
  <Default Extension="xml" ContentType="application/xml"/>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notesSlides/notesSlide32.xml" ContentType="application/vnd.openxmlformats-officedocument.presentationml.notesSlide+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Lst>
  <p:sldSz cx="12192000" cy="6858000"/>
  <p:notesSz cx="6858000" cy="9144000"/>
</p:presentation>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notesMaster" Target="notesMasters/notesMaster1.xml"/><Relationship Id="rId35"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lide Image Placeholder"/>
          <p:cNvSpPr>
            <a:spLocks noGrp="1" noRot="1" noChangeAspect="1"/>
          </p:cNvSpPr>
          <p:nvPr>
            <p:ph type="sldImg" idx="2"/>
          </p:nvPr>
        </p:nvSpPr>
        <p:spPr>
          <a:xfrm>
            <a:off x="1143000" y="685800"/>
            <a:ext cx="4572000" cy="2571750"/>
          </a:xfrm>
          <a:prstGeom prst="rect">
            <a:avLst/>
          </a:prstGeom>
        </p:spPr>
        <p:txBody>
          <a:bodyPr/>
          <a:lstStyle/>
          <a:p>
            <a:endParaRPr lang="en-GB"/>
          </a:p>
        </p:txBody>
      </p:sp>
      <p:sp>
        <p:nvSpPr>
          <p:cNvPr id="3" name="Notes Placeholder"/>
          <p:cNvSpPr>
            <a:spLocks noGrp="1"/>
          </p:cNvSpPr>
          <p:nvPr>
            <p:ph type="body" sz="quarter" idx="3"/>
          </p:nvPr>
        </p:nvSpPr>
        <p:spPr>
          <a:xfrm>
            <a:off x="685800" y="3429000"/>
            <a:ext cx="5486400" cy="4114800"/>
          </a:xfrm>
          <a:prstGeom prst="rect">
            <a:avLst/>
          </a:prstGeom>
        </p:spPr>
        <p:txBody>
          <a:bodyPr/>
          <a:lstStyle/>
          <a:p>
            <a:endParaRPr lang="en-GB"/>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lvl1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[Lesson] Circular Motion — Centripetal Forces &amp; Applications. Lesson 3 of 11.</a:t>
            </a:r>
          </a:p>
          <a:p>
            <a:pPr marL="0" indent="0">
              <a:buNone/>
            </a:pPr>
            <a:r>
              <a:rPr lang="en-GB" sz="1200" dirty="0"/>
              <a:t>[Intro] Centripetal force is the net inward resultant supplied by familiar forces such as friction, tension, gravity, or the normal force.</a:t>
            </a:r>
          </a:p>
          <a:p>
            <a:pPr marL="0" indent="0">
              <a:buNone/>
            </a:pPr>
            <a:r>
              <a:rPr lang="en-GB" sz="1200" dirty="0"/>
              <a:t>[Source] https://giophysics.com/chapter-10/centripetal-forces-applications/</a:t>
            </a:r>
          </a:p>
          <a:p>
            <a:pPr marL="0" indent="0">
              <a:buNone/>
            </a:pPr>
            <a:r>
              <a:rPr lang="en-GB" sz="1200" dirty="0"/>
              <a:t>[Disclaimer] Built by GioPhysics from the lesson's own page. Every word on these slides is the lesson's; nothing here is re-authored. Teaching material, not an awarding body's document.</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Flat road limit: vₘₐₓ = √(μgr)</a:t>
            </a:r>
          </a:p>
          <a:p>
            <a:pPr marL="0" indent="0">
              <a:buNone/>
            </a:pPr>
            <a:r>
              <a:rPr lang="en-GB" sz="1200" dirty="0"/>
              <a:t>[In plain English] The fastest a car can round a flat corner: beyond this speed, tyre grip can no longer supply the inward force.</a:t>
            </a:r>
          </a:p>
          <a:p>
            <a:pPr marL="0" indent="0">
              <a:buNone/>
            </a:pPr>
            <a:r>
              <a:rPr lang="en-GB" sz="1200" dirty="0"/>
              <a:t>[Note] Static friction supplies the inward force</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Ideal bank: tan β = v²/(rg)</a:t>
            </a:r>
          </a:p>
          <a:p>
            <a:pPr marL="0" indent="0">
              <a:buNone/>
            </a:pPr>
            <a:r>
              <a:rPr lang="en-GB" sz="1200" dirty="0"/>
              <a:t>[In plain English] A banked road tilted at just this angle turns the car using only the road's push — no sideways grip needed at the design speed.</a:t>
            </a:r>
          </a:p>
          <a:p>
            <a:pPr marL="0" indent="0">
              <a:buNone/>
            </a:pPr>
            <a:r>
              <a:rPr lang="en-GB" sz="1200" dirty="0"/>
              <a:t>[Note] No sideways friction needed at design speed</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[Figure] A car seen from behind on a level road, cornering toward a centre marked off to the left. Its weight arrow starts at the centre of mass and points straight down; a normal force arrow rises from each tyre's contact patch; and a horizontal arrow also starts at each contact patch and points toward the centre of the bend, labelled only as the road's push on the tyres.</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[Figure] A banked bend seen end-on: a wedge of road tilted at an angle β to the horizontal with a car sitting on the slope. The weight arrow drops vertically from the car's centre of mass, while the road's push starts at the contact point and runs perpendicular to the banked surface, marked with a right angle — so it leans inward as well as upward.</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[Misconception] An outward 'centrifugal force' is not part of an inertial-frame free-body diagram. The object's inertia is not a real outward interaction.</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What inward force keeps a 0.50 kg model plane flying in a 5.0 m radius circle at 10 m/s?</a:t>
            </a:r>
          </a:p>
          <a:p>
            <a:pPr marL="0" indent="0">
              <a:buNone/>
            </a:pPr>
            <a:r>
              <a:rPr lang="en-GB" sz="1200" dirty="0"/>
              <a:t>[Answer] F = 10 N</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F = mv²/r = 0.50 × 100 ÷ 5.0.</a:t>
            </a:r>
          </a:p>
          <a:p>
            <a:pPr marL="0" indent="0">
              <a:buNone/>
            </a:pPr>
            <a:r>
              <a:rPr lang="en-GB" sz="1200" dirty="0"/>
              <a:t>[Step 2] F = 10 N toward the centre.</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F = 10 N</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A 900 kg car travels at 15 m/s around a level bend of radius 45 m. Find the inward resultant.</a:t>
            </a:r>
          </a:p>
          <a:p>
            <a:pPr marL="0" indent="0">
              <a:buNone/>
            </a:pPr>
            <a:r>
              <a:rPr lang="en-GB" sz="1200" dirty="0"/>
              <a:t>[Answer] ΣFᵣ = 4.50 kN inward</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Use ΣFᵣ = mv²/r.</a:t>
            </a:r>
          </a:p>
          <a:p>
            <a:pPr marL="0" indent="0">
              <a:buNone/>
            </a:pPr>
            <a:r>
              <a:rPr lang="en-GB" sz="1200" dirty="0"/>
              <a:t>[Step 2] ΣFᵣ = (900)(15²)/45.</a:t>
            </a:r>
          </a:p>
          <a:p>
            <a:pPr marL="0" indent="0">
              <a:buNone/>
            </a:pPr>
            <a:r>
              <a:rPr lang="en-GB" sz="1200" dirty="0"/>
              <a:t>[Step 3] On a level bend, static friction supplies this resultant.</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Starter: Recall what this lesson stands on (minutes 0–5 of 45)</a:t>
            </a:r>
          </a:p>
          <a:p>
            <a:pPr marL="0" indent="0">
              <a:buNone/>
            </a:pPr>
            <a:r>
              <a:rPr lang="en-GB" sz="1200" dirty="0"/>
              <a:t>[Hook] The car swings round a bend and you are thrown against the door. What is pushing you outward? It is one of the most convincing sensations in everyday physics — the whole left side of your body can feel it.</a:t>
            </a:r>
          </a:p>
          <a:p>
            <a:pPr marL="0" indent="0">
              <a:buNone/>
            </a:pPr>
            <a:r>
              <a:rPr lang="en-GB" sz="1200" dirty="0"/>
              <a:t>[Answer] Nothing is. You were travelling in a straight line and the car turned out from under you; the door then arrived and pushed you inward, which is the only horizontal force on you. What you feel as 'thrown outward' is the door pressing you into the turn.</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ΣFᵣ = 4.50 kN inward</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[Spot the mistake] The working is complete and one line of it is wrong. Let the room hunt: one click names the line, a second shows it done correctly.</a:t>
            </a:r>
          </a:p>
          <a:p>
            <a:pPr marL="0" indent="0">
              <a:buNone/>
            </a:pPr>
            <a:r>
              <a:rPr lang="en-GB" sz="1200" dirty="0"/>
              <a:t>[Line 3 is wrong] The rearrangement went the wrong way. From g = v²/r the r multiplies across, giving v² = gr, not v² = g/r. Dividing rather than multiplying is the commonest slip in the whole topic because r appears underneath in the original formula and the eye keeps it there. The answer is a warning in itself: 0.90 m/s is walking pace, and nobody has ever gone weightless walking over a bridge.</a:t>
            </a:r>
          </a:p>
          <a:p>
            <a:pPr marL="0" indent="0">
              <a:buNone/>
            </a:pPr>
            <a:r>
              <a:rPr lang="en-GB" sz="1200" dirty="0"/>
              <a:t>[It should say] g = v²/r gives v² = gr = 9.81 × 12 = 118, so v ≈ 10.8 m/s.</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[Predict] A student wants to add a fourth arrow to this diagram: an outward one, away from the centre, labelled centrifugal force. Should it go on?</a:t>
            </a:r>
          </a:p>
          <a:p>
            <a:pPr marL="0" indent="0">
              <a:buNone/>
            </a:pPr>
            <a:r>
              <a:rPr lang="en-GB" sz="1200" dirty="0"/>
              <a:t>[Options] A Yes — passengers are pushed outward on a bend, so something must be pushing them   B No — nothing pushes the car outward; the inward push from the road is the whole horizontal story   C Yes, but only once the car is going fast enough to feel it</a:t>
            </a:r>
          </a:p>
          <a:p>
            <a:pPr marL="0" indent="0">
              <a:buNone/>
            </a:pPr>
            <a:r>
              <a:rPr lang="en-GB" sz="1200" dirty="0"/>
              <a:t>[Figure] A car seen from behind on a level road, cornering toward a centre marked off to the left. Its weight arrow starts at the centre of mass and points straight down; a normal force arrow rises from each tyre's contact patch; and a horizontal arrow also starts at each contact patch and points toward the centre of the bend, labelled only as the road's push on the tyres.</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[Answer] B — No — nothing pushes the car outward; the inward push from the road is the whole horizontal story. Every arrow on a free-body diagram must name something that touches or pulls on the car — the road, the Earth, the air. Nothing at all is on the far side pushing outward. If an outward arrow were added it would cancel the inward one, and a car with no net inward force would go straight on instead of round the bend.</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[Question] A car turns on a flat road without slipping. Which real force points toward the centre?</a:t>
            </a:r>
          </a:p>
          <a:p>
            <a:pPr marL="0" indent="0">
              <a:buNone/>
            </a:pPr>
            <a:r>
              <a:rPr lang="en-GB" sz="1200" dirty="0"/>
              <a:t>[Options] A Static friction   B Weight   C A separate centripetal force</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[Question] A car turns on a flat road without slipping. Which real force points toward the centre?</a:t>
            </a:r>
          </a:p>
          <a:p>
            <a:pPr marL="0" indent="0">
              <a:buNone/>
            </a:pPr>
            <a:r>
              <a:rPr lang="en-GB" sz="1200" dirty="0"/>
              <a:t>[Option by option] A: Correct. On a level road it is friction between tyre and road that acts horizontally, and it points into the bend. Take that friction away — black ice — and the car goes straight on, which is exactly what a missing centripetal force looks like.  B: Weight is real, and it is what presses the tyres onto the road hard enough for friction to act. But weight points straight down, not sideways, so it has no component toward the centre of a level bend and cannot be the inward resultant.  C: This is the tempting one, because 'centripetal force' does appear in every equation in the lesson. But it is a job title, not an interaction: it names whatever real force happens to be doing the turning. On a level road that is friction; on a string it is tension; for a satellite it is gravity. It never appears as an extra arrow of its own.</a:t>
            </a:r>
          </a:p>
          <a:p>
            <a:pPr marL="0" indent="0">
              <a:buNone/>
            </a:pPr>
            <a:r>
              <a:rPr lang="en-GB" sz="1200" dirty="0"/>
              <a:t>[Answer] A — Static friction</a:t>
            </a:r>
          </a:p>
          <a:p>
            <a:pPr marL="0" indent="0">
              <a:buNone/>
            </a:pPr>
            <a:r>
              <a:rPr lang="en-GB" sz="1200" dirty="0"/>
              <a:t>[Why] Static friction supplies the horizontal inward resultant on a flat road.</a:t>
            </a:r>
          </a:p>
          <a:p>
            <a:pPr marL="0" indent="0">
              <a:buNone/>
            </a:pPr>
            <a:r>
              <a:rPr lang="en-GB" sz="1200" dirty="0"/>
              <a:t>[Reveal] One click for the answer, then one for the reason.</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A 65 kg rider crests a hump-backed bridge of radius 12 m. At what speed does the rider feel weightless?</a:t>
            </a:r>
          </a:p>
          <a:p>
            <a:pPr marL="0" indent="0">
              <a:buNone/>
            </a:pPr>
            <a:r>
              <a:rPr lang="en-GB" sz="1200" dirty="0"/>
              <a:t>[Answer] v ≈ 11 m/s</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Weightless when gravity alone supplies the centripetal force: mg = mv²/r.</a:t>
            </a:r>
          </a:p>
          <a:p>
            <a:pPr marL="0" indent="0">
              <a:buNone/>
            </a:pPr>
            <a:r>
              <a:rPr lang="en-GB" sz="1200" dirty="0"/>
              <a:t>[Step 2] v = √(gr) = √(9.81 × 12).</a:t>
            </a:r>
          </a:p>
          <a:p>
            <a:pPr marL="0" indent="0">
              <a:buNone/>
            </a:pPr>
            <a:r>
              <a:rPr lang="en-GB" sz="1200" dirty="0"/>
              <a:t>[Step 3] v ≈ 10.8 m/s (~39 km/h).</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v ≈ 11 m/s</a:t>
            </a: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A 1200 kg car rounds a 60 m bend banked at 15° with μs = 0.40. Find the maximum safe speed.</a:t>
            </a:r>
          </a:p>
          <a:p>
            <a:pPr marL="0" indent="0">
              <a:buNone/>
            </a:pPr>
            <a:r>
              <a:rPr lang="en-GB" sz="1200" dirty="0"/>
              <a:t>[Answer] v(max) ≈ 21 m/s</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[Definition] Centripetal force is the name for the net force directed toward the centre of a circular path.</a:t>
            </a: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With friction assisting the bank: v² = gr(tanθ + μ)/(1 − μ tanθ).</a:t>
            </a:r>
          </a:p>
          <a:p>
            <a:pPr marL="0" indent="0">
              <a:buNone/>
            </a:pPr>
            <a:r>
              <a:rPr lang="en-GB" sz="1200" dirty="0"/>
              <a:t>[Step 2] v² = 9.81 × 60 × (0.268 + 0.40)/(1 − 0.107) = 588.6 × 0.668/0.893 ≈ 440.3.</a:t>
            </a:r>
          </a:p>
          <a:p>
            <a:pPr marL="0" indent="0">
              <a:buNone/>
            </a:pPr>
            <a:r>
              <a:rPr lang="en-GB" sz="1200" dirty="0"/>
              <a:t>[Step 3] v ≈ 21 m/s (~76 km/h).</a:t>
            </a: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v(max) ≈ 21 m/s</a:t>
            </a: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Plenary: What to take away, what to practise next (minutes 41–45 of 45)</a:t>
            </a:r>
          </a:p>
          <a:p>
            <a:pPr marL="0" indent="0">
              <a:buNone/>
            </a:pPr>
            <a:r>
              <a:rPr lang="en-GB" sz="1200" dirty="0"/>
              <a:t>[Interactive] The graphs and the circuit topology on these slides are frozen. The live version at https://giophysics.com/chapter-10/presentation/?lesson=forces moves them.</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[Worked illustration] When a car turns on a flat road, tyre–road friction supplies the centripetal force that points into the bend.</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[Big idea] Start with a free-body diagram, choose inward as the radial direction, and add the radial components of real forces. The required resultant grows with mass and with speed squared, but falls when the path radius grows.</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Centripetal describes the role of the net radial force; never draw a separate centripetal-force arrow.</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On a banked curve, the normal force has both vertical and inward components.</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In a vertical circle, gravity can assist or oppose the other inward forces depending on position.</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Radial force account: ΣFᵣ = mv²/r</a:t>
            </a:r>
          </a:p>
          <a:p>
            <a:pPr marL="0" indent="0">
              <a:buNone/>
            </a:pPr>
            <a:r>
              <a:rPr lang="en-GB" sz="1200" dirty="0"/>
              <a:t>[In plain English] Something must supply the inward pull — tension, friction, gravity — and together those forces must equal mass times the inward acceleration.</a:t>
            </a:r>
          </a:p>
          <a:p>
            <a:pPr marL="0" indent="0">
              <a:buNone/>
            </a:pPr>
            <a:r>
              <a:rPr lang="en-GB" sz="1200" dirty="0"/>
              <a:t>[Note] Inward is usually positive</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txStyles>
    <p:titleStyle>
      <a:lvl1pPr algn="l">
        <a:buNone/>
        <a:defRPr sz="3200">
          <a:solidFill>
            <a:schemeClr val="tx1"/>
          </a:solidFill>
          <a:latin typeface="+mj-lt"/>
        </a:defRPr>
      </a:lvl1pPr>
    </p:titleStyle>
    <p:bodyStyle>
      <a:lvl1pPr marL="0" algn="l">
        <a:buNone/>
        <a:defRPr sz="1300">
          <a:solidFill>
            <a:schemeClr val="tx1"/>
          </a:solidFill>
          <a:latin typeface="+mn-lt"/>
        </a:defRPr>
      </a:lvl1pPr>
    </p:bodyStyle>
    <p:otherStyle>
      <a:lvl1pPr marL="0" algn="l">
        <a:buNone/>
        <a:defRPr sz="1300">
          <a:solidFill>
            <a:schemeClr val="tx1"/>
          </a:solidFill>
          <a:latin typeface="+mn-lt"/>
        </a:defRPr>
      </a:lvl1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1.png"/><Relationship Id="rId4" Type="http://schemas.openxmlformats.org/officeDocument/2006/relationships/hyperlink" Target="https://giophysics.com/chapter-10/presentation/?lesson=forces" TargetMode="Externa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2.png"/><Relationship Id="rId4" Type="http://schemas.openxmlformats.org/officeDocument/2006/relationships/hyperlink" Target="https://giophysics.com/chapter-10/presentation/?lesson=forces" TargetMode="Externa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1.png"/><Relationship Id="rId4" Type="http://schemas.openxmlformats.org/officeDocument/2006/relationships/hyperlink" Target="https://giophysics.com/chapter-10/presentation/?lesson=forces" TargetMode="Externa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2.xml"/><Relationship Id="rId3" Type="http://schemas.openxmlformats.org/officeDocument/2006/relationships/hyperlink" Target="https://giophysics.com/chapter-10/torque-rotational-dynamics/" TargetMode="External"/><Relationship Id="rId4" Type="http://schemas.openxmlformats.org/officeDocument/2006/relationships/hyperlink" Target="https://giophysics.com/chapter-10/centripetal-forces-applications/" TargetMode="External"/><Relationship Id="rId5" Type="http://schemas.openxmlformats.org/officeDocument/2006/relationships/hyperlink" Target="https://giophysics.com/chapter-10/presentation/?lesson=forces" TargetMode="External"/><Relationship Id="rId6" Type="http://schemas.openxmlformats.org/officeDocument/2006/relationships/hyperlink" Target="https://giophysics.com/chapter-10/" TargetMode="External"/><Relationship Id="rId7" Type="http://schemas.openxmlformats.org/officeDocument/2006/relationships/hyperlink" Target="https://giophysics.com/downloads/10-3-centripetal-forces-applications.pdf"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panel"/>
          <p:cNvSpPr/>
          <p:nvPr/>
        </p:nvSpPr>
        <p:spPr>
          <a:xfrm>
            <a:off x="558800" y="812800"/>
            <a:ext cx="508000" cy="31750"/>
          </a:xfrm>
          <a:prstGeom prst="rect">
            <a:avLst/>
          </a:prstGeom>
          <a:solidFill>
            <a:srgbClr val="EF5C3E"/>
          </a:solidFill>
          <a:ln>
            <a:noFill/>
          </a:ln>
        </p:spPr>
      </p:sp>
      <p:sp>
        <p:nvSpPr>
          <p:cNvPr id="3" name="text"/>
          <p:cNvSpPr txBox="1"/>
          <p:nvPr/>
        </p:nvSpPr>
        <p:spPr>
          <a:xfrm>
            <a:off x="558800" y="1016000"/>
            <a:ext cx="11074400" cy="214630"/>
          </a:xfrm>
          <a:prstGeom prst="rect">
            <a:avLst/>
          </a:prstGeom>
          <a:noFill/>
        </p:spPr>
        <p:txBody>
          <a:bodyPr wrap="square" lIns="0" tIns="0" rIns="0" bIns="0" anchor="t">
            <a:noAutofit/>
          </a:bodyPr>
          <a:lstStyle/>
          <a:p>
            <a:pPr marL="0" indent="0" algn="l">
              <a:lnSpc>
                <a:spcPct val="100000"/>
              </a:lnSpc>
              <a:buNone/>
            </a:pPr>
            <a:r>
              <a:rPr lang="en-GB" sz="1300" b="1" i="0" dirty="0">
                <a:solidFill>
                  <a:srgbClr val="4C5F59"/>
                </a:solidFill>
                <a:latin typeface="Arial"/>
                <a:cs typeface="Arial"/>
              </a:rPr>
              <a:t>06 · Circular Motion</a:t>
            </a:r>
          </a:p>
        </p:txBody>
      </p:sp>
      <p:sp>
        <p:nvSpPr>
          <p:cNvPr id="4" name="text"/>
          <p:cNvSpPr txBox="1"/>
          <p:nvPr/>
        </p:nvSpPr>
        <p:spPr>
          <a:xfrm>
            <a:off x="558800" y="1306830"/>
            <a:ext cx="11074400" cy="198120"/>
          </a:xfrm>
          <a:prstGeom prst="rect">
            <a:avLst/>
          </a:prstGeom>
          <a:noFill/>
        </p:spPr>
        <p:txBody>
          <a:bodyPr wrap="square" lIns="0" tIns="0" rIns="0" bIns="0" anchor="t">
            <a:noAutofit/>
          </a:bodyPr>
          <a:lstStyle/>
          <a:p>
            <a:pPr marL="0" indent="0" algn="l">
              <a:lnSpc>
                <a:spcPct val="100000"/>
              </a:lnSpc>
              <a:buNone/>
            </a:pPr>
            <a:r>
              <a:rPr lang="en-GB" sz="1200" b="0" i="0" dirty="0">
                <a:solidFill>
                  <a:srgbClr val="4C5F59"/>
                </a:solidFill>
                <a:latin typeface="Arial"/>
                <a:cs typeface="Arial"/>
              </a:rPr>
              <a:t>Name the real inward forces</a:t>
            </a:r>
          </a:p>
        </p:txBody>
      </p:sp>
      <p:sp>
        <p:nvSpPr>
          <p:cNvPr id="5" name="text"/>
          <p:cNvSpPr txBox="1"/>
          <p:nvPr/>
        </p:nvSpPr>
        <p:spPr>
          <a:xfrm>
            <a:off x="558800" y="1555750"/>
            <a:ext cx="11074400" cy="528320"/>
          </a:xfrm>
          <a:prstGeom prst="rect">
            <a:avLst/>
          </a:prstGeom>
          <a:noFill/>
        </p:spPr>
        <p:txBody>
          <a:bodyPr wrap="square" lIns="0" tIns="0" rIns="0" bIns="0" anchor="t">
            <a:noAutofit/>
          </a:bodyPr>
          <a:lstStyle/>
          <a:p>
            <a:pPr marL="0" indent="0" algn="l">
              <a:lnSpc>
                <a:spcPct val="100000"/>
              </a:lnSpc>
              <a:buNone/>
            </a:pPr>
            <a:r>
              <a:rPr lang="en-GB" sz="3200" b="1" i="0" dirty="0">
                <a:solidFill>
                  <a:srgbClr val="102E29"/>
                </a:solidFill>
                <a:latin typeface="Arial"/>
                <a:cs typeface="Arial"/>
              </a:rPr>
              <a:t>Centripetal Forces &amp; Applications</a:t>
            </a:r>
          </a:p>
        </p:txBody>
      </p:sp>
      <p:sp>
        <p:nvSpPr>
          <p:cNvPr id="6" name="text"/>
          <p:cNvSpPr txBox="1"/>
          <p:nvPr/>
        </p:nvSpPr>
        <p:spPr>
          <a:xfrm>
            <a:off x="558800" y="2211070"/>
            <a:ext cx="11074400" cy="206375"/>
          </a:xfrm>
          <a:prstGeom prst="rect">
            <a:avLst/>
          </a:prstGeom>
          <a:noFill/>
        </p:spPr>
        <p:txBody>
          <a:bodyPr wrap="square" lIns="0" tIns="0" rIns="0" bIns="0" anchor="t">
            <a:noAutofit/>
          </a:bodyPr>
          <a:lstStyle/>
          <a:p>
            <a:pPr marL="0" indent="0" algn="l">
              <a:lnSpc>
                <a:spcPct val="100000"/>
              </a:lnSpc>
              <a:buNone/>
            </a:pPr>
            <a:r>
              <a:rPr lang="en-GB" sz="1250" b="0" i="0" dirty="0">
                <a:solidFill>
                  <a:srgbClr val="4C5F59"/>
                </a:solidFill>
                <a:latin typeface="Arial"/>
                <a:cs typeface="Arial"/>
              </a:rPr>
              <a:t>Centripetal force is the net inward resultant supplied by familiar forces such as friction, tension, gravity, or the normal force.</a:t>
            </a:r>
          </a:p>
        </p:txBody>
      </p:sp>
      <p:sp>
        <p:nvSpPr>
          <p:cNvPr id="7" name="panel"/>
          <p:cNvSpPr/>
          <p:nvPr/>
        </p:nvSpPr>
        <p:spPr>
          <a:xfrm>
            <a:off x="558800" y="2569845"/>
            <a:ext cx="11074400" cy="12700"/>
          </a:xfrm>
          <a:prstGeom prst="rect">
            <a:avLst/>
          </a:prstGeom>
          <a:solidFill>
            <a:srgbClr val="C6C8BB"/>
          </a:solidFill>
          <a:ln>
            <a:noFill/>
          </a:ln>
        </p:spPr>
      </p:sp>
      <p:sp>
        <p:nvSpPr>
          <p:cNvPr id="8" name="fact-label"/>
          <p:cNvSpPr txBox="1"/>
          <p:nvPr/>
        </p:nvSpPr>
        <p:spPr>
          <a:xfrm>
            <a:off x="558800" y="2747645"/>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POSITION</a:t>
            </a:r>
          </a:p>
        </p:txBody>
      </p:sp>
      <p:sp>
        <p:nvSpPr>
          <p:cNvPr id="9" name="fact-value"/>
          <p:cNvSpPr txBox="1"/>
          <p:nvPr/>
        </p:nvSpPr>
        <p:spPr>
          <a:xfrm>
            <a:off x="1778000" y="2747645"/>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Lesson 3 of 11 in Circular Motion</a:t>
            </a:r>
          </a:p>
        </p:txBody>
      </p:sp>
      <p:sp>
        <p:nvSpPr>
          <p:cNvPr id="10" name="fact-label"/>
          <p:cNvSpPr txBox="1"/>
          <p:nvPr/>
        </p:nvSpPr>
        <p:spPr>
          <a:xfrm>
            <a:off x="558800" y="3026410"/>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PLAN</a:t>
            </a:r>
          </a:p>
        </p:txBody>
      </p:sp>
      <p:sp>
        <p:nvSpPr>
          <p:cNvPr id="11" name="fact-value"/>
          <p:cNvSpPr txBox="1"/>
          <p:nvPr/>
        </p:nvSpPr>
        <p:spPr>
          <a:xfrm>
            <a:off x="1778000" y="3026410"/>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16 slides in the 45-minute core run, about 43 minutes of it</a:t>
            </a:r>
          </a:p>
        </p:txBody>
      </p:sp>
      <p:sp>
        <p:nvSpPr>
          <p:cNvPr id="12" name="fact-label"/>
          <p:cNvSpPr txBox="1"/>
          <p:nvPr/>
        </p:nvSpPr>
        <p:spPr>
          <a:xfrm>
            <a:off x="558800" y="3305175"/>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LESSON PAGE</a:t>
            </a:r>
          </a:p>
        </p:txBody>
      </p:sp>
      <p:sp>
        <p:nvSpPr>
          <p:cNvPr id="13" name="fact-value"/>
          <p:cNvSpPr txBox="1"/>
          <p:nvPr/>
        </p:nvSpPr>
        <p:spPr>
          <a:xfrm>
            <a:off x="1778000" y="3305175"/>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https://giophysics.com/chapter-10/centripetal-forces-applications/</a:t>
            </a:r>
          </a:p>
        </p:txBody>
      </p:sp>
      <p:sp>
        <p:nvSpPr>
          <p:cNvPr id="14" name="panel"/>
          <p:cNvSpPr/>
          <p:nvPr/>
        </p:nvSpPr>
        <p:spPr>
          <a:xfrm>
            <a:off x="558800" y="5947410"/>
            <a:ext cx="31750" cy="199390"/>
          </a:xfrm>
          <a:prstGeom prst="rect">
            <a:avLst/>
          </a:prstGeom>
          <a:solidFill>
            <a:srgbClr val="E0A93F"/>
          </a:solidFill>
          <a:ln>
            <a:noFill/>
          </a:ln>
        </p:spPr>
      </p:sp>
      <p:sp>
        <p:nvSpPr>
          <p:cNvPr id="15" name="text"/>
          <p:cNvSpPr txBox="1"/>
          <p:nvPr/>
        </p:nvSpPr>
        <p:spPr>
          <a:xfrm>
            <a:off x="787400" y="5972810"/>
            <a:ext cx="10845800" cy="148590"/>
          </a:xfrm>
          <a:prstGeom prst="rect">
            <a:avLst/>
          </a:prstGeom>
          <a:noFill/>
        </p:spPr>
        <p:txBody>
          <a:bodyPr wrap="square" lIns="0" tIns="0" rIns="0" bIns="0" anchor="t">
            <a:noAutofit/>
          </a:bodyPr>
          <a:lstStyle/>
          <a:p>
            <a:pPr marL="0" indent="0" algn="l">
              <a:lnSpc>
                <a:spcPct val="100000"/>
              </a:lnSpc>
              <a:buNone/>
            </a:pPr>
            <a:r>
              <a:rPr lang="en-GB" sz="900" b="0" i="1" dirty="0">
                <a:solidFill>
                  <a:srgbClr val="4C5F59"/>
                </a:solidFill>
                <a:latin typeface="Arial"/>
                <a:cs typeface="Arial"/>
              </a:rPr>
              <a:t>Built by GioPhysics from the lesson's own page. Every word on these slides is the lesson's; nothing here is re-authored. Teaching material, not an awarding body's document.</a:t>
            </a:r>
          </a:p>
        </p:txBody>
      </p:sp>
      <p:sp>
        <p:nvSpPr>
          <p:cNvPr id="16" name="panel"/>
          <p:cNvSpPr/>
          <p:nvPr/>
        </p:nvSpPr>
        <p:spPr>
          <a:xfrm>
            <a:off x="558800" y="431800"/>
            <a:ext cx="11074400" cy="12700"/>
          </a:xfrm>
          <a:prstGeom prst="rect">
            <a:avLst/>
          </a:prstGeom>
          <a:solidFill>
            <a:srgbClr val="C6C8BB"/>
          </a:solidFill>
          <a:ln>
            <a:noFill/>
          </a:ln>
        </p:spPr>
      </p:sp>
      <p:sp>
        <p:nvSpPr>
          <p:cNvPr id="17"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CIRCULAR MOTION  ·  CENTRIPETAL FORCES &amp; APPLICATIONS</a:t>
            </a:r>
          </a:p>
        </p:txBody>
      </p:sp>
      <p:sp>
        <p:nvSpPr>
          <p:cNvPr id="18"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9" name="panel"/>
          <p:cNvSpPr/>
          <p:nvPr/>
        </p:nvSpPr>
        <p:spPr>
          <a:xfrm>
            <a:off x="558800" y="6299200"/>
            <a:ext cx="11074400" cy="12700"/>
          </a:xfrm>
          <a:prstGeom prst="rect">
            <a:avLst/>
          </a:prstGeom>
          <a:solidFill>
            <a:srgbClr val="C6C8BB"/>
          </a:solidFill>
          <a:ln>
            <a:noFill/>
          </a:ln>
        </p:spPr>
      </p:sp>
      <p:sp>
        <p:nvSpPr>
          <p:cNvPr id="20"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Circular Motion — Centripetal Forces &amp; Applications. Built by GioPhysics from the lesson's own copy; nothing on these slides is re-authored.</a:t>
            </a:r>
          </a:p>
        </p:txBody>
      </p:sp>
      <p:sp>
        <p:nvSpPr>
          <p:cNvPr id="21"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 / 32</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2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Flat road limit</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vₘₐₓ = √(μgr)</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Static friction supplies the inward force</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The fastest a car can round a flat corner: beyond this speed, tyre grip can no longer supply the inward force.</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CIRCULAR MOTION  ·  CENTRIPETAL FORCES &amp; APPLICATIONS</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Circular Motion — Centripetal Forces &amp; Applications.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10 / 32</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3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Ideal bank</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tan β = v²/(rg)</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No sideways friction needed at design speed</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A banked road tilted at just this angle turns the car using only the road's push — no sideways grip needed at the design speed.</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CIRCULAR MOTION  ·  CENTRIPETAL FORCES &amp; APPLICATIONS</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Circular Motion — Centripetal Forces &amp; Applications.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11 / 32</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PICTURE 1 OF 2</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forces on a car in a bend</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Drawn for this lesson</a:t>
            </a:r>
          </a:p>
        </p:txBody>
      </p:sp>
      <p:sp>
        <p:nvSpPr>
          <p:cNvPr id="6" name="panel"/>
          <p:cNvSpPr/>
          <p:nvPr/>
        </p:nvSpPr>
        <p:spPr>
          <a:xfrm>
            <a:off x="3162397" y="1854200"/>
            <a:ext cx="5867207" cy="3402330"/>
          </a:xfrm>
          <a:prstGeom prst="rect">
            <a:avLst/>
          </a:prstGeom>
          <a:solidFill>
            <a:srgbClr val="FFFFFF"/>
          </a:solidFill>
          <a:ln w="9525">
            <a:solidFill>
              <a:srgbClr val="C6C8BB"/>
            </a:solidFill>
          </a:ln>
        </p:spPr>
      </p:sp>
      <p:pic>
        <p:nvPicPr>
          <p:cNvPr id="7" name="A car seen from behind on a level road, cornering toward a centre marked off to the left. Its weight arrow starts at the centre of mass and points straight down; a normal force arrow rises from each tyre's contact patch; and a horizontal arrow also starts at each contact patch and points toward the centre of the bend, labelled only as the road's push on the tyres." descr="A car seen from behind on a level road, cornering toward a centre marked off to the left. Its weight arrow starts at the centre of mass and points straight down; a normal force arrow rises from each tyre's contact patch; and a horizontal arrow also starts at each contact patch and points toward the centre of the bend, labelled only as the road's push on the tyres."/>
          <p:cNvPicPr>
            <a:picLocks noChangeAspect="1"/>
          </p:cNvPicPr>
          <p:nvPr/>
        </p:nvPicPr>
        <p:blipFill>
          <a:blip r:embed="rId3"/>
          <a:stretch>
            <a:fillRect/>
          </a:stretch>
        </p:blipFill>
        <p:spPr>
          <a:xfrm>
            <a:off x="3276697" y="1968500"/>
            <a:ext cx="5638607" cy="3173730"/>
          </a:xfrm>
          <a:prstGeom prst="rect">
            <a:avLst/>
          </a:prstGeom>
        </p:spPr>
      </p:pic>
      <p:sp>
        <p:nvSpPr>
          <p:cNvPr id="8" name="text"/>
          <p:cNvSpPr txBox="1"/>
          <p:nvPr/>
        </p:nvSpPr>
        <p:spPr>
          <a:xfrm>
            <a:off x="558800" y="5320030"/>
            <a:ext cx="11074400" cy="59436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A car seen from behind on a level road, cornering toward a centre marked off to the left. Its weight arrow starts at the centre of mass and points straight down; a normal force arrow rises from each tyre's contact patch; and a horizontal arrow also starts at each contact patch and points toward the centre of the bend, labelled only as the road's push on the tyres.</a:t>
            </a:r>
          </a:p>
        </p:txBody>
      </p:sp>
      <p:sp>
        <p:nvSpPr>
          <p:cNvPr id="9" name="text"/>
          <p:cNvSpPr txBox="1"/>
          <p:nvPr/>
        </p:nvSpPr>
        <p:spPr>
          <a:xfrm>
            <a:off x="558800" y="5965190"/>
            <a:ext cx="110744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CIRCULAR MOTION  ·  CENTRIPETAL FORCES &amp; APPLICATIONS</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Circular Motion — Centripetal Forces &amp; Applications.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12 / 32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PICTURE 2 OF 2</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Why banking works</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Drawn for this lesson</a:t>
            </a:r>
          </a:p>
        </p:txBody>
      </p:sp>
      <p:sp>
        <p:nvSpPr>
          <p:cNvPr id="6" name="panel"/>
          <p:cNvSpPr/>
          <p:nvPr/>
        </p:nvSpPr>
        <p:spPr>
          <a:xfrm>
            <a:off x="3162397" y="1854200"/>
            <a:ext cx="5867207" cy="3402330"/>
          </a:xfrm>
          <a:prstGeom prst="rect">
            <a:avLst/>
          </a:prstGeom>
          <a:solidFill>
            <a:srgbClr val="FFFFFF"/>
          </a:solidFill>
          <a:ln w="9525">
            <a:solidFill>
              <a:srgbClr val="C6C8BB"/>
            </a:solidFill>
          </a:ln>
        </p:spPr>
      </p:sp>
      <p:pic>
        <p:nvPicPr>
          <p:cNvPr id="7" name="A banked bend seen end-on: a wedge of road tilted at an angle β to the horizontal with a car sitting on the slope. The weight arrow drops vertically from the car's centre of mass, while the road's push starts at the contact point and runs perpendicular to the banked surface, marked with a right angle — so it leans inward as well as upward." descr="A banked bend seen end-on: a wedge of road tilted at an angle β to the horizontal with a car sitting on the slope. The weight arrow drops vertically from the car's centre of mass, while the road's push starts at the contact point and runs perpendicular to the banked surface, marked with a right angle — so it leans inward as well as upward."/>
          <p:cNvPicPr>
            <a:picLocks noChangeAspect="1"/>
          </p:cNvPicPr>
          <p:nvPr/>
        </p:nvPicPr>
        <p:blipFill>
          <a:blip r:embed="rId3"/>
          <a:stretch>
            <a:fillRect/>
          </a:stretch>
        </p:blipFill>
        <p:spPr>
          <a:xfrm>
            <a:off x="3276697" y="1968500"/>
            <a:ext cx="5638607" cy="3173730"/>
          </a:xfrm>
          <a:prstGeom prst="rect">
            <a:avLst/>
          </a:prstGeom>
        </p:spPr>
      </p:pic>
      <p:sp>
        <p:nvSpPr>
          <p:cNvPr id="8" name="text"/>
          <p:cNvSpPr txBox="1"/>
          <p:nvPr/>
        </p:nvSpPr>
        <p:spPr>
          <a:xfrm>
            <a:off x="558800" y="5320030"/>
            <a:ext cx="11074400" cy="59436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A banked bend seen end-on: a wedge of road tilted at an angle β to the horizontal with a car sitting on the slope. The weight arrow drops vertically from the car's centre of mass, while the road's push starts at the contact point and runs perpendicular to the banked surface, marked with a right angle — so it leans inward as well as upward.</a:t>
            </a:r>
          </a:p>
        </p:txBody>
      </p:sp>
      <p:sp>
        <p:nvSpPr>
          <p:cNvPr id="9" name="text"/>
          <p:cNvSpPr txBox="1"/>
          <p:nvPr/>
        </p:nvSpPr>
        <p:spPr>
          <a:xfrm>
            <a:off x="558800" y="5965190"/>
            <a:ext cx="110744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CIRCULAR MOTION  ·  CENTRIPETAL FORCES &amp; APPLICATIONS</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Circular Motion — Centripetal Forces &amp; Applications.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13 / 32</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WATCH OUT</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common trap</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Check and misconception — The quick check and the trap</a:t>
            </a:r>
          </a:p>
        </p:txBody>
      </p:sp>
      <p:sp>
        <p:nvSpPr>
          <p:cNvPr id="6" name="text"/>
          <p:cNvSpPr txBox="1"/>
          <p:nvPr/>
        </p:nvSpPr>
        <p:spPr>
          <a:xfrm>
            <a:off x="558800" y="3238500"/>
            <a:ext cx="11074400" cy="528320"/>
          </a:xfrm>
          <a:prstGeom prst="rect">
            <a:avLst/>
          </a:prstGeom>
          <a:noFill/>
        </p:spPr>
        <p:txBody>
          <a:bodyPr wrap="square" lIns="0" tIns="0" rIns="0" bIns="0" anchor="t">
            <a:noAutofit/>
          </a:bodyPr>
          <a:lstStyle/>
          <a:p>
            <a:pPr marL="0" indent="0" algn="l">
              <a:lnSpc>
                <a:spcPct val="100000"/>
              </a:lnSpc>
              <a:buNone/>
            </a:pPr>
            <a:r>
              <a:rPr lang="en-GB" sz="1600" b="0" i="0" dirty="0">
                <a:solidFill>
                  <a:srgbClr val="102E29"/>
                </a:solidFill>
                <a:latin typeface="Arial"/>
                <a:cs typeface="Arial"/>
              </a:rPr>
              <a:t>An outward 'centrifugal force' is not part of an inertial-frame free-body diagram. The object's inertia is not a real outward interaction.</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CIRCULAR MOTION  ·  CENTRIPETAL FORCES &amp; APPLICATIONS</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Circular Motion — Centripetal Forces &amp; Applications.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14 / 32</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1 OF 2 · EASY</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325935"/>
            <a:ext cx="11074400" cy="31369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What inward force keeps a 0.50 kg model plane flying in a 5.0 m radius circle at 10 m/s?</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CIRCULAR MOTION  ·  CENTRIPETAL FORCES &amp; APPLICATIONS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Circular Motion — Centripetal Forces &amp; Applications.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15 / 32</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1 OF 2 · EASY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044825"/>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What inward force keeps a 0.50 kg model plane flying in a 5.0 m radius circle at 10 m/s?</a:t>
            </a:r>
          </a:p>
        </p:txBody>
      </p:sp>
      <p:sp>
        <p:nvSpPr>
          <p:cNvPr id="9" name="step-number"/>
          <p:cNvSpPr txBox="1"/>
          <p:nvPr/>
        </p:nvSpPr>
        <p:spPr>
          <a:xfrm>
            <a:off x="558800" y="34544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4544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F = mv²/r = 0.50 × 100 ÷ 5.0.</a:t>
            </a:r>
          </a:p>
        </p:txBody>
      </p:sp>
      <p:sp>
        <p:nvSpPr>
          <p:cNvPr id="11" name="step-number"/>
          <p:cNvSpPr txBox="1"/>
          <p:nvPr/>
        </p:nvSpPr>
        <p:spPr>
          <a:xfrm>
            <a:off x="558800" y="38481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8481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F = 10 N toward the centre.</a:t>
            </a:r>
          </a:p>
        </p:txBody>
      </p:sp>
      <p:sp>
        <p:nvSpPr>
          <p:cNvPr id="13" name="panel"/>
          <p:cNvSpPr/>
          <p:nvPr/>
        </p:nvSpPr>
        <p:spPr>
          <a:xfrm>
            <a:off x="558800" y="431800"/>
            <a:ext cx="11074400" cy="12700"/>
          </a:xfrm>
          <a:prstGeom prst="rect">
            <a:avLst/>
          </a:prstGeom>
          <a:solidFill>
            <a:srgbClr val="C6C8BB"/>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CIRCULAR MOTION  ·  CENTRIPETAL FORCES &amp; APPLICATIONS</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6" name="panel"/>
          <p:cNvSpPr/>
          <p:nvPr/>
        </p:nvSpPr>
        <p:spPr>
          <a:xfrm>
            <a:off x="558800" y="6299200"/>
            <a:ext cx="11074400" cy="12700"/>
          </a:xfrm>
          <a:prstGeom prst="rect">
            <a:avLst/>
          </a:prstGeom>
          <a:solidFill>
            <a:srgbClr val="C6C8BB"/>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Circular Motion — Centripetal Forces &amp; Applications.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16 / 32</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WORKED EXAMPLE 1 OF 2 · EASY</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F = 10 N</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CIRCULAR MOTION  ·  CENTRIPETAL FORCES &amp; APPLICATIONS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Circular Motion — Centripetal Forces &amp; Applications.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17 / 32</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2 OF 2 · MEDIUM</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 900 kg car travels at 15 m/s around a level bend of radius 45 m. Find the inward resultant.</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CIRCULAR MOTION  ·  CENTRIPETAL FORCES &amp; APPLICATIONS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Circular Motion — Centripetal Forces &amp; Applications.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18 / 32</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2 OF 2 · MEDIUM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93402"/>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 900 kg car travels at 15 m/s around a level bend of radius 45 m. Find the inward resultant.</a:t>
            </a:r>
          </a:p>
        </p:txBody>
      </p:sp>
      <p:sp>
        <p:nvSpPr>
          <p:cNvPr id="9" name="step-number"/>
          <p:cNvSpPr txBox="1"/>
          <p:nvPr/>
        </p:nvSpPr>
        <p:spPr>
          <a:xfrm>
            <a:off x="558800" y="33029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3029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Use ΣFᵣ = mv²/r.</a:t>
            </a:r>
          </a:p>
        </p:txBody>
      </p:sp>
      <p:sp>
        <p:nvSpPr>
          <p:cNvPr id="11" name="step-number"/>
          <p:cNvSpPr txBox="1"/>
          <p:nvPr/>
        </p:nvSpPr>
        <p:spPr>
          <a:xfrm>
            <a:off x="558800" y="36966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6966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ΣFᵣ = (900)(15²)/45.</a:t>
            </a:r>
          </a:p>
        </p:txBody>
      </p:sp>
      <p:sp>
        <p:nvSpPr>
          <p:cNvPr id="13" name="step-number"/>
          <p:cNvSpPr txBox="1"/>
          <p:nvPr/>
        </p:nvSpPr>
        <p:spPr>
          <a:xfrm>
            <a:off x="558800" y="40903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0903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On a level bend, static friction supplies this resultant.</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CIRCULAR MOTION  ·  CENTRIPETAL FORCES &amp; APPLICATIONS</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Circular Motion — Centripetal Forces &amp; Applications.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19 / 32</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THINK FIRST</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car swings round a bend and you are thrown against the door. What is pushing you outward?</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Take answers before you click — the point is the commitment</a:t>
            </a:r>
          </a:p>
        </p:txBody>
      </p:sp>
      <p:sp>
        <p:nvSpPr>
          <p:cNvPr id="6" name="text"/>
          <p:cNvSpPr txBox="1"/>
          <p:nvPr/>
        </p:nvSpPr>
        <p:spPr>
          <a:xfrm>
            <a:off x="558800" y="2817202"/>
            <a:ext cx="11074400" cy="56134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It is one of the most convincing sensations in everyday physics — the whole left side of your body can feel it.</a:t>
            </a:r>
          </a:p>
        </p:txBody>
      </p:sp>
      <p:sp>
        <p:nvSpPr>
          <p:cNvPr id="7" name="text"/>
          <p:cNvSpPr txBox="1"/>
          <p:nvPr/>
        </p:nvSpPr>
        <p:spPr>
          <a:xfrm>
            <a:off x="558800" y="3556342"/>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ANSWER</a:t>
            </a:r>
          </a:p>
        </p:txBody>
      </p:sp>
      <p:sp>
        <p:nvSpPr>
          <p:cNvPr id="8" name="text"/>
          <p:cNvSpPr txBox="1"/>
          <p:nvPr/>
        </p:nvSpPr>
        <p:spPr>
          <a:xfrm>
            <a:off x="558800" y="3763987"/>
            <a:ext cx="11074400" cy="842010"/>
          </a:xfrm>
          <a:prstGeom prst="rect">
            <a:avLst/>
          </a:prstGeom>
          <a:noFill/>
        </p:spPr>
        <p:txBody>
          <a:bodyPr wrap="square" lIns="0" tIns="0" rIns="0" bIns="0" anchor="t">
            <a:noAutofit/>
          </a:bodyPr>
          <a:lstStyle/>
          <a:p>
            <a:pPr marL="0" indent="0" algn="l">
              <a:lnSpc>
                <a:spcPct val="100000"/>
              </a:lnSpc>
              <a:buNone/>
            </a:pPr>
            <a:r>
              <a:rPr lang="en-GB" sz="1700" b="0" i="0" dirty="0">
                <a:solidFill>
                  <a:srgbClr val="E0A93F"/>
                </a:solidFill>
                <a:latin typeface="Arial"/>
                <a:cs typeface="Arial"/>
              </a:rPr>
              <a:t>Nothing is. You were travelling in a straight line and the car turned out from under you; the door then arrived and pushed you inward, which is the only horizontal force on you. What you feel as 'thrown outward' is the door pressing you into the turn.</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CIRCULAR MOTION  ·  CENTRIPETAL FORCES &amp; APPLICATIONS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Circular Motion — Centripetal Forces &amp; Applications.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 / 32</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7"/>
                                        </p:tgtEl>
                                        <p:attrNameLst>
                                          <p:attrName>style.visibility</p:attrName>
                                        </p:attrNameLst>
                                      </p:cBhvr>
                                      <p:to>
                                        <p:strVal val="visible"/>
                                      </p:to>
                                    </p:set>
                                    <p:animEffect transition="in" filter="fade">
                                      <p:cBhvr>
                                        <p:cTn id="5" dur="400"/>
                                        <p:tgtEl>
                                          <p:spTgt spid="7"/>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8"/>
                                        </p:tgtEl>
                                        <p:attrNameLst>
                                          <p:attrName>style.visibility</p:attrName>
                                        </p:attrNameLst>
                                      </p:cBhvr>
                                      <p:to>
                                        <p:strVal val="visible"/>
                                      </p:to>
                                    </p:set>
                                    <p:animEffect transition="in" filter="fade">
                                      <p:cBhvr>
                                        <p:cTn id="8" dur="4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WORKED EXAMPLE 2 OF 2 · MEDIUM</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ΣFᵣ = 4.50 kN inward</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CIRCULAR MOTION  ·  CENTRIPETAL FORCES &amp; APPLICATIONS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Circular Motion — Centripetal Forces &amp; Applications.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20 / 32</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SPOT THE MISTAKE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One line here is wrong</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The whole working is up — find the bad line before you click</a:t>
            </a:r>
          </a:p>
        </p:txBody>
      </p:sp>
      <p:sp>
        <p:nvSpPr>
          <p:cNvPr id="6" name="step-number"/>
          <p:cNvSpPr txBox="1"/>
          <p:nvPr/>
        </p:nvSpPr>
        <p:spPr>
          <a:xfrm>
            <a:off x="558800" y="18542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7" name="step"/>
          <p:cNvSpPr txBox="1"/>
          <p:nvPr/>
        </p:nvSpPr>
        <p:spPr>
          <a:xfrm>
            <a:off x="939800" y="18542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At the crest the rider feels weightless when the road pushes with no force at all: N = 0.</a:t>
            </a:r>
          </a:p>
        </p:txBody>
      </p:sp>
      <p:sp>
        <p:nvSpPr>
          <p:cNvPr id="8" name="step-number"/>
          <p:cNvSpPr txBox="1"/>
          <p:nvPr/>
        </p:nvSpPr>
        <p:spPr>
          <a:xfrm>
            <a:off x="558800" y="22479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9" name="step"/>
          <p:cNvSpPr txBox="1"/>
          <p:nvPr/>
        </p:nvSpPr>
        <p:spPr>
          <a:xfrm>
            <a:off x="939800" y="22479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Gravity alone then supplies the centripetal force: mg = mv²/r.</a:t>
            </a:r>
          </a:p>
        </p:txBody>
      </p:sp>
      <p:sp>
        <p:nvSpPr>
          <p:cNvPr id="10" name="step-number"/>
          <p:cNvSpPr txBox="1"/>
          <p:nvPr/>
        </p:nvSpPr>
        <p:spPr>
          <a:xfrm>
            <a:off x="558800" y="26416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1" name="step"/>
          <p:cNvSpPr txBox="1"/>
          <p:nvPr/>
        </p:nvSpPr>
        <p:spPr>
          <a:xfrm>
            <a:off x="939800" y="26416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Cancel m from both sides: g = v²/r, so v² = g/r = 9.81 ÷ 12.</a:t>
            </a:r>
          </a:p>
        </p:txBody>
      </p:sp>
      <p:sp>
        <p:nvSpPr>
          <p:cNvPr id="12" name="step-number"/>
          <p:cNvSpPr txBox="1"/>
          <p:nvPr/>
        </p:nvSpPr>
        <p:spPr>
          <a:xfrm>
            <a:off x="558800" y="30353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4.</a:t>
            </a:r>
          </a:p>
        </p:txBody>
      </p:sp>
      <p:sp>
        <p:nvSpPr>
          <p:cNvPr id="13" name="step"/>
          <p:cNvSpPr txBox="1"/>
          <p:nvPr/>
        </p:nvSpPr>
        <p:spPr>
          <a:xfrm>
            <a:off x="939800" y="30353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v = √0.818 ≈ 0.90 m/s.</a:t>
            </a:r>
          </a:p>
        </p:txBody>
      </p:sp>
      <p:sp>
        <p:nvSpPr>
          <p:cNvPr id="14" name="text"/>
          <p:cNvSpPr txBox="1"/>
          <p:nvPr/>
        </p:nvSpPr>
        <p:spPr>
          <a:xfrm>
            <a:off x="558800" y="34290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LINE 3 IS WRONG</a:t>
            </a:r>
          </a:p>
        </p:txBody>
      </p:sp>
      <p:sp>
        <p:nvSpPr>
          <p:cNvPr id="15" name="text"/>
          <p:cNvSpPr txBox="1"/>
          <p:nvPr/>
        </p:nvSpPr>
        <p:spPr>
          <a:xfrm>
            <a:off x="558800" y="3636645"/>
            <a:ext cx="11074400" cy="92456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The rearrangement went the wrong way. From g = v²/r the r multiplies across, giving v² = gr, not v² = g/r. Dividing rather than multiplying is the commonest slip in the whole topic because r appears underneath in the original formula and the eye keeps it there. The answer is a warning in itself: 0.90 m/s is walking pace, and nobody has ever gone weightless walking over a bridge.</a:t>
            </a:r>
          </a:p>
        </p:txBody>
      </p:sp>
      <p:sp>
        <p:nvSpPr>
          <p:cNvPr id="16" name="text"/>
          <p:cNvSpPr txBox="1"/>
          <p:nvPr/>
        </p:nvSpPr>
        <p:spPr>
          <a:xfrm>
            <a:off x="558800" y="468820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IT SHOULD SAY</a:t>
            </a:r>
          </a:p>
        </p:txBody>
      </p:sp>
      <p:sp>
        <p:nvSpPr>
          <p:cNvPr id="17" name="text"/>
          <p:cNvSpPr txBox="1"/>
          <p:nvPr/>
        </p:nvSpPr>
        <p:spPr>
          <a:xfrm>
            <a:off x="558800" y="4895850"/>
            <a:ext cx="11074400" cy="23114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g = v²/r gives v² = gr = 9.81 × 12 = 118, so v ≈ 10.8 m/s.</a:t>
            </a:r>
          </a:p>
        </p:txBody>
      </p:sp>
      <p:sp>
        <p:nvSpPr>
          <p:cNvPr id="18" name="panel"/>
          <p:cNvSpPr/>
          <p:nvPr/>
        </p:nvSpPr>
        <p:spPr>
          <a:xfrm>
            <a:off x="558800" y="431800"/>
            <a:ext cx="11074400" cy="12700"/>
          </a:xfrm>
          <a:prstGeom prst="rect">
            <a:avLst/>
          </a:prstGeom>
          <a:solidFill>
            <a:srgbClr val="C6C8BB"/>
          </a:solidFill>
          <a:ln>
            <a:noFill/>
          </a:ln>
        </p:spPr>
      </p:sp>
      <p:sp>
        <p:nvSpPr>
          <p:cNvPr id="1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CIRCULAR MOTION  ·  CENTRIPETAL FORCES &amp; APPLICATIONS</a:t>
            </a:r>
          </a:p>
        </p:txBody>
      </p:sp>
      <p:sp>
        <p:nvSpPr>
          <p:cNvPr id="2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21" name="panel"/>
          <p:cNvSpPr/>
          <p:nvPr/>
        </p:nvSpPr>
        <p:spPr>
          <a:xfrm>
            <a:off x="558800" y="6299200"/>
            <a:ext cx="11074400" cy="12700"/>
          </a:xfrm>
          <a:prstGeom prst="rect">
            <a:avLst/>
          </a:prstGeom>
          <a:solidFill>
            <a:srgbClr val="C6C8BB"/>
          </a:solidFill>
          <a:ln>
            <a:noFill/>
          </a:ln>
        </p:spPr>
      </p:sp>
      <p:sp>
        <p:nvSpPr>
          <p:cNvPr id="2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Circular Motion — Centripetal Forces &amp; Applications. Built by GioPhysics from the lesson's own copy; nothing on these slides is re-authored.</a:t>
            </a:r>
          </a:p>
        </p:txBody>
      </p:sp>
      <p:sp>
        <p:nvSpPr>
          <p:cNvPr id="2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21 / 32</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14"/>
                                        </p:tgtEl>
                                        <p:attrNameLst>
                                          <p:attrName>style.visibility</p:attrName>
                                        </p:attrNameLst>
                                      </p:cBhvr>
                                      <p:to>
                                        <p:strVal val="visible"/>
                                      </p:to>
                                    </p:set>
                                    <p:animEffect transition="in" filter="fade">
                                      <p:cBhvr>
                                        <p:cTn id="5" dur="400"/>
                                        <p:tgtEl>
                                          <p:spTgt spid="14"/>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5"/>
                                        </p:tgtEl>
                                        <p:attrNameLst>
                                          <p:attrName>style.visibility</p:attrName>
                                        </p:attrNameLst>
                                      </p:cBhvr>
                                      <p:to>
                                        <p:strVal val="visible"/>
                                      </p:to>
                                    </p:set>
                                    <p:animEffect transition="in" filter="fade">
                                      <p:cBhvr>
                                        <p:cTn id="8" dur="400"/>
                                        <p:tgtEl>
                                          <p:spTgt spid="15"/>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6"/>
                                        </p:tgtEl>
                                        <p:attrNameLst>
                                          <p:attrName>style.visibility</p:attrName>
                                        </p:attrNameLst>
                                      </p:cBhvr>
                                      <p:to>
                                        <p:strVal val="visible"/>
                                      </p:to>
                                    </p:set>
                                    <p:animEffect transition="in" filter="fade">
                                      <p:cBhvr>
                                        <p:cTn id="13" dur="400"/>
                                        <p:tgtEl>
                                          <p:spTgt spid="16"/>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7"/>
                                        </p:tgtEl>
                                        <p:attrNameLst>
                                          <p:attrName>style.visibility</p:attrName>
                                        </p:attrNameLst>
                                      </p:cBhvr>
                                      <p:to>
                                        <p:strVal val="visible"/>
                                      </p:to>
                                    </p:set>
                                    <p:animEffect transition="in" filter="fade">
                                      <p:cBhvr>
                                        <p:cTn id="16" dur="4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PREDICT · TAKE THE VOTE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Commit before you are told</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Hands up for each option, then click</a:t>
            </a:r>
          </a:p>
        </p:txBody>
      </p:sp>
      <p:sp>
        <p:nvSpPr>
          <p:cNvPr id="6" name="text"/>
          <p:cNvSpPr txBox="1"/>
          <p:nvPr/>
        </p:nvSpPr>
        <p:spPr>
          <a:xfrm>
            <a:off x="558800" y="1854200"/>
            <a:ext cx="6146800" cy="94107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 student wants to add a fourth arrow to this diagram: an outward one, away from the centre, labelled centrifugal force. Should it go on?</a:t>
            </a:r>
          </a:p>
        </p:txBody>
      </p:sp>
      <p:sp>
        <p:nvSpPr>
          <p:cNvPr id="7" name="text"/>
          <p:cNvSpPr txBox="1"/>
          <p:nvPr/>
        </p:nvSpPr>
        <p:spPr>
          <a:xfrm>
            <a:off x="558800" y="2947670"/>
            <a:ext cx="6146800" cy="49530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A   Yes — passengers are pushed outward on a bend, so something must be pushing them</a:t>
            </a:r>
          </a:p>
        </p:txBody>
      </p:sp>
      <p:sp>
        <p:nvSpPr>
          <p:cNvPr id="8" name="text"/>
          <p:cNvSpPr txBox="1"/>
          <p:nvPr/>
        </p:nvSpPr>
        <p:spPr>
          <a:xfrm>
            <a:off x="558800" y="3493770"/>
            <a:ext cx="6146800" cy="49530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B   No — nothing pushes the car outward; the inward push from the road is the whole horizontal story</a:t>
            </a:r>
          </a:p>
        </p:txBody>
      </p:sp>
      <p:sp>
        <p:nvSpPr>
          <p:cNvPr id="9" name="text"/>
          <p:cNvSpPr txBox="1"/>
          <p:nvPr/>
        </p:nvSpPr>
        <p:spPr>
          <a:xfrm>
            <a:off x="558800" y="4039870"/>
            <a:ext cx="61468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C   Yes, but only once the car is going fast enough to feel it</a:t>
            </a:r>
          </a:p>
        </p:txBody>
      </p:sp>
      <p:sp>
        <p:nvSpPr>
          <p:cNvPr id="10" name="panel"/>
          <p:cNvSpPr/>
          <p:nvPr/>
        </p:nvSpPr>
        <p:spPr>
          <a:xfrm>
            <a:off x="7092176" y="1854200"/>
            <a:ext cx="4459247" cy="2609850"/>
          </a:xfrm>
          <a:prstGeom prst="rect">
            <a:avLst/>
          </a:prstGeom>
          <a:solidFill>
            <a:srgbClr val="FFFFFF"/>
          </a:solidFill>
          <a:ln w="9525">
            <a:solidFill>
              <a:srgbClr val="C6C8BB"/>
            </a:solidFill>
          </a:ln>
        </p:spPr>
      </p:sp>
      <p:pic>
        <p:nvPicPr>
          <p:cNvPr id="11" name="A car seen from behind on a level road, cornering toward a centre marked off to the left. Its weight arrow starts at the centre of mass and points straight down; a normal force arrow rises from each tyre's contact patch; and a horizontal arrow also starts at each contact patch and points toward the centre of the bend, labelled only as the road's push on the tyres." descr="A car seen from behind on a level road, cornering toward a centre marked off to the left. Its weight arrow starts at the centre of mass and points straight down; a normal force arrow rises from each tyre's contact patch; and a horizontal arrow also starts at each contact patch and points toward the centre of the bend, labelled only as the road's push on the tyres."/>
          <p:cNvPicPr>
            <a:picLocks noChangeAspect="1"/>
          </p:cNvPicPr>
          <p:nvPr/>
        </p:nvPicPr>
        <p:blipFill>
          <a:blip r:embed="rId3"/>
          <a:stretch>
            <a:fillRect/>
          </a:stretch>
        </p:blipFill>
        <p:spPr>
          <a:xfrm>
            <a:off x="7206476" y="1968500"/>
            <a:ext cx="4230647" cy="2381250"/>
          </a:xfrm>
          <a:prstGeom prst="rect">
            <a:avLst/>
          </a:prstGeom>
        </p:spPr>
      </p:pic>
      <p:sp>
        <p:nvSpPr>
          <p:cNvPr id="12" name="text"/>
          <p:cNvSpPr txBox="1"/>
          <p:nvPr/>
        </p:nvSpPr>
        <p:spPr>
          <a:xfrm>
            <a:off x="7010400" y="4527550"/>
            <a:ext cx="4622800" cy="138684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A car seen from behind on a level road, cornering toward a centre marked off to the left. Its weight arrow starts at the centre of mass and points straight down; a normal force arrow rises from each tyre's contact patch; and a horizontal arrow also starts at each contact patch and points toward the centre of the bend, labelled only as the road's push on the tyres.</a:t>
            </a:r>
          </a:p>
        </p:txBody>
      </p:sp>
      <p:sp>
        <p:nvSpPr>
          <p:cNvPr id="13" name="text"/>
          <p:cNvSpPr txBox="1"/>
          <p:nvPr/>
        </p:nvSpPr>
        <p:spPr>
          <a:xfrm>
            <a:off x="7010400" y="5965190"/>
            <a:ext cx="46228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4" name="panel"/>
          <p:cNvSpPr/>
          <p:nvPr/>
        </p:nvSpPr>
        <p:spPr>
          <a:xfrm>
            <a:off x="558800" y="431800"/>
            <a:ext cx="11074400" cy="12700"/>
          </a:xfrm>
          <a:prstGeom prst="rect">
            <a:avLst/>
          </a:prstGeom>
          <a:solidFill>
            <a:srgbClr val="C6C8BB"/>
          </a:solidFill>
          <a:ln>
            <a:noFill/>
          </a:ln>
        </p:spPr>
      </p:sp>
      <p:sp>
        <p:nvSpPr>
          <p:cNvPr id="15"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CIRCULAR MOTION  ·  CENTRIPETAL FORCES &amp; APPLICATIONS</a:t>
            </a:r>
          </a:p>
        </p:txBody>
      </p:sp>
      <p:sp>
        <p:nvSpPr>
          <p:cNvPr id="16"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7" name="panel"/>
          <p:cNvSpPr/>
          <p:nvPr/>
        </p:nvSpPr>
        <p:spPr>
          <a:xfrm>
            <a:off x="558800" y="6299200"/>
            <a:ext cx="11074400" cy="12700"/>
          </a:xfrm>
          <a:prstGeom prst="rect">
            <a:avLst/>
          </a:prstGeom>
          <a:solidFill>
            <a:srgbClr val="C6C8BB"/>
          </a:solidFill>
          <a:ln>
            <a:noFill/>
          </a:ln>
        </p:spPr>
      </p:sp>
      <p:sp>
        <p:nvSpPr>
          <p:cNvPr id="18"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Circular Motion — Centripetal Forces &amp; Applications. Built by GioPhysics from the lesson's own copy; nothing on these slides is re-authored.</a:t>
            </a:r>
          </a:p>
        </p:txBody>
      </p:sp>
      <p:sp>
        <p:nvSpPr>
          <p:cNvPr id="19"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22 / 32</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PREDICT · THE OUTCOME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What actually happens</a:t>
            </a:r>
          </a:p>
        </p:txBody>
      </p:sp>
      <p:sp>
        <p:nvSpPr>
          <p:cNvPr id="4" name="panel"/>
          <p:cNvSpPr/>
          <p:nvPr/>
        </p:nvSpPr>
        <p:spPr>
          <a:xfrm>
            <a:off x="558800" y="1574800"/>
            <a:ext cx="508000" cy="31750"/>
          </a:xfrm>
          <a:prstGeom prst="rect">
            <a:avLst/>
          </a:prstGeom>
          <a:solidFill>
            <a:srgbClr val="E0A93F"/>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Ask the room who changed their mind, and why</a:t>
            </a:r>
          </a:p>
        </p:txBody>
      </p:sp>
      <p:sp>
        <p:nvSpPr>
          <p:cNvPr id="6" name="text"/>
          <p:cNvSpPr txBox="1"/>
          <p:nvPr/>
        </p:nvSpPr>
        <p:spPr>
          <a:xfrm>
            <a:off x="558800" y="2824040"/>
            <a:ext cx="11074400" cy="693420"/>
          </a:xfrm>
          <a:prstGeom prst="rect">
            <a:avLst/>
          </a:prstGeom>
          <a:noFill/>
        </p:spPr>
        <p:txBody>
          <a:bodyPr wrap="square" lIns="0" tIns="0" rIns="0" bIns="0" anchor="t">
            <a:noAutofit/>
          </a:bodyPr>
          <a:lstStyle/>
          <a:p>
            <a:pPr marL="0" indent="0" algn="l">
              <a:lnSpc>
                <a:spcPct val="100000"/>
              </a:lnSpc>
              <a:buNone/>
            </a:pPr>
            <a:r>
              <a:rPr lang="en-GB" sz="2100" b="1" i="0" dirty="0">
                <a:solidFill>
                  <a:srgbClr val="E0A93F"/>
                </a:solidFill>
                <a:latin typeface="Arial"/>
                <a:cs typeface="Arial"/>
              </a:rPr>
              <a:t>B  No — nothing pushes the car outward; the inward push from the road is the whole horizontal story</a:t>
            </a:r>
          </a:p>
        </p:txBody>
      </p:sp>
      <p:sp>
        <p:nvSpPr>
          <p:cNvPr id="7" name="text"/>
          <p:cNvSpPr txBox="1"/>
          <p:nvPr/>
        </p:nvSpPr>
        <p:spPr>
          <a:xfrm>
            <a:off x="558800" y="351746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WHY</a:t>
            </a:r>
          </a:p>
        </p:txBody>
      </p:sp>
      <p:sp>
        <p:nvSpPr>
          <p:cNvPr id="8" name="text"/>
          <p:cNvSpPr txBox="1"/>
          <p:nvPr/>
        </p:nvSpPr>
        <p:spPr>
          <a:xfrm>
            <a:off x="558800" y="3725105"/>
            <a:ext cx="11074400" cy="7429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F3EFDF"/>
                </a:solidFill>
                <a:latin typeface="Arial"/>
                <a:cs typeface="Arial"/>
              </a:rPr>
              <a:t>Every arrow on a free-body diagram must name something that touches or pulls on the car — the road, the Earth, the air. Nothing at all is on the far side pushing outward. If an outward arrow were added it would cancel the inward one, and a car with no net inward force would go straight on instead of round the bend.</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CIRCULAR MOTION  ·  CENTRIPETAL FORCES &amp; APPLICATIONS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Circular Motion — Centripetal Forces &amp; Applications.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23 / 32</a:t>
            </a:r>
          </a:p>
        </p:txBody>
      </p:sp>
    </p:spTree>
  </p:cSld>
  <p:clrMapOvr>
    <a:masterClrMapping/>
  </p:clrMapOvr>
  <p:timing>
    <p:tnLst>
      <p:par>
        <p:cTn id="1" dur="indefinite" restart="never" nodeType="tmRoot">
          <p:childTnLst>
            <p:seq concurrent="1" nextAc="seek">
              <p:cTn id="2" dur="indefinite" nodeType="mainSeq">
                <p:childTnLst>
                  <p:par>
                    <p:cTn id="6" fill="hold">
                      <p:stCondLst>
                        <p:cond delay="indefinite"/>
                      </p:stCondLst>
                      <p:childTnLst>
                        <p:par>
                          <p:cTn id="7"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6"/>
                                        </p:tgtEl>
                                        <p:attrNameLst>
                                          <p:attrName>style.visibility</p:attrName>
                                        </p:attrNameLst>
                                      </p:cBhvr>
                                      <p:to>
                                        <p:strVal val="visible"/>
                                      </p:to>
                                    </p:set>
                                    <p:animEffect transition="in" filter="fade">
                                      <p:cBhvr>
                                        <p:cTn id="5" dur="400"/>
                                        <p:tgtEl>
                                          <p:spTgt spid="6"/>
                                        </p:tgtEl>
                                      </p:cBhvr>
                                    </p:animEffect>
                                  </p:childTnLst>
                                </p:cTn>
                              </p:par>
                            </p:childTnLst>
                          </p:cTn>
                        </p:par>
                      </p:childTnLst>
                    </p:cTn>
                  </p:par>
                  <p:par>
                    <p:cTn id="14" fill="hold">
                      <p:stCondLst>
                        <p:cond delay="indefinite"/>
                      </p:stCondLst>
                      <p:childTnLst>
                        <p:par>
                          <p:cTn id="15" fill="hold">
                            <p:stCondLst>
                              <p:cond delay="0"/>
                            </p:stCondLst>
                            <p:childTnLst>
                              <p:par>
                                <p:cTn id="8" presetID="10" presetClass="entr" presetSubtype="0" fill="hold" grpId="0" nodeType="click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4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4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QUICK CHECK</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Decide before the answer goes up</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Check and misconception — The quick check and the trap</a:t>
            </a:r>
          </a:p>
        </p:txBody>
      </p:sp>
      <p:sp>
        <p:nvSpPr>
          <p:cNvPr id="6" name="text"/>
          <p:cNvSpPr txBox="1"/>
          <p:nvPr/>
        </p:nvSpPr>
        <p:spPr>
          <a:xfrm>
            <a:off x="558800" y="2879481"/>
            <a:ext cx="11074400" cy="28067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A car turns on a flat road without slipping. Which real force points toward the centre?</a:t>
            </a:r>
          </a:p>
        </p:txBody>
      </p:sp>
      <p:sp>
        <p:nvSpPr>
          <p:cNvPr id="7" name="option-letter"/>
          <p:cNvSpPr txBox="1"/>
          <p:nvPr/>
        </p:nvSpPr>
        <p:spPr>
          <a:xfrm>
            <a:off x="558800" y="3363351"/>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A</a:t>
            </a:r>
          </a:p>
        </p:txBody>
      </p:sp>
      <p:sp>
        <p:nvSpPr>
          <p:cNvPr id="8" name="option"/>
          <p:cNvSpPr txBox="1"/>
          <p:nvPr/>
        </p:nvSpPr>
        <p:spPr>
          <a:xfrm>
            <a:off x="914400" y="3363351"/>
            <a:ext cx="107188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Static friction</a:t>
            </a:r>
          </a:p>
        </p:txBody>
      </p:sp>
      <p:sp>
        <p:nvSpPr>
          <p:cNvPr id="9" name="option-letter"/>
          <p:cNvSpPr txBox="1"/>
          <p:nvPr/>
        </p:nvSpPr>
        <p:spPr>
          <a:xfrm>
            <a:off x="558800" y="3744351"/>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B</a:t>
            </a:r>
          </a:p>
        </p:txBody>
      </p:sp>
      <p:sp>
        <p:nvSpPr>
          <p:cNvPr id="10" name="option"/>
          <p:cNvSpPr txBox="1"/>
          <p:nvPr/>
        </p:nvSpPr>
        <p:spPr>
          <a:xfrm>
            <a:off x="914400" y="3744351"/>
            <a:ext cx="107188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Weight</a:t>
            </a:r>
          </a:p>
        </p:txBody>
      </p:sp>
      <p:sp>
        <p:nvSpPr>
          <p:cNvPr id="11" name="option-letter"/>
          <p:cNvSpPr txBox="1"/>
          <p:nvPr/>
        </p:nvSpPr>
        <p:spPr>
          <a:xfrm>
            <a:off x="558800" y="4125351"/>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C</a:t>
            </a:r>
          </a:p>
        </p:txBody>
      </p:sp>
      <p:sp>
        <p:nvSpPr>
          <p:cNvPr id="12" name="option"/>
          <p:cNvSpPr txBox="1"/>
          <p:nvPr/>
        </p:nvSpPr>
        <p:spPr>
          <a:xfrm>
            <a:off x="914400" y="4125351"/>
            <a:ext cx="107188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A separate centripetal force</a:t>
            </a:r>
          </a:p>
        </p:txBody>
      </p:sp>
      <p:sp>
        <p:nvSpPr>
          <p:cNvPr id="13" name="panel"/>
          <p:cNvSpPr/>
          <p:nvPr/>
        </p:nvSpPr>
        <p:spPr>
          <a:xfrm>
            <a:off x="558800" y="431800"/>
            <a:ext cx="11074400" cy="12700"/>
          </a:xfrm>
          <a:prstGeom prst="rect">
            <a:avLst/>
          </a:prstGeom>
          <a:solidFill>
            <a:srgbClr val="C6C8BB"/>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CIRCULAR MOTION  ·  CENTRIPETAL FORCES &amp; APPLICATIONS</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6" name="panel"/>
          <p:cNvSpPr/>
          <p:nvPr/>
        </p:nvSpPr>
        <p:spPr>
          <a:xfrm>
            <a:off x="558800" y="6299200"/>
            <a:ext cx="11074400" cy="12700"/>
          </a:xfrm>
          <a:prstGeom prst="rect">
            <a:avLst/>
          </a:prstGeom>
          <a:solidFill>
            <a:srgbClr val="C6C8BB"/>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Circular Motion — Centripetal Forces &amp; Applications.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24 / 32</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QUICK CHECK · THE ANSWER</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The answer, and why</a:t>
            </a:r>
          </a:p>
        </p:txBody>
      </p:sp>
      <p:sp>
        <p:nvSpPr>
          <p:cNvPr id="4" name="panel"/>
          <p:cNvSpPr/>
          <p:nvPr/>
        </p:nvSpPr>
        <p:spPr>
          <a:xfrm>
            <a:off x="558800" y="1574800"/>
            <a:ext cx="508000" cy="31750"/>
          </a:xfrm>
          <a:prstGeom prst="rect">
            <a:avLst/>
          </a:prstGeom>
          <a:solidFill>
            <a:srgbClr val="E0A93F"/>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Check and misconception — The quick check and the trap</a:t>
            </a:r>
          </a:p>
        </p:txBody>
      </p:sp>
      <p:sp>
        <p:nvSpPr>
          <p:cNvPr id="6" name="text"/>
          <p:cNvSpPr txBox="1"/>
          <p:nvPr/>
        </p:nvSpPr>
        <p:spPr>
          <a:xfrm>
            <a:off x="558800" y="1854200"/>
            <a:ext cx="11074400" cy="363220"/>
          </a:xfrm>
          <a:prstGeom prst="rect">
            <a:avLst/>
          </a:prstGeom>
          <a:noFill/>
        </p:spPr>
        <p:txBody>
          <a:bodyPr wrap="square" lIns="0" tIns="0" rIns="0" bIns="0" anchor="t">
            <a:noAutofit/>
          </a:bodyPr>
          <a:lstStyle/>
          <a:p>
            <a:pPr marL="0" indent="0" algn="l">
              <a:lnSpc>
                <a:spcPct val="100000"/>
              </a:lnSpc>
              <a:buNone/>
            </a:pPr>
            <a:r>
              <a:rPr lang="en-GB" sz="2200" b="1" i="0" dirty="0">
                <a:solidFill>
                  <a:srgbClr val="E0A93F"/>
                </a:solidFill>
                <a:latin typeface="Arial"/>
                <a:cs typeface="Arial"/>
              </a:rPr>
              <a:t>A  Static friction</a:t>
            </a:r>
          </a:p>
        </p:txBody>
      </p:sp>
      <p:sp>
        <p:nvSpPr>
          <p:cNvPr id="7" name="text"/>
          <p:cNvSpPr txBox="1"/>
          <p:nvPr/>
        </p:nvSpPr>
        <p:spPr>
          <a:xfrm>
            <a:off x="558800" y="247142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HOW TO GET THERE</a:t>
            </a:r>
          </a:p>
        </p:txBody>
      </p:sp>
      <p:sp>
        <p:nvSpPr>
          <p:cNvPr id="8" name="text"/>
          <p:cNvSpPr txBox="1"/>
          <p:nvPr/>
        </p:nvSpPr>
        <p:spPr>
          <a:xfrm>
            <a:off x="558800" y="2679065"/>
            <a:ext cx="11074400" cy="231140"/>
          </a:xfrm>
          <a:prstGeom prst="rect">
            <a:avLst/>
          </a:prstGeom>
          <a:noFill/>
        </p:spPr>
        <p:txBody>
          <a:bodyPr wrap="square" lIns="0" tIns="0" rIns="0" bIns="0" anchor="t">
            <a:noAutofit/>
          </a:bodyPr>
          <a:lstStyle/>
          <a:p>
            <a:pPr marL="0" indent="0" algn="l">
              <a:lnSpc>
                <a:spcPct val="100000"/>
              </a:lnSpc>
              <a:buNone/>
            </a:pPr>
            <a:r>
              <a:rPr lang="en-GB" sz="1400" b="0" i="0" dirty="0">
                <a:solidFill>
                  <a:srgbClr val="F3EFDF"/>
                </a:solidFill>
                <a:latin typeface="Arial"/>
                <a:cs typeface="Arial"/>
              </a:rPr>
              <a:t>Static friction supplies the horizontal inward resultant on a flat road.</a:t>
            </a:r>
          </a:p>
        </p:txBody>
      </p:sp>
      <p:sp>
        <p:nvSpPr>
          <p:cNvPr id="9" name="text"/>
          <p:cNvSpPr txBox="1"/>
          <p:nvPr/>
        </p:nvSpPr>
        <p:spPr>
          <a:xfrm>
            <a:off x="558800" y="306260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WHY THE OTHERS TEMPT</a:t>
            </a:r>
          </a:p>
        </p:txBody>
      </p:sp>
      <p:sp>
        <p:nvSpPr>
          <p:cNvPr id="10" name="text"/>
          <p:cNvSpPr txBox="1"/>
          <p:nvPr/>
        </p:nvSpPr>
        <p:spPr>
          <a:xfrm>
            <a:off x="558800" y="327025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E0A93F"/>
                </a:solidFill>
                <a:latin typeface="Arial"/>
                <a:cs typeface="Arial"/>
              </a:rPr>
              <a:t>A   Correct. On a level road it is friction between tyre and road that acts horizontally, and it points into the bend. Take that friction away — black ice — and the car goes straight on, which is exactly what a missing centripetal force looks like.</a:t>
            </a:r>
          </a:p>
        </p:txBody>
      </p:sp>
      <p:sp>
        <p:nvSpPr>
          <p:cNvPr id="11" name="text"/>
          <p:cNvSpPr txBox="1"/>
          <p:nvPr/>
        </p:nvSpPr>
        <p:spPr>
          <a:xfrm>
            <a:off x="558800" y="387731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F3EFDF"/>
                </a:solidFill>
                <a:latin typeface="Arial"/>
                <a:cs typeface="Arial"/>
              </a:rPr>
              <a:t>B   Weight is real, and it is what presses the tyres onto the road hard enough for friction to act. But weight points straight down, not sideways, so it has no component toward the centre of a level bend and cannot be the inward resultant.</a:t>
            </a:r>
          </a:p>
        </p:txBody>
      </p:sp>
      <p:sp>
        <p:nvSpPr>
          <p:cNvPr id="12" name="text"/>
          <p:cNvSpPr txBox="1"/>
          <p:nvPr/>
        </p:nvSpPr>
        <p:spPr>
          <a:xfrm>
            <a:off x="558800" y="4370070"/>
            <a:ext cx="11074400" cy="643890"/>
          </a:xfrm>
          <a:prstGeom prst="rect">
            <a:avLst/>
          </a:prstGeom>
          <a:noFill/>
        </p:spPr>
        <p:txBody>
          <a:bodyPr wrap="square" lIns="0" tIns="0" rIns="0" bIns="0" anchor="t">
            <a:noAutofit/>
          </a:bodyPr>
          <a:lstStyle/>
          <a:p>
            <a:pPr marL="0" indent="0" algn="l">
              <a:lnSpc>
                <a:spcPct val="100000"/>
              </a:lnSpc>
              <a:buNone/>
            </a:pPr>
            <a:r>
              <a:rPr lang="en-GB" sz="1300" b="0" i="0" dirty="0">
                <a:solidFill>
                  <a:srgbClr val="F3EFDF"/>
                </a:solidFill>
                <a:latin typeface="Arial"/>
                <a:cs typeface="Arial"/>
              </a:rPr>
              <a:t>C   This is the tempting one, because 'centripetal force' does appear in every equation in the lesson. But it is a job title, not an interaction: it names whatever real force happens to be doing the turning. On a level road that is friction; on a string it is tension; for a satellite it is gravity. It never appears as an extra arrow of its own.</a:t>
            </a:r>
          </a:p>
        </p:txBody>
      </p:sp>
      <p:sp>
        <p:nvSpPr>
          <p:cNvPr id="13" name="panel"/>
          <p:cNvSpPr/>
          <p:nvPr/>
        </p:nvSpPr>
        <p:spPr>
          <a:xfrm>
            <a:off x="558800" y="431800"/>
            <a:ext cx="11074400" cy="12700"/>
          </a:xfrm>
          <a:prstGeom prst="rect">
            <a:avLst/>
          </a:prstGeom>
          <a:solidFill>
            <a:srgbClr val="2F4B45"/>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CIRCULAR MOTION  ·  CENTRIPETAL FORCES &amp; APPLICATIONS</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6" name="panel"/>
          <p:cNvSpPr/>
          <p:nvPr/>
        </p:nvSpPr>
        <p:spPr>
          <a:xfrm>
            <a:off x="558800" y="6299200"/>
            <a:ext cx="11074400" cy="12700"/>
          </a:xfrm>
          <a:prstGeom prst="rect">
            <a:avLst/>
          </a:prstGeom>
          <a:solidFill>
            <a:srgbClr val="2F4B45"/>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Circular Motion — Centripetal Forces &amp; Applications.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25 / 32</a:t>
            </a:r>
          </a:p>
        </p:txBody>
      </p:sp>
    </p:spTree>
  </p:cSld>
  <p:clrMapOvr>
    <a:masterClrMapping/>
  </p:clrMapOvr>
  <p:timing>
    <p:tnLst>
      <p:par>
        <p:cTn id="1" dur="indefinite" restart="never" nodeType="tmRoot">
          <p:childTnLst>
            <p:seq concurrent="1" nextAc="seek">
              <p:cTn id="2" dur="indefinite" nodeType="mainSeq">
                <p:childTnLst>
                  <p:par>
                    <p:cTn id="6" fill="hold">
                      <p:stCondLst>
                        <p:cond delay="indefinite"/>
                      </p:stCondLst>
                      <p:childTnLst>
                        <p:par>
                          <p:cTn id="7"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6"/>
                                        </p:tgtEl>
                                        <p:attrNameLst>
                                          <p:attrName>style.visibility</p:attrName>
                                        </p:attrNameLst>
                                      </p:cBhvr>
                                      <p:to>
                                        <p:strVal val="visible"/>
                                      </p:to>
                                    </p:set>
                                    <p:animEffect transition="in" filter="fade">
                                      <p:cBhvr>
                                        <p:cTn id="5" dur="400"/>
                                        <p:tgtEl>
                                          <p:spTgt spid="6"/>
                                        </p:tgtEl>
                                      </p:cBhvr>
                                    </p:animEffect>
                                  </p:childTnLst>
                                </p:cTn>
                              </p:par>
                            </p:childTnLst>
                          </p:cTn>
                        </p:par>
                      </p:childTnLst>
                    </p:cTn>
                  </p:par>
                  <p:par>
                    <p:cTn id="14" fill="hold">
                      <p:stCondLst>
                        <p:cond delay="indefinite"/>
                      </p:stCondLst>
                      <p:childTnLst>
                        <p:par>
                          <p:cTn id="15" fill="hold">
                            <p:stCondLst>
                              <p:cond delay="0"/>
                            </p:stCondLst>
                            <p:childTnLst>
                              <p:par>
                                <p:cTn id="8" presetID="10" presetClass="entr" presetSubtype="0" fill="hold" grpId="0" nodeType="click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4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400"/>
                                        <p:tgtEl>
                                          <p:spTgt spid="8"/>
                                        </p:tgtEl>
                                      </p:cBhvr>
                                    </p:animEffect>
                                  </p:childTnLst>
                                </p:cTn>
                              </p:par>
                            </p:childTnLst>
                          </p:cTn>
                        </p:par>
                      </p:childTnLst>
                    </p:cTn>
                  </p:par>
                  <p:par>
                    <p:cTn id="22" fill="hold">
                      <p:stCondLst>
                        <p:cond delay="indefinite"/>
                      </p:stCondLst>
                      <p:childTnLst>
                        <p:par>
                          <p:cTn id="23"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fade">
                                      <p:cBhvr>
                                        <p:cTn id="18" dur="400"/>
                                        <p:tgtEl>
                                          <p:spTgt spid="9"/>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400"/>
                                        <p:tgtEl>
                                          <p:spTgt spid="10"/>
                                        </p:tgtEl>
                                      </p:cBhvr>
                                    </p:animEffect>
                                  </p:childTnLst>
                                </p:cTn>
                              </p:par>
                            </p:childTnLst>
                          </p:cTn>
                        </p:par>
                      </p:childTnLst>
                    </p:cTn>
                  </p:par>
                  <p:par>
                    <p:cTn id="27" fill="hold">
                      <p:stCondLst>
                        <p:cond delay="indefinite"/>
                      </p:stCondLst>
                      <p:childTnLst>
                        <p:par>
                          <p:cTn id="28"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fade">
                                      <p:cBhvr>
                                        <p:cTn id="26" dur="400"/>
                                        <p:tgtEl>
                                          <p:spTgt spid="11"/>
                                        </p:tgtEl>
                                      </p:cBhvr>
                                    </p:animEffect>
                                  </p:childTnLst>
                                </p:cTn>
                              </p:par>
                            </p:childTnLst>
                          </p:cTn>
                        </p:par>
                      </p:childTnLst>
                    </p:cTn>
                  </p:par>
                  <p:par>
                    <p:cTn id="32" fill="hold">
                      <p:stCondLst>
                        <p:cond delay="indefinite"/>
                      </p:stCondLst>
                      <p:childTnLst>
                        <p:par>
                          <p:cTn id="33"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fade">
                                      <p:cBhvr>
                                        <p:cTn id="31" dur="4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1 OF 2 · HARD</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 65 kg rider crests a hump-backed bridge of radius 12 m. At what speed does the rider feel weightless?</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CIRCULAR MOTION  ·  CENTRIPETAL FORCES &amp; APPLICATIONS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Circular Motion — Centripetal Forces &amp; Applications.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26 / 32</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1 OF 2 · HARD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93402"/>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 65 kg rider crests a hump-backed bridge of radius 12 m. At what speed does the rider feel weightless?</a:t>
            </a:r>
          </a:p>
        </p:txBody>
      </p:sp>
      <p:sp>
        <p:nvSpPr>
          <p:cNvPr id="9" name="step-number"/>
          <p:cNvSpPr txBox="1"/>
          <p:nvPr/>
        </p:nvSpPr>
        <p:spPr>
          <a:xfrm>
            <a:off x="558800" y="33029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3029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Weightless when gravity alone supplies the centripetal force: mg = mv²/r.</a:t>
            </a:r>
          </a:p>
        </p:txBody>
      </p:sp>
      <p:sp>
        <p:nvSpPr>
          <p:cNvPr id="11" name="step-number"/>
          <p:cNvSpPr txBox="1"/>
          <p:nvPr/>
        </p:nvSpPr>
        <p:spPr>
          <a:xfrm>
            <a:off x="558800" y="36966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6966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v = √(gr) = √(9.81 × 12).</a:t>
            </a:r>
          </a:p>
        </p:txBody>
      </p:sp>
      <p:sp>
        <p:nvSpPr>
          <p:cNvPr id="13" name="step-number"/>
          <p:cNvSpPr txBox="1"/>
          <p:nvPr/>
        </p:nvSpPr>
        <p:spPr>
          <a:xfrm>
            <a:off x="558800" y="40903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0903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v ≈ 10.8 m/s (~39 km/h).</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CIRCULAR MOTION  ·  CENTRIPETAL FORCES &amp; APPLICATIONS</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Circular Motion — Centripetal Forces &amp; Applications.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27 / 32</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EXTENSION 1 OF 2 · HARD</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v ≈ 11 m/s</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CIRCULAR MOTION  ·  CENTRIPETAL FORCES &amp; APPLICATIONS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Circular Motion — Centripetal Forces &amp; Applications.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28 / 32</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2 OF 2 · CHALLENGING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 1200 kg car rounds a 60 m bend banked at 15° with μs = 0.40. Find the maximum safe speed.</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CIRCULAR MOTION  ·  CENTRIPETAL FORCES &amp; APPLICATIONS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Circular Motion — Centripetal Forces &amp; Applications.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29 / 32</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EXPLAINED SIMPLY</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In one sentence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3046046"/>
            <a:ext cx="11074400" cy="990600"/>
          </a:xfrm>
          <a:prstGeom prst="rect">
            <a:avLst/>
          </a:prstGeom>
          <a:noFill/>
        </p:spPr>
        <p:txBody>
          <a:bodyPr wrap="square" lIns="0" tIns="0" rIns="0" bIns="0" anchor="t">
            <a:noAutofit/>
          </a:bodyPr>
          <a:lstStyle/>
          <a:p>
            <a:pPr marL="0" indent="0" algn="l">
              <a:lnSpc>
                <a:spcPct val="100000"/>
              </a:lnSpc>
              <a:buNone/>
            </a:pPr>
            <a:r>
              <a:rPr lang="en-GB" sz="3000" b="0" i="0" dirty="0">
                <a:solidFill>
                  <a:srgbClr val="102E29"/>
                </a:solidFill>
                <a:latin typeface="Arial"/>
                <a:cs typeface="Arial"/>
              </a:rPr>
              <a:t>Centripetal force is the name for the net force directed toward the centre of a circular path.</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CIRCULAR MOTION  ·  CENTRIPETAL FORCES &amp; APPLICATIONS</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Circular Motion — Centripetal Forces &amp; Applications.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 / 32</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2 OF 2 · CHALLENGING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93402"/>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 1200 kg car rounds a 60 m bend banked at 15° with μs = 0.40. Find the maximum safe speed.</a:t>
            </a:r>
          </a:p>
        </p:txBody>
      </p:sp>
      <p:sp>
        <p:nvSpPr>
          <p:cNvPr id="9" name="step-number"/>
          <p:cNvSpPr txBox="1"/>
          <p:nvPr/>
        </p:nvSpPr>
        <p:spPr>
          <a:xfrm>
            <a:off x="558800" y="33029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3029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With friction assisting the bank: v² = gr(tanθ + μ)/(1 − μ tanθ).</a:t>
            </a:r>
          </a:p>
        </p:txBody>
      </p:sp>
      <p:sp>
        <p:nvSpPr>
          <p:cNvPr id="11" name="step-number"/>
          <p:cNvSpPr txBox="1"/>
          <p:nvPr/>
        </p:nvSpPr>
        <p:spPr>
          <a:xfrm>
            <a:off x="558800" y="36966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6966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v² = 9.81 × 60 × (0.268 + 0.40)/(1 − 0.107) = 588.6 × 0.668/0.893 ≈ 440.3.</a:t>
            </a:r>
          </a:p>
        </p:txBody>
      </p:sp>
      <p:sp>
        <p:nvSpPr>
          <p:cNvPr id="13" name="step-number"/>
          <p:cNvSpPr txBox="1"/>
          <p:nvPr/>
        </p:nvSpPr>
        <p:spPr>
          <a:xfrm>
            <a:off x="558800" y="40903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0903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v ≈ 21 m/s (~76 km/h).</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CIRCULAR MOTION  ·  CENTRIPETAL FORCES &amp; APPLICATIONS</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Circular Motion — Centripetal Forces &amp; Applications.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30 / 32</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EXTENSION 2 OF 2 · CHALLENGING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v(max) ≈ 21 m/s</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CIRCULAR MOTION  ·  CENTRIPETAL FORCES &amp; APPLICATIONS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Circular Motion — Centripetal Forces &amp; Applications.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31 / 32</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CIRCULAR MOTION</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Where to go next</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Plenary — What to take away, what to practise next</a:t>
            </a:r>
          </a:p>
        </p:txBody>
      </p:sp>
      <p:sp>
        <p:nvSpPr>
          <p:cNvPr id="6" name="panel"/>
          <p:cNvSpPr/>
          <p:nvPr/>
        </p:nvSpPr>
        <p:spPr>
          <a:xfrm>
            <a:off x="558800" y="1866900"/>
            <a:ext cx="838200" cy="190500"/>
          </a:xfrm>
          <a:prstGeom prst="roundRect">
            <a:avLst>
              <a:gd name="adj" fmla="val 30000"/>
            </a:avLst>
          </a:prstGeom>
          <a:noFill/>
          <a:ln w="9525">
            <a:solidFill>
              <a:srgbClr val="C6C8BB"/>
            </a:solidFill>
          </a:ln>
        </p:spPr>
      </p:sp>
      <p:sp>
        <p:nvSpPr>
          <p:cNvPr id="7" name="hint"/>
          <p:cNvSpPr txBox="1"/>
          <p:nvPr/>
        </p:nvSpPr>
        <p:spPr>
          <a:xfrm>
            <a:off x="558800" y="186690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Next</a:t>
            </a:r>
          </a:p>
        </p:txBody>
      </p:sp>
      <p:sp>
        <p:nvSpPr>
          <p:cNvPr id="8" name="text"/>
          <p:cNvSpPr txBox="1"/>
          <p:nvPr/>
        </p:nvSpPr>
        <p:spPr>
          <a:xfrm>
            <a:off x="1549400" y="185420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3"/>
                <a:latin typeface="Arial"/>
                <a:cs typeface="Arial"/>
              </a:rPr>
              <a:t>6.4 Torque &amp; Rotational Dynamics</a:t>
            </a:r>
          </a:p>
        </p:txBody>
      </p:sp>
      <p:sp>
        <p:nvSpPr>
          <p:cNvPr id="9" name="text"/>
          <p:cNvSpPr txBox="1"/>
          <p:nvPr/>
        </p:nvSpPr>
        <p:spPr>
          <a:xfrm>
            <a:off x="558800" y="209423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https://giophysics.com/chapter-10/torque-rotational-dynamics/</a:t>
            </a:r>
          </a:p>
        </p:txBody>
      </p:sp>
      <p:sp>
        <p:nvSpPr>
          <p:cNvPr id="10" name="panel"/>
          <p:cNvSpPr/>
          <p:nvPr/>
        </p:nvSpPr>
        <p:spPr>
          <a:xfrm>
            <a:off x="558800" y="2407285"/>
            <a:ext cx="838200" cy="190500"/>
          </a:xfrm>
          <a:prstGeom prst="roundRect">
            <a:avLst>
              <a:gd name="adj" fmla="val 30000"/>
            </a:avLst>
          </a:prstGeom>
          <a:noFill/>
          <a:ln w="9525">
            <a:solidFill>
              <a:srgbClr val="C6C8BB"/>
            </a:solidFill>
          </a:ln>
        </p:spPr>
      </p:sp>
      <p:sp>
        <p:nvSpPr>
          <p:cNvPr id="11" name="hint"/>
          <p:cNvSpPr txBox="1"/>
          <p:nvPr/>
        </p:nvSpPr>
        <p:spPr>
          <a:xfrm>
            <a:off x="558800" y="2407285"/>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Lesson</a:t>
            </a:r>
          </a:p>
        </p:txBody>
      </p:sp>
      <p:sp>
        <p:nvSpPr>
          <p:cNvPr id="12" name="text"/>
          <p:cNvSpPr txBox="1"/>
          <p:nvPr/>
        </p:nvSpPr>
        <p:spPr>
          <a:xfrm>
            <a:off x="1549400" y="2394585"/>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4"/>
                <a:latin typeface="Arial"/>
                <a:cs typeface="Arial"/>
              </a:rPr>
              <a:t>This lesson on giophysics.com</a:t>
            </a:r>
          </a:p>
        </p:txBody>
      </p:sp>
      <p:sp>
        <p:nvSpPr>
          <p:cNvPr id="13" name="text"/>
          <p:cNvSpPr txBox="1"/>
          <p:nvPr/>
        </p:nvSpPr>
        <p:spPr>
          <a:xfrm>
            <a:off x="558800" y="2634615"/>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https://giophysics.com/chapter-10/centripetal-forces-applications/</a:t>
            </a:r>
          </a:p>
        </p:txBody>
      </p:sp>
      <p:sp>
        <p:nvSpPr>
          <p:cNvPr id="14" name="panel"/>
          <p:cNvSpPr/>
          <p:nvPr/>
        </p:nvSpPr>
        <p:spPr>
          <a:xfrm>
            <a:off x="558800" y="2947670"/>
            <a:ext cx="838200" cy="190500"/>
          </a:xfrm>
          <a:prstGeom prst="roundRect">
            <a:avLst>
              <a:gd name="adj" fmla="val 30000"/>
            </a:avLst>
          </a:prstGeom>
          <a:noFill/>
          <a:ln w="9525">
            <a:solidFill>
              <a:srgbClr val="C6C8BB"/>
            </a:solidFill>
          </a:ln>
        </p:spPr>
      </p:sp>
      <p:sp>
        <p:nvSpPr>
          <p:cNvPr id="15" name="hint"/>
          <p:cNvSpPr txBox="1"/>
          <p:nvPr/>
        </p:nvSpPr>
        <p:spPr>
          <a:xfrm>
            <a:off x="558800" y="294767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Live</a:t>
            </a:r>
          </a:p>
        </p:txBody>
      </p:sp>
      <p:sp>
        <p:nvSpPr>
          <p:cNvPr id="16" name="text"/>
          <p:cNvSpPr txBox="1"/>
          <p:nvPr/>
        </p:nvSpPr>
        <p:spPr>
          <a:xfrm>
            <a:off x="1549400" y="293497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5"/>
                <a:latin typeface="Arial"/>
                <a:cs typeface="Arial"/>
              </a:rPr>
              <a:t>The live, interactive version of these slides</a:t>
            </a:r>
          </a:p>
        </p:txBody>
      </p:sp>
      <p:sp>
        <p:nvSpPr>
          <p:cNvPr id="17" name="text"/>
          <p:cNvSpPr txBox="1"/>
          <p:nvPr/>
        </p:nvSpPr>
        <p:spPr>
          <a:xfrm>
            <a:off x="558800" y="317500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https://giophysics.com/chapter-10/presentation/?lesson=forces</a:t>
            </a:r>
          </a:p>
        </p:txBody>
      </p:sp>
      <p:sp>
        <p:nvSpPr>
          <p:cNvPr id="18" name="panel"/>
          <p:cNvSpPr/>
          <p:nvPr/>
        </p:nvSpPr>
        <p:spPr>
          <a:xfrm>
            <a:off x="558800" y="3488055"/>
            <a:ext cx="838200" cy="190500"/>
          </a:xfrm>
          <a:prstGeom prst="roundRect">
            <a:avLst>
              <a:gd name="adj" fmla="val 30000"/>
            </a:avLst>
          </a:prstGeom>
          <a:noFill/>
          <a:ln w="9525">
            <a:solidFill>
              <a:srgbClr val="C6C8BB"/>
            </a:solidFill>
          </a:ln>
        </p:spPr>
      </p:sp>
      <p:sp>
        <p:nvSpPr>
          <p:cNvPr id="19" name="hint"/>
          <p:cNvSpPr txBox="1"/>
          <p:nvPr/>
        </p:nvSpPr>
        <p:spPr>
          <a:xfrm>
            <a:off x="558800" y="3488055"/>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Chapter</a:t>
            </a:r>
          </a:p>
        </p:txBody>
      </p:sp>
      <p:sp>
        <p:nvSpPr>
          <p:cNvPr id="20" name="text"/>
          <p:cNvSpPr txBox="1"/>
          <p:nvPr/>
        </p:nvSpPr>
        <p:spPr>
          <a:xfrm>
            <a:off x="1549400" y="3475355"/>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6"/>
                <a:latin typeface="Arial"/>
                <a:cs typeface="Arial"/>
              </a:rPr>
              <a:t>All Circular Motion lessons</a:t>
            </a:r>
          </a:p>
        </p:txBody>
      </p:sp>
      <p:sp>
        <p:nvSpPr>
          <p:cNvPr id="21" name="text"/>
          <p:cNvSpPr txBox="1"/>
          <p:nvPr/>
        </p:nvSpPr>
        <p:spPr>
          <a:xfrm>
            <a:off x="558800" y="3715385"/>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https://giophysics.com/chapter-10/</a:t>
            </a:r>
          </a:p>
        </p:txBody>
      </p:sp>
      <p:sp>
        <p:nvSpPr>
          <p:cNvPr id="22" name="panel"/>
          <p:cNvSpPr/>
          <p:nvPr/>
        </p:nvSpPr>
        <p:spPr>
          <a:xfrm>
            <a:off x="558800" y="4028440"/>
            <a:ext cx="838200" cy="190500"/>
          </a:xfrm>
          <a:prstGeom prst="roundRect">
            <a:avLst>
              <a:gd name="adj" fmla="val 30000"/>
            </a:avLst>
          </a:prstGeom>
          <a:noFill/>
          <a:ln w="9525">
            <a:solidFill>
              <a:srgbClr val="C6C8BB"/>
            </a:solidFill>
          </a:ln>
        </p:spPr>
      </p:sp>
      <p:sp>
        <p:nvSpPr>
          <p:cNvPr id="23" name="hint"/>
          <p:cNvSpPr txBox="1"/>
          <p:nvPr/>
        </p:nvSpPr>
        <p:spPr>
          <a:xfrm>
            <a:off x="558800" y="402844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PDF</a:t>
            </a:r>
          </a:p>
        </p:txBody>
      </p:sp>
      <p:sp>
        <p:nvSpPr>
          <p:cNvPr id="24" name="text"/>
          <p:cNvSpPr txBox="1"/>
          <p:nvPr/>
        </p:nvSpPr>
        <p:spPr>
          <a:xfrm>
            <a:off x="1549400" y="401574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7"/>
                <a:latin typeface="Arial"/>
                <a:cs typeface="Arial"/>
              </a:rPr>
              <a:t>Download the lesson PDF</a:t>
            </a:r>
          </a:p>
        </p:txBody>
      </p:sp>
      <p:sp>
        <p:nvSpPr>
          <p:cNvPr id="25" name="text"/>
          <p:cNvSpPr txBox="1"/>
          <p:nvPr/>
        </p:nvSpPr>
        <p:spPr>
          <a:xfrm>
            <a:off x="558800" y="425577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https://giophysics.com/downloads/10-3-centripetal-forces-applications.pdf</a:t>
            </a:r>
          </a:p>
        </p:txBody>
      </p:sp>
      <p:sp>
        <p:nvSpPr>
          <p:cNvPr id="26" name="panel"/>
          <p:cNvSpPr/>
          <p:nvPr/>
        </p:nvSpPr>
        <p:spPr>
          <a:xfrm>
            <a:off x="558800" y="431800"/>
            <a:ext cx="11074400" cy="12700"/>
          </a:xfrm>
          <a:prstGeom prst="rect">
            <a:avLst/>
          </a:prstGeom>
          <a:solidFill>
            <a:srgbClr val="C6C8BB"/>
          </a:solidFill>
          <a:ln>
            <a:noFill/>
          </a:ln>
        </p:spPr>
      </p:sp>
      <p:sp>
        <p:nvSpPr>
          <p:cNvPr id="27"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CIRCULAR MOTION  ·  CENTRIPETAL FORCES &amp; APPLICATIONS</a:t>
            </a:r>
          </a:p>
        </p:txBody>
      </p:sp>
      <p:sp>
        <p:nvSpPr>
          <p:cNvPr id="28"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29" name="panel"/>
          <p:cNvSpPr/>
          <p:nvPr/>
        </p:nvSpPr>
        <p:spPr>
          <a:xfrm>
            <a:off x="558800" y="6299200"/>
            <a:ext cx="11074400" cy="12700"/>
          </a:xfrm>
          <a:prstGeom prst="rect">
            <a:avLst/>
          </a:prstGeom>
          <a:solidFill>
            <a:srgbClr val="C6C8BB"/>
          </a:solidFill>
          <a:ln>
            <a:noFill/>
          </a:ln>
        </p:spPr>
      </p:sp>
      <p:sp>
        <p:nvSpPr>
          <p:cNvPr id="30"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Circular Motion — Centripetal Forces &amp; Applications. Built by GioPhysics from the lesson's own copy; nothing on these slides is re-authored.</a:t>
            </a:r>
          </a:p>
        </p:txBody>
      </p:sp>
      <p:sp>
        <p:nvSpPr>
          <p:cNvPr id="31"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32 / 32</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EXPLAINED SIMPLY</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What that looks like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3141052"/>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 EXAMPLE</a:t>
            </a:r>
          </a:p>
        </p:txBody>
      </p:sp>
      <p:sp>
        <p:nvSpPr>
          <p:cNvPr id="7" name="text"/>
          <p:cNvSpPr txBox="1"/>
          <p:nvPr/>
        </p:nvSpPr>
        <p:spPr>
          <a:xfrm>
            <a:off x="558800" y="3348697"/>
            <a:ext cx="11074400" cy="56134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When a car turns on a flat road, tyre–road friction supplies the centripetal force that points into the bend.</a:t>
            </a:r>
          </a:p>
        </p:txBody>
      </p:sp>
      <p:sp>
        <p:nvSpPr>
          <p:cNvPr id="8" name="panel"/>
          <p:cNvSpPr/>
          <p:nvPr/>
        </p:nvSpPr>
        <p:spPr>
          <a:xfrm>
            <a:off x="558800" y="431800"/>
            <a:ext cx="11074400" cy="12700"/>
          </a:xfrm>
          <a:prstGeom prst="rect">
            <a:avLst/>
          </a:prstGeom>
          <a:solidFill>
            <a:srgbClr val="C6C8BB"/>
          </a:solidFill>
          <a:ln>
            <a:noFill/>
          </a:ln>
        </p:spPr>
      </p:sp>
      <p:sp>
        <p:nvSpPr>
          <p:cNvPr id="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CIRCULAR MOTION  ·  CENTRIPETAL FORCES &amp; APPLICATIONS</a:t>
            </a:r>
          </a:p>
        </p:txBody>
      </p:sp>
      <p:sp>
        <p:nvSpPr>
          <p:cNvPr id="1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1" name="panel"/>
          <p:cNvSpPr/>
          <p:nvPr/>
        </p:nvSpPr>
        <p:spPr>
          <a:xfrm>
            <a:off x="558800" y="6299200"/>
            <a:ext cx="11074400" cy="12700"/>
          </a:xfrm>
          <a:prstGeom prst="rect">
            <a:avLst/>
          </a:prstGeom>
          <a:solidFill>
            <a:srgbClr val="C6C8BB"/>
          </a:solidFill>
          <a:ln>
            <a:noFill/>
          </a:ln>
        </p:spPr>
      </p:sp>
      <p:sp>
        <p:nvSpPr>
          <p:cNvPr id="1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Circular Motion — Centripetal Forces &amp; Applications. Built by GioPhysics from the lesson's own copy; nothing on these slides is re-authored.</a:t>
            </a:r>
          </a:p>
        </p:txBody>
      </p:sp>
      <p:sp>
        <p:nvSpPr>
          <p:cNvPr id="1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4 / 32</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BIG IDEA</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Name the real inward forces</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3136900"/>
            <a:ext cx="11074400" cy="792480"/>
          </a:xfrm>
          <a:prstGeom prst="rect">
            <a:avLst/>
          </a:prstGeom>
          <a:noFill/>
        </p:spPr>
        <p:txBody>
          <a:bodyPr wrap="square" lIns="0" tIns="0" rIns="0" bIns="0" anchor="t">
            <a:noAutofit/>
          </a:bodyPr>
          <a:lstStyle/>
          <a:p>
            <a:pPr marL="0" indent="0" algn="l">
              <a:lnSpc>
                <a:spcPct val="100000"/>
              </a:lnSpc>
              <a:buNone/>
            </a:pPr>
            <a:r>
              <a:rPr lang="en-GB" sz="1600" b="0" i="0" dirty="0">
                <a:solidFill>
                  <a:srgbClr val="102E29"/>
                </a:solidFill>
                <a:latin typeface="Arial"/>
                <a:cs typeface="Arial"/>
              </a:rPr>
              <a:t>Start with a free-body diagram, choose inward as the radial direction, and add the radial components of real forces. The required resultant grows with mass and with speed squared, but falls when the path radius grows.</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CIRCULAR MOTION  ·  CENTRIPETAL FORCES &amp; APPLICATIONS</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Circular Motion — Centripetal Forces &amp; Applications.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5 / 32</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1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Not an extra force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357685"/>
            <a:ext cx="11074400" cy="23114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Centripetal describes the role of the net radial force; never draw a separate centripetal-force arrow.</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CIRCULAR MOTION  ·  CENTRIPETAL FORCES &amp; APPLICATIONS</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Circular Motion — Centripetal Forces &amp; Applications.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6 / 32</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2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Use components</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357685"/>
            <a:ext cx="11074400" cy="23114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On a banked curve, the normal force has both vertical and inward components.</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CIRCULAR MOTION  ·  CENTRIPETAL FORCES &amp; APPLICATIONS</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Circular Motion — Centripetal Forces &amp; Applications.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7 / 32</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3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Check the top and bottom</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357685"/>
            <a:ext cx="11074400" cy="23114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In a vertical circle, gravity can assist or oppose the other inward forces depending on position.</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CIRCULAR MOTION  ·  CENTRIPETAL FORCES &amp; APPLICATIONS</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Circular Motion — Centripetal Forces &amp; Applications.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8 / 32</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1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Radial force account</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ΣFᵣ = mv²/r</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Inward is usually positive</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Something must supply the inward pull — tension, friction, gravity — and together those forces must equal mass times the inward acceleration.</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CIRCULAR MOTION  ·  CENTRIPETAL FORCES &amp; APPLICATIONS</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Circular Motion — Centripetal Forces &amp; Applications.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9 / 32</a:t>
            </a:r>
          </a:p>
        </p:txBody>
      </p:sp>
    </p:spTree>
  </p:cSld>
  <p:clrMapOvr>
    <a:masterClrMapping/>
  </p:clrMapOvr>
</p:sld>
</file>

<file path=ppt/theme/theme1.xml><?xml version="1.0" encoding="utf-8"?>
<a:theme xmlns:a="http://schemas.openxmlformats.org/drawingml/2006/main" name="GioPhysics">
  <a:themeElements>
    <a:clrScheme name="GioPhysics">
      <a:dk1>
        <a:srgbClr val="102E29"/>
      </a:dk1>
      <a:lt1>
        <a:srgbClr val="F3EFDF"/>
      </a:lt1>
      <a:dk2>
        <a:srgbClr val="4C5F59"/>
      </a:dk2>
      <a:lt2>
        <a:srgbClr val="C6C8BB"/>
      </a:lt2>
      <a:accent1>
        <a:srgbClr val="EF5C3E"/>
      </a:accent1>
      <a:accent2>
        <a:srgbClr val="E0A93F"/>
      </a:accent2>
      <a:accent3>
        <a:srgbClr val="102E29"/>
      </a:accent3>
      <a:accent4>
        <a:srgbClr val="4C5F59"/>
      </a:accent4>
      <a:accent5>
        <a:srgbClr val="C6C8BB"/>
      </a:accent5>
      <a:accent6>
        <a:srgbClr val="F3EFDF"/>
      </a:accent6>
      <a:hlink>
        <a:srgbClr val="102E29"/>
      </a:hlink>
      <a:folHlink>
        <a:srgbClr val="4C5F59"/>
      </a:folHlink>
    </a:clrScheme>
    <a:fontScheme name="GioPhysics">
      <a:majorFont>
        <a:latin typeface="Arial"/>
        <a:ea typeface=""/>
        <a:cs typeface=""/>
      </a:majorFont>
      <a:minorFont>
        <a:latin typeface="Arial"/>
        <a:ea typeface=""/>
        <a:cs typeface=""/>
      </a:minorFont>
    </a:fontScheme>
    <a:fmtScheme name="GioPhysics">
      <a:fillStyleLst>
        <a:solidFill>
          <a:schemeClr val="phClr"/>
        </a:solidFill>
        <a:solidFill>
          <a:schemeClr val="phClr"/>
        </a:solidFill>
        <a:solidFill>
          <a:schemeClr val="phClr"/>
        </a:solidFill>
      </a:fillStyleLst>
      <a:lnStyleLst>
        <a:ln w="9525">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ppt/theme/theme2.xml><?xml version="1.0" encoding="utf-8"?>
<a:theme xmlns:a="http://schemas.openxmlformats.org/drawingml/2006/main" name="GioPhysics Notes">
  <a:themeElements>
    <a:clrScheme name="GioPhysics">
      <a:dk1>
        <a:srgbClr val="102E29"/>
      </a:dk1>
      <a:lt1>
        <a:srgbClr val="F3EFDF"/>
      </a:lt1>
      <a:dk2>
        <a:srgbClr val="4C5F59"/>
      </a:dk2>
      <a:lt2>
        <a:srgbClr val="C6C8BB"/>
      </a:lt2>
      <a:accent1>
        <a:srgbClr val="EF5C3E"/>
      </a:accent1>
      <a:accent2>
        <a:srgbClr val="E0A93F"/>
      </a:accent2>
      <a:accent3>
        <a:srgbClr val="102E29"/>
      </a:accent3>
      <a:accent4>
        <a:srgbClr val="4C5F59"/>
      </a:accent4>
      <a:accent5>
        <a:srgbClr val="C6C8BB"/>
      </a:accent5>
      <a:accent6>
        <a:srgbClr val="F3EFDF"/>
      </a:accent6>
      <a:hlink>
        <a:srgbClr val="102E29"/>
      </a:hlink>
      <a:folHlink>
        <a:srgbClr val="4C5F59"/>
      </a:folHlink>
    </a:clrScheme>
    <a:fontScheme name="GioPhysics">
      <a:majorFont>
        <a:latin typeface="Arial"/>
        <a:ea typeface=""/>
        <a:cs typeface=""/>
      </a:majorFont>
      <a:minorFont>
        <a:latin typeface="Arial"/>
        <a:ea typeface=""/>
        <a:cs typeface=""/>
      </a:minorFont>
    </a:fontScheme>
    <a:fmtScheme name="GioPhysics">
      <a:fillStyleLst>
        <a:solidFill>
          <a:schemeClr val="phClr"/>
        </a:solidFill>
        <a:solidFill>
          <a:schemeClr val="phClr"/>
        </a:solidFill>
        <a:solidFill>
          <a:schemeClr val="phClr"/>
        </a:solidFill>
      </a:fillStyleLst>
      <a:lnStyleLst>
        <a:ln w="9525">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Application>GioPhysics gen-lesson-pptx</Application>
  <DocSecurity>0</DocSecurity>
  <PresentationFormat>Widescreen</PresentationFormat>
  <Slides>32</Slides>
  <Notes>32</Notes>
  <HiddenSlides>0</HiddenSlides>
  <MMClips>0</MMClips>
  <ScaleCrop>false</ScaleCrop>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Circular Motion — Centripetal Forces &amp; Applications</dc:title>
  <dc:subject>Circular Motion</dc:subject>
  <dc:creator>GioPhysics</dc:creator>
  <cp:keywords>lesson, Circular Motion, chapter-10, classroom slides</cp:keywords>
  <dc:description>Built by GioPhysics from the lesson's own page. Every word on these slides is the lesson's; nothing here is re-authored. Teaching material, not an awarding body's document.</dc:description>
  <cp:lastModifiedBy>GioPhysics</cp:lastModifiedBy>
  <dcterms:created xsi:type="dcterms:W3CDTF">2026-01-01T00:00:00Z</dcterms:created>
  <dcterms:modified xsi:type="dcterms:W3CDTF">2026-01-01T00:00:00Z</dcterms:modified>
</cp:coreProperties>
</file>