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Circular Motion — Circular Motion Foundations. Lesson 1 of 11.</a:t>
            </a:r>
          </a:p>
          <a:p>
            <a:pPr marL="0" indent="0">
              <a:buNone/>
            </a:pPr>
            <a:r>
              <a:rPr lang="en-GB" sz="1200" dirty="0"/>
              <a:t>[Intro] Radians connect distance around a circle to angle, while period and frequency connect one turn to time.</a:t>
            </a:r>
          </a:p>
          <a:p>
            <a:pPr marL="0" indent="0">
              <a:buNone/>
            </a:pPr>
            <a:r>
              <a:rPr lang="en-GB" sz="1200" dirty="0"/>
              <a:t>[Source] https://giophysics.com/chapter-10/circular-motion-foundations/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Angular speed: ω = Δθ/Δt = 2π/T</a:t>
            </a:r>
          </a:p>
          <a:p>
            <a:pPr marL="0" indent="0">
              <a:buNone/>
            </a:pPr>
            <a:r>
              <a:rPr lang="en-GB" sz="1200" dirty="0"/>
              <a:t>[In plain English] How fast something spins: angle turned per second, or one full circle (2π) divided by the time for one lap.</a:t>
            </a:r>
          </a:p>
          <a:p>
            <a:pPr marL="0" indent="0">
              <a:buNone/>
            </a:pPr>
            <a:r>
              <a:rPr lang="en-GB" sz="1200" dirty="0"/>
              <a:t>[Note] rad/s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Tangential speed: v = ωr</a:t>
            </a:r>
          </a:p>
          <a:p>
            <a:pPr marL="0" indent="0">
              <a:buNone/>
            </a:pPr>
            <a:r>
              <a:rPr lang="en-GB" sz="1200" dirty="0"/>
              <a:t>[In plain English] The actual speed along the circle: spin rate times radius — the outer edge of a wheel moves faster than points near the axle.</a:t>
            </a:r>
          </a:p>
          <a:p>
            <a:pPr marL="0" indent="0">
              <a:buNone/>
            </a:pPr>
            <a:r>
              <a:rPr lang="en-GB" sz="1200" dirty="0"/>
              <a:t>[Note] Tangent to the path</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Two circles of equal radius side by side. On the left, two radii open out to a general angle θ with the arc between them picked out; on the right the same circle is opened until that arc is exactly as long as the radius, and the angle that does it is labelled one radian.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Radians are dimensionless, but writing rad/s is still helpful because it identifies an angular rate rather than a linear speed.</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Convert 90° to radians, and state the arc length it subtends on a circle of radius 2.0 m.</a:t>
            </a:r>
          </a:p>
          <a:p>
            <a:pPr marL="0" indent="0">
              <a:buNone/>
            </a:pPr>
            <a:r>
              <a:rPr lang="en-GB" sz="1200" dirty="0"/>
              <a:t>[Answer] θ ≈ 1.57 rad; s ≈ 3.1 m</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90° = π/2 ≈ 1.57 rad.</a:t>
            </a:r>
          </a:p>
          <a:p>
            <a:pPr marL="0" indent="0">
              <a:buNone/>
            </a:pPr>
            <a:r>
              <a:rPr lang="en-GB" sz="1200" dirty="0"/>
              <a:t>[Step 2] s = rθ = 2.0 × 1.57 ≈ 3.1 m.</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θ ≈ 1.57 rad; s ≈ 3.1 m</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wheel of radius 0.40 m makes 3.0 revolutions each second. Find ω and the rim speed.</a:t>
            </a:r>
          </a:p>
          <a:p>
            <a:pPr marL="0" indent="0">
              <a:buNone/>
            </a:pPr>
            <a:r>
              <a:rPr lang="en-GB" sz="1200" dirty="0"/>
              <a:t>[Answer] ω = 18.8 rad/s and v = 7.54 m/s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 = 3.0 Hz.</a:t>
            </a:r>
          </a:p>
          <a:p>
            <a:pPr marL="0" indent="0">
              <a:buNone/>
            </a:pPr>
            <a:r>
              <a:rPr lang="en-GB" sz="1200" dirty="0"/>
              <a:t>[Step 2] ω = 2πf = 6π rad/s.</a:t>
            </a:r>
          </a:p>
          <a:p>
            <a:pPr marL="0" indent="0">
              <a:buNone/>
            </a:pPr>
            <a:r>
              <a:rPr lang="en-GB" sz="1200" dirty="0"/>
              <a:t>[Step 3] v = ωr = (6π)(0.40).</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ω = 18.8 rad/s and v = 7.54 m/s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Two children sit on a playground roundabout, one at the edge and one near the middle. Who is going faster? They set off together and they finish every turn together, so neither one is ever left behind.</a:t>
            </a:r>
          </a:p>
          <a:p>
            <a:pPr marL="0" indent="0">
              <a:buNone/>
            </a:pPr>
            <a:r>
              <a:rPr lang="en-GB" sz="1200" dirty="0"/>
              <a:t>[Answer] The one at the edge, easily. They go round together, so they share the angle turned per second — but the child at the edge has a much longer circle to get round in that same time. Shared ω, different v.</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1 is wrong] Revolutions per MINUTE were treated as revolutions per second. It is an easy slip because 'rpm' is read aloud as one word and the minute in it goes unnoticed — and the answer that comes out is sixty times too large without looking obviously absurd. (Line 3 then compounds it by leaving the radius in centimetres.)</a:t>
            </a:r>
          </a:p>
          <a:p>
            <a:pPr marL="0" indent="0">
              <a:buNone/>
            </a:pPr>
            <a:r>
              <a:rPr lang="en-GB" sz="1200" dirty="0"/>
              <a:t>[It should say] 7200 rpm = 7200 ÷ 60 = 120 rev/s, so ω = 120 × 2π ≈ 754 rad/s, and with r = 0.040 m, v ≈ 30 m/s.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turntable sweeps through the angle θ in one second. Which dot travels the greater distance in that second?</a:t>
            </a:r>
          </a:p>
          <a:p>
            <a:pPr marL="0" indent="0">
              <a:buNone/>
            </a:pPr>
            <a:r>
              <a:rPr lang="en-GB" sz="1200" dirty="0"/>
              <a:t>[Options] A A, the inner one — it is closer to the axle, so it whips round   B B, the outer one   C Neither — they sweep the same angle, so they cover the same distance</a:t>
            </a:r>
          </a:p>
          <a:p>
            <a:pPr marL="0" indent="0">
              <a:buNone/>
            </a:pPr>
            <a:r>
              <a:rPr lang="en-GB" sz="1200" dirty="0"/>
              <a:t>[Figure] A turntable seen face on, with an axle at its centre and a radius drawn out to the rim. Two dots, A and B, are fixed on that radius, A at a distance r from the axle and B at 2r. A faint dashed radius shows where both dots have moved to one second later, having swept the same angle θ.</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B, the outer one. Both dots stay on the same radius, so both sweep the angle θ. But the distance each travels is its own arc, s = rθ, and B sits at twice A's radius — so B's arc is twice as long and B is moving twice as fast.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Two points share one rigid turntable. Which point has the larger tangential speed?</a:t>
            </a:r>
          </a:p>
          <a:p>
            <a:pPr marL="0" indent="0">
              <a:buNone/>
            </a:pPr>
            <a:r>
              <a:rPr lang="en-GB" sz="1200" dirty="0"/>
              <a:t>[Figure] A turntable seen face on, with an axle at its centre and a radius drawn out to the rim. Two dots, A and B, are fixed on that radius, A at a distance r from the axle and B at 2r. A faint dashed radius shows where both dots have moved to one second later, having swept the same angle θ.</a:t>
            </a:r>
          </a:p>
          <a:p>
            <a:pPr marL="0" indent="0">
              <a:buNone/>
            </a:pPr>
            <a:r>
              <a:rPr lang="en-GB" sz="1200" dirty="0"/>
              <a:t>[Options] A The point nearer the axis   B The point farther from the axis   C They have equal tangential speeds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Two points share one rigid turntable. Which point has the larger tangential speed?</a:t>
            </a:r>
          </a:p>
          <a:p>
            <a:pPr marL="0" indent="0">
              <a:buNone/>
            </a:pPr>
            <a:r>
              <a:rPr lang="en-GB" sz="1200" dirty="0"/>
              <a:t>[Option by option] A: Nearness to the axle feels like an advantage because the inner point looks busier — it completes its small circle without ever seeming to hurry. But a small circle is exactly the problem: less distance covered in the same second means a smaller tangential speed, not a larger one.  B: Correct. Both points are locked to the same rigid disc, so they share ω. With v = ωr, the point at the larger radius has the longer arc to cover in each second and therefore the greater tangential speed.  C: This is the right instinct pushed one step too far. What the two points genuinely share is angular speed — the same angle every second. Tangential speed is a distance per second, and s = rθ means the same angle buys a bigger distance at a bigger radius.</a:t>
            </a:r>
          </a:p>
          <a:p>
            <a:pPr marL="0" indent="0">
              <a:buNone/>
            </a:pPr>
            <a:r>
              <a:rPr lang="en-GB" sz="1200" dirty="0"/>
              <a:t>[Answer] B — The point farther from the axis</a:t>
            </a:r>
          </a:p>
          <a:p>
            <a:pPr marL="0" indent="0">
              <a:buNone/>
            </a:pPr>
            <a:r>
              <a:rPr lang="en-GB" sz="1200" dirty="0"/>
              <a:t>[Why] Both points share ω, and v = ωr increases with radius.</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hard drive platter spins at 7200 rpm. Find ω in rad/s and the speed of a point 4.0 cm from the axis.</a:t>
            </a:r>
          </a:p>
          <a:p>
            <a:pPr marL="0" indent="0">
              <a:buNone/>
            </a:pPr>
            <a:r>
              <a:rPr lang="en-GB" sz="1200" dirty="0"/>
              <a:t>[Answer] ω ≈ 754 rad/s; v ≈ 30 m/s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7200 rpm = 120 rev/s.</a:t>
            </a:r>
          </a:p>
          <a:p>
            <a:pPr marL="0" indent="0">
              <a:buNone/>
            </a:pPr>
            <a:r>
              <a:rPr lang="en-GB" sz="1200" dirty="0"/>
              <a:t>[Step 2] ω = 120 × 2π ≈ 754 rad/s.</a:t>
            </a:r>
          </a:p>
          <a:p>
            <a:pPr marL="0" indent="0">
              <a:buNone/>
            </a:pPr>
            <a:r>
              <a:rPr lang="en-GB" sz="1200" dirty="0"/>
              <a:t>[Step 3] v = ωr = 754 × 0.040 ≈ 30 m/s.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ω ≈ 754 rad/s; v ≈ 30 m/s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Two gears mesh: gear A (radius 3.0 cm) drives gear B (radius 9.0 cm). If A turns at 1200 rpm, find B's angular speed and explain which quantity the meshing point shares.</a:t>
            </a:r>
          </a:p>
          <a:p>
            <a:pPr marL="0" indent="0">
              <a:buNone/>
            </a:pPr>
            <a:r>
              <a:rPr lang="en-GB" sz="1200" dirty="0"/>
              <a:t>[Answer] ω_B = 400 rpm — the contact point's linear speed is shared, not ω</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Meshed teeth share the same rim (tangential) speed: v = ω_A r_A = ω_B r_B.</a:t>
            </a:r>
          </a:p>
          <a:p>
            <a:pPr marL="0" indent="0">
              <a:buNone/>
            </a:pPr>
            <a:r>
              <a:rPr lang="en-GB" sz="1200" dirty="0"/>
              <a:t>[Step 2] ω_B = ω_A (r_A/r_B) = 1200 × (3/9) = 400 rpm.</a:t>
            </a:r>
          </a:p>
          <a:p>
            <a:pPr marL="0" indent="0">
              <a:buNone/>
            </a:pPr>
            <a:r>
              <a:rPr lang="en-GB" sz="1200" dirty="0"/>
              <a:t>[Step 3] Angular speed divides by the radius ratio; the linear speed at contact is common.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Circular motion is movement along a circular path while staying the same distance from a centre.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ω_B = 400 rpm — the contact point's linear speed is shared, not ω</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https://giophysics.com/chapter-10/presentation/?lesson=foundations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point on a bicycle wheel travels around the axle, completing one full turn through 2π radians.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 rotating point can be described by its radius and angular position. One revolution is 2π radians. Angular speed tells how rapidly the angle changes; multiplying by radius converts that angular rate into tangential speed.</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An angle of 1 radian cuts off an arc whose length equals the radius.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Period T is time per revolution; frequency f is revolutions per second, so f = 1/T.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Points on one rigid object share angular speed, but points farther from the axis move faster.</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Arc length: s = rθ</a:t>
            </a:r>
          </a:p>
          <a:p>
            <a:pPr marL="0" indent="0">
              <a:buNone/>
            </a:pPr>
            <a:r>
              <a:rPr lang="en-GB" sz="1200" dirty="0"/>
              <a:t>[In plain English] Distance travelled along a circle: radius times the angle turned (measured in radians).</a:t>
            </a:r>
          </a:p>
          <a:p>
            <a:pPr marL="0" indent="0">
              <a:buNone/>
            </a:pPr>
            <a:r>
              <a:rPr lang="en-GB" sz="1200" dirty="0"/>
              <a:t>[Note] θ must be in radians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hyperlink" Target="https://giophysics.com/chapter-10/presentation/?lesson=foundations"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hyperlink" Target="https://giophysics.com/chapter-10/presentation/?lesson=foundations"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hyperlink" Target="https://giophysics.com/chapter-10/presentation/?lesson=foundation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10/uniform-circular-motion/" TargetMode="External"/><Relationship Id="rId4" Type="http://schemas.openxmlformats.org/officeDocument/2006/relationships/hyperlink" Target="https://giophysics.com/chapter-10/circular-motion-foundations/" TargetMode="External"/><Relationship Id="rId5" Type="http://schemas.openxmlformats.org/officeDocument/2006/relationships/hyperlink" Target="https://giophysics.com/chapter-10/presentation/?lesson=foundations" TargetMode="External"/><Relationship Id="rId6" Type="http://schemas.openxmlformats.org/officeDocument/2006/relationships/hyperlink" Target="https://giophysics.com/chapter-10/" TargetMode="External"/><Relationship Id="rId7" Type="http://schemas.openxmlformats.org/officeDocument/2006/relationships/hyperlink" Target="https://giophysics.com/downloads/10-1-circular-motion-foundation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06 · Circular Motion</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Describe a turn</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Circular Motion Foundations</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Radians connect distance around a circle to angle, while period and frequency connect one turn to time.</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1 of 11 in Circular Motion</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https://giophysics.com/chapter-10/circular-motion-foundations/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CIRCULAR MOTION FOUNDATIONS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Circular Motion Foundations.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Angular speed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ω = Δθ/Δt = 2π/T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rad/s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How fast something spins: angle turned per second, or one full circle (2π) divided by the time for one lap.</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CIRCULAR MOTION FOUNDATIONS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Circular Motion Foundations.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Tangential speed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v = ωr</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Tangent to the path</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actual speed along the circle: spin rate times radius — the outer edge of a wheel moves faster than points near the axle.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CIRCULAR MOTION FOUNDATIONS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Circular Motion Foundations.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a radian actually measures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86402" y="1854200"/>
            <a:ext cx="6219196" cy="3600450"/>
          </a:xfrm>
          <a:prstGeom prst="rect">
            <a:avLst/>
          </a:prstGeom>
          <a:solidFill>
            <a:srgbClr val="FFFFFF"/>
          </a:solidFill>
          <a:ln w="9525">
            <a:solidFill>
              <a:srgbClr val="C6C8BB"/>
            </a:solidFill>
          </a:ln>
        </p:spPr>
      </p:sp>
      <p:pic>
        <p:nvPicPr>
          <p:cNvPr id="7" name="Two circles of equal radius side by side. On the left, two radii open out to a general angle θ with the arc between them picked out; on the right the same circle is opened until that arc is exactly as long as the radius, and the angle that does it is labelled one radian." descr="Two circles of equal radius side by side. On the left, two radii open out to a general angle θ with the arc between them picked out; on the right the same circle is opened until that arc is exactly as long as the radius, and the angle that does it is labelled one radian."/>
          <p:cNvPicPr>
            <a:picLocks noChangeAspect="1"/>
          </p:cNvPicPr>
          <p:nvPr/>
        </p:nvPicPr>
        <p:blipFill>
          <a:blip r:embed="rId3"/>
          <a:stretch>
            <a:fillRect/>
          </a:stretch>
        </p:blipFill>
        <p:spPr>
          <a:xfrm>
            <a:off x="3100702" y="1968500"/>
            <a:ext cx="5990596"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circles of equal radius side by side. On the left, two radii open out to a general angle θ with the arc between them picked out; on the right the same circle is opened until that arc is exactly as long as the radius, and the angle that does it is labelled one radian.</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CIRCULAR MOTION FOUNDATIONS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Circular Motion Foundations.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Radians are dimensionless, but writing rad/s is still helpful because it identifies an angular rate rather than a linear speed.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CIRCULAR MOTION FOUNDATIONS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Circular Motion Foundations.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Convert 90° to radians, and state the arc length it subtends on a circle of radius 2.0 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CIRCULAR MOTION FOUNDATIONS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Circular Motion Foundations.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Convert 90° to radians, and state the arc length it subtends on a circle of radius 2.0 m.</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90° = π/2 ≈ 1.57 rad.</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 = rθ = 2.0 × 1.57 ≈ 3.1 m.</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CIRCULAR MOTION FOUNDATIONS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Circular Motion Foundations.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θ ≈ 1.57 rad; s ≈ 3.1 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CIRCULAR MOTION FOUNDATIONS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Circular Motion Foundations.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31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wheel of radius 0.40 m makes 3.0 revolutions each second. Find ω and the rim speed.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CIRCULAR MOTION FOUNDATIONS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Circular Motion Foundations.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wheel of radius 0.40 m makes 3.0 revolutions each second. Find ω and the rim speed.</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3.0 Hz.</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ω = 2πf = 6π rad/s.</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ωr = (6π)(0.40).</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CIRCULAR MOTION FOUNDATIONS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Circular Motion Foundations.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ω = 18.8 rad/s and v = 7.54 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CIRCULAR MOTION FOUNDATIONS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Circular Motion Foundations.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children sit on a playground roundabout, one at the edge and one near the middle. Who is going faster?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925152"/>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They set off together and they finish every turn together, so neither one is ever left behind.</a:t>
            </a:r>
          </a:p>
        </p:txBody>
      </p:sp>
      <p:sp>
        <p:nvSpPr>
          <p:cNvPr id="7" name="text"/>
          <p:cNvSpPr txBox="1"/>
          <p:nvPr/>
        </p:nvSpPr>
        <p:spPr>
          <a:xfrm>
            <a:off x="558800" y="338362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59126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The one at the edge, easily. They go round together, so they share the angle turned per second — but the child at the edge has a much longer circle to get round in that same time. Shared ω, different v.</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CIRCULAR MOTION FOUNDATIONS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Circular Motion Foundations.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2486758"/>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2486758"/>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platter turns at 7200 rpm, so ω = 7200 × 2π = 45 200 rad/s.</a:t>
            </a:r>
          </a:p>
        </p:txBody>
      </p:sp>
      <p:sp>
        <p:nvSpPr>
          <p:cNvPr id="8" name="step-number"/>
          <p:cNvSpPr txBox="1"/>
          <p:nvPr/>
        </p:nvSpPr>
        <p:spPr>
          <a:xfrm>
            <a:off x="558800" y="2880458"/>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880458"/>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point sits 4.0 cm from the axis.</a:t>
            </a:r>
          </a:p>
        </p:txBody>
      </p:sp>
      <p:sp>
        <p:nvSpPr>
          <p:cNvPr id="10" name="step-number"/>
          <p:cNvSpPr txBox="1"/>
          <p:nvPr/>
        </p:nvSpPr>
        <p:spPr>
          <a:xfrm>
            <a:off x="558800" y="3274158"/>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3274158"/>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ωr = 45 200 × 4.0 = 1.8 × 10⁵ m/s.</a:t>
            </a:r>
          </a:p>
        </p:txBody>
      </p:sp>
      <p:sp>
        <p:nvSpPr>
          <p:cNvPr id="12" name="text"/>
          <p:cNvSpPr txBox="1"/>
          <p:nvPr/>
        </p:nvSpPr>
        <p:spPr>
          <a:xfrm>
            <a:off x="558800" y="3667858"/>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1 IS WRONG</a:t>
            </a:r>
          </a:p>
        </p:txBody>
      </p:sp>
      <p:sp>
        <p:nvSpPr>
          <p:cNvPr id="13" name="text"/>
          <p:cNvSpPr txBox="1"/>
          <p:nvPr/>
        </p:nvSpPr>
        <p:spPr>
          <a:xfrm>
            <a:off x="558800" y="3875503"/>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Revolutions per MINUTE were treated as revolutions per second. It is an easy slip because 'rpm' is read aloud as one word and the minute in it goes unnoticed — and the answer that comes out is sixty times too large without looking obviously absurd. (Line 3 then compounds it by leaving the radius in centimetres.)</a:t>
            </a:r>
          </a:p>
        </p:txBody>
      </p:sp>
      <p:sp>
        <p:nvSpPr>
          <p:cNvPr id="14" name="text"/>
          <p:cNvSpPr txBox="1"/>
          <p:nvPr/>
        </p:nvSpPr>
        <p:spPr>
          <a:xfrm>
            <a:off x="558800" y="4695923"/>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5" name="text"/>
          <p:cNvSpPr txBox="1"/>
          <p:nvPr/>
        </p:nvSpPr>
        <p:spPr>
          <a:xfrm>
            <a:off x="558800" y="4903568"/>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7200 rpm = 7200 ÷ 60 = 120 rev/s, so ω = 120 × 2π ≈ 754 rad/s, and with r = 0.040 m, v ≈ 30 m/s.</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CIRCULAR MOTION FOUNDATIONS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Circular Motion Foundations.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2"/>
                                        </p:tgtEl>
                                        <p:attrNameLst>
                                          <p:attrName>style.visibility</p:attrName>
                                        </p:attrNameLst>
                                      </p:cBhvr>
                                      <p:to>
                                        <p:strVal val="visible"/>
                                      </p:to>
                                    </p:set>
                                    <p:animEffect transition="in" filter="fade">
                                      <p:cBhvr>
                                        <p:cTn id="5" dur="400"/>
                                        <p:tgtEl>
                                          <p:spTgt spid="12"/>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3"/>
                                        </p:tgtEl>
                                        <p:attrNameLst>
                                          <p:attrName>style.visibility</p:attrName>
                                        </p:attrNameLst>
                                      </p:cBhvr>
                                      <p:to>
                                        <p:strVal val="visible"/>
                                      </p:to>
                                    </p:set>
                                    <p:animEffect transition="in" filter="fade">
                                      <p:cBhvr>
                                        <p:cTn id="8" dur="4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4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4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turntable sweeps through the angle θ in one second. Which dot travels the greater distance in that second?</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A, the inner one — it is closer to the axle, so it whips round</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B, the outer one</a:t>
            </a:r>
          </a:p>
        </p:txBody>
      </p:sp>
      <p:sp>
        <p:nvSpPr>
          <p:cNvPr id="9" name="text"/>
          <p:cNvSpPr txBox="1"/>
          <p:nvPr/>
        </p:nvSpPr>
        <p:spPr>
          <a:xfrm>
            <a:off x="558800" y="35445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Neither — they sweep the same angle, so they cover the same distance</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A turntable seen face on, with an axle at its centre and a radius drawn out to the rim. Two dots, A and B, are fixed on that radius, A at a distance r from the axle and B at 2r. A faint dashed radius shows where both dots have moved to one second later, having swept the same angle θ." descr="A turntable seen face on, with an axle at its centre and a radius drawn out to the rim. Two dots, A and B, are fixed on that radius, A at a distance r from the axle and B at 2r. A faint dashed radius shows where both dots have moved to one second later, having swept the same angle θ."/>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turntable seen face on, with an axle at its centre and a radius drawn out to the rim. Two dots, A and B, are fixed on that radius, A at a distance r from the axle and B at 2r. A faint dashed radius shows where both dots have moved to one second later, having swept the same angle θ.</a:t>
            </a:r>
          </a:p>
        </p:txBody>
      </p:sp>
      <p:sp>
        <p:nvSpPr>
          <p:cNvPr id="13"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CIRCULAR MOTION FOUNDATIONS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Circular Motion Foundations.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30526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B, the outer one</a:t>
            </a:r>
          </a:p>
        </p:txBody>
      </p:sp>
      <p:sp>
        <p:nvSpPr>
          <p:cNvPr id="7" name="text"/>
          <p:cNvSpPr txBox="1"/>
          <p:nvPr/>
        </p:nvSpPr>
        <p:spPr>
          <a:xfrm>
            <a:off x="558800" y="33993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606995"/>
            <a:ext cx="110744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Both dots stay on the same radius, so both sweep the angle θ. But the distance each travels is its own arc, s = rθ, and B sits at twice A's radius — so B's arc is twice as long and B is moving twice as fast.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CIRCULAR MOTION FOUNDATIONS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Circular Motion Foundations.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Two points share one rigid turntable. Which point has the larger tangential speed?</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point nearer the axis</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point farther from the axis</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They have equal tangential speeds</a:t>
            </a:r>
          </a:p>
        </p:txBody>
      </p:sp>
      <p:sp>
        <p:nvSpPr>
          <p:cNvPr id="13" name="panel"/>
          <p:cNvSpPr/>
          <p:nvPr/>
        </p:nvSpPr>
        <p:spPr>
          <a:xfrm>
            <a:off x="7010400" y="1854200"/>
            <a:ext cx="4622800" cy="2701907"/>
          </a:xfrm>
          <a:prstGeom prst="rect">
            <a:avLst/>
          </a:prstGeom>
          <a:solidFill>
            <a:srgbClr val="FFFFFF"/>
          </a:solidFill>
          <a:ln w="9525">
            <a:solidFill>
              <a:srgbClr val="C6C8BB"/>
            </a:solidFill>
          </a:ln>
        </p:spPr>
      </p:sp>
      <p:pic>
        <p:nvPicPr>
          <p:cNvPr id="14" name="A turntable seen face on, with an axle at its centre and a radius drawn out to the rim. Two dots, A and B, are fixed on that radius, A at a distance r from the axle and B at 2r. A faint dashed radius shows where both dots have moved to one second later, having swept the same angle θ." descr="A turntable seen face on, with an axle at its centre and a radius drawn out to the rim. Two dots, A and B, are fixed on that radius, A at a distance r from the axle and B at 2r. A faint dashed radius shows where both dots have moved to one second later, having swept the same angle θ."/>
          <p:cNvPicPr>
            <a:picLocks noChangeAspect="1"/>
          </p:cNvPicPr>
          <p:nvPr/>
        </p:nvPicPr>
        <p:blipFill>
          <a:blip r:embed="rId3"/>
          <a:stretch>
            <a:fillRect/>
          </a:stretch>
        </p:blipFill>
        <p:spPr>
          <a:xfrm>
            <a:off x="7124700" y="1968500"/>
            <a:ext cx="4394200" cy="2473307"/>
          </a:xfrm>
          <a:prstGeom prst="rect">
            <a:avLst/>
          </a:prstGeom>
        </p:spPr>
      </p:pic>
      <p:sp>
        <p:nvSpPr>
          <p:cNvPr id="15"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turntable seen face on, with an axle at its centre and a radius drawn out to the rim. Two dots, A and B, are fixed on that radius, A at a distance r from the axle and B at 2r. A faint dashed radius shows where both dots have moved to one second later, having swept the same angle θ.</a:t>
            </a:r>
          </a:p>
        </p:txBody>
      </p:sp>
      <p:sp>
        <p:nvSpPr>
          <p:cNvPr id="16"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CIRCULAR MOTION FOUNDATIONS</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Circular Motion Foundations.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The point farther from the axis</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Both points share ω, and v = ωr increases with radius.</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Nearness to the axle feels like an advantage because the inner point looks busier — it completes its small circle without ever seeming to hurry. But a small circle is exactly the problem: less distance covered in the same second means a smaller tangential speed, not a larger one.</a:t>
            </a:r>
          </a:p>
        </p:txBody>
      </p:sp>
      <p:sp>
        <p:nvSpPr>
          <p:cNvPr id="11" name="text"/>
          <p:cNvSpPr txBox="1"/>
          <p:nvPr/>
        </p:nvSpPr>
        <p:spPr>
          <a:xfrm>
            <a:off x="558800" y="40919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Both points are locked to the same rigid disc, so they share ω. With v = ωr, the point at the larger radius has the longer arc to cover in each second and therefore the greater tangential speed.</a:t>
            </a:r>
          </a:p>
        </p:txBody>
      </p:sp>
      <p:sp>
        <p:nvSpPr>
          <p:cNvPr id="12" name="text"/>
          <p:cNvSpPr txBox="1"/>
          <p:nvPr/>
        </p:nvSpPr>
        <p:spPr>
          <a:xfrm>
            <a:off x="558800" y="45847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This is the right instinct pushed one step too far. What the two points genuinely share is angular speed — the same angle every second. Tangential speed is a distance per second, and s = rθ means the same angle buys a bigger distance at a bigger radius.</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CIRCULAR MOTION FOUNDATIONS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Circular Motion Foundations.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hard drive platter spins at 7200 rpm. Find ω in rad/s and the speed of a point 4.0 cm from the axis.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CIRCULAR MOTION FOUNDATIONS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Circular Motion Foundations.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hard drive platter spins at 7200 rpm. Find ω in rad/s and the speed of a point 4.0 cm from the axis.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7200 rpm = 120 rev/s.</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ω = 120 × 2π ≈ 754 rad/s.</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ωr = 754 × 0.040 ≈ 30 m/s.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CIRCULAR MOTION FOUNDATIONS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Circular Motion Foundations.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ω ≈ 754 rad/s; v ≈ 30 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CIRCULAR MOTION FOUNDATIONS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Circular Motion Foundations.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Two gears mesh: gear A (radius 3.0 cm) drives gear B (radius 9.0 cm). If A turns at 1200 rpm, find B's angular speed and explain which quantity the meshing point shares.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CIRCULAR MOTION FOUNDATIONS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Circular Motion Foundations.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Two gears mesh: gear A (radius 3.0 cm) drives gear B (radius 9.0 cm). If A turns at 1200 rpm, find B's angular speed and explain which quantity the meshing point shares.</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Meshed teeth share the same rim (tangential) speed: v = ω_A r_A = ω_B r_B.</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ω_B = ω_A (r_A/r_B) = 1200 × (3/9) = 400 rpm.</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Angular speed divides by the radius ratio; the linear speed at contact is common.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CIRCULAR MOTION FOUNDATIONS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Circular Motion Foundations.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Circular motion is movement along a circular path while staying the same distance from a centre.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CIRCULAR MOTION FOUNDATIONS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Circular Motion Foundations.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ω_B = 400 rpm — the contact point's linear speed is shared, not ω</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CIRCULAR MOTION FOUNDATIONS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Circular Motion Foundations.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CIRCULAR MOTION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6.2 Uniform Circular Motion</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https://giophysics.com/chapter-10/uniform-circular-motion/</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https://giophysics.com/chapter-10/circular-motion-foundations/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https://giophysics.com/chapter-10/presentation/?lesson=foundations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Circular Motion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https://giophysics.com/downloads/10-1-circular-motion-foundations.pdf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CIRCULAR MOTION FOUNDATIONS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Circular Motion Foundations.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490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456647"/>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point on a bicycle wheel travels around the axle, completing one full turn through 2π radians.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CIRCULAR MOTION FOUNDATIONS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Circular Motion Foundations.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Describe a turn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rotating point can be described by its radius and angular position. One revolution is 2π radians. Angular speed tells how rapidly the angle changes; multiplying by radius converts that angular rate into tangential speed.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CIRCULAR MOTION FOUNDATIONS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Circular Motion Foundations.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Radians are natural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An angle of 1 radian cuts off an arc whose length equals the radius.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CIRCULAR MOTION FOUNDATIONS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Circular Motion Foundations.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Period and frequency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Period T is time per revolution; frequency f is revolutions per second, so f = 1/T.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CIRCULAR MOTION FOUNDATIONS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Circular Motion Foundations.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Same ω, different v</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Points on one rigid object share angular speed, but points farther from the axis move faster.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CIRCULAR MOTION FOUNDATIONS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Circular Motion Foundations.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Arc length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s = rθ</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θ must be in radians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Distance travelled along a circle: radius times the angle turned (measured in radians).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CIRCULAR MOTION FOUNDATIONS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Circular Motion Foundations.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Circular Motion — Circular Motion Foundations</dc:title>
  <dc:subject>Circular Motion</dc:subject>
  <dc:creator>GioPhysics</dc:creator>
  <cp:keywords>lesson, Circular Motion, chapter-10,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