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notesMaster" Target="notesMasters/notesMaster1.xml"/><Relationship Id="rId3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Circular Motion — Moment of Inertia. Lesson 5 of 11.</a:t>
            </a:r>
          </a:p>
          <a:p>
            <a:pPr marL="0" indent="0">
              <a:buNone/>
            </a:pPr>
            <a:r>
              <a:rPr lang="en-GB" sz="1200" dirty="0"/>
              <a:t>[Intro] Moment of inertia is rotational resistance to angular acceleration, set by both mass and its distance from the axis.</a:t>
            </a:r>
          </a:p>
          <a:p>
            <a:pPr marL="0" indent="0">
              <a:buNone/>
            </a:pPr>
            <a:r>
              <a:rPr lang="en-GB" sz="1200" dirty="0"/>
              <a:t>[Source] https://giophysics.com/chapter-10/moment-of-inertia/</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Continuous body: I = ∫r² dm</a:t>
            </a:r>
          </a:p>
          <a:p>
            <a:pPr marL="0" indent="0">
              <a:buNone/>
            </a:pPr>
            <a:r>
              <a:rPr lang="en-GB" sz="1200" dirty="0"/>
              <a:t>[In plain English] The same idea for a solid object: sum mass × distance² over every tiny piece of the body.</a:t>
            </a:r>
          </a:p>
          <a:p>
            <a:pPr marL="0" indent="0">
              <a:buNone/>
            </a:pPr>
            <a:r>
              <a:rPr lang="en-GB" sz="1200" dirty="0"/>
              <a:t>[Note] Add every mass element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Parallel axis: I = ICM + Md²</a:t>
            </a:r>
          </a:p>
          <a:p>
            <a:pPr marL="0" indent="0">
              <a:buNone/>
            </a:pPr>
            <a:r>
              <a:rPr lang="en-GB" sz="1200" dirty="0"/>
              <a:t>[In plain English] Spinning about an off-centre axis is always harder: add total mass times the (shift distance)² to the centre value.</a:t>
            </a:r>
          </a:p>
          <a:p>
            <a:pPr marL="0" indent="0">
              <a:buNone/>
            </a:pPr>
            <a:r>
              <a:rPr lang="en-GB" sz="1200" dirty="0"/>
              <a:t>[Note] Axis displaced by d</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A hoop and a solid disc drawn side by side to the same radius R and stated to have the same mass M. The hoop is an open ring with all its material at the rim; the disc is filled solid from its axle out to the edge. Both are shown face on with the axle at the centre.</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Moment of inertia is not a property of mass alone. It changes when the chosen axis or the mass distribution changes.</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0.80 kg point mass sits 0.50 m from an axis. What is its moment of inertia?</a:t>
            </a:r>
          </a:p>
          <a:p>
            <a:pPr marL="0" indent="0">
              <a:buNone/>
            </a:pPr>
            <a:r>
              <a:rPr lang="en-GB" sz="1200" dirty="0"/>
              <a:t>[Answer] I = 0.20 kg·m²</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I = mr² = 0.80 × 0.25.</a:t>
            </a:r>
          </a:p>
          <a:p>
            <a:pPr marL="0" indent="0">
              <a:buNone/>
            </a:pPr>
            <a:r>
              <a:rPr lang="en-GB" sz="1200" dirty="0"/>
              <a:t>[Step 2] I = 0.20 kg·m².</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I = 0.20 kg·m²</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Two 0.50 kg point masses sit 0.40 m from a light axle. Find the total moment of inertia.</a:t>
            </a:r>
          </a:p>
          <a:p>
            <a:pPr marL="0" indent="0">
              <a:buNone/>
            </a:pPr>
            <a:r>
              <a:rPr lang="en-GB" sz="1200" dirty="0"/>
              <a:t>[Answer] I = 0.160 kg·m²</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Each mass contributes mr².</a:t>
            </a:r>
          </a:p>
          <a:p>
            <a:pPr marL="0" indent="0">
              <a:buNone/>
            </a:pPr>
            <a:r>
              <a:rPr lang="en-GB" sz="1200" dirty="0"/>
              <a:t>[Step 2] I = 2(0.50)(0.40²).</a:t>
            </a:r>
          </a:p>
          <a:p>
            <a:pPr marL="0" indent="0">
              <a:buNone/>
            </a:pPr>
            <a:r>
              <a:rPr lang="en-GB" sz="1200" dirty="0"/>
              <a:t>[Step 3] Use kg·m² for the unit.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I = 0.160 kg·m²</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Two rods weigh exactly the same and are the same length. Why is one of them so much harder to twirl? One has its lead packed into the middle, the other has the same lead split between the two ends.</a:t>
            </a:r>
          </a:p>
          <a:p>
            <a:pPr marL="0" indent="0">
              <a:buNone/>
            </a:pPr>
            <a:r>
              <a:rPr lang="en-GB" sz="1200" dirty="0"/>
              <a:t>[Answer] Because rotational resistance is not about how much mass there is but where it is. Every gram counts as mass × distance², so moving lead to the ends multiplies its effect enormously — the end-loaded rod can be several times harder to start and stop.</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[Spot the mistake] The working is complete and one line of it is wrong. Let the room hunt: one click names the line, a second shows it done correctly.</a:t>
            </a:r>
          </a:p>
          <a:p>
            <a:pPr marL="0" indent="0">
              <a:buNone/>
            </a:pPr>
            <a:r>
              <a:rPr lang="en-GB" sz="1200" dirty="0"/>
              <a:t>[Line 2 is wrong] The shift d is the distance the AXIS moved, not the length of the rod. Moving the axis from the centre of a rod to its end is a shift of only half the length. Reaching for L is natural because L is the number the question gave you, and because d is squared the mistake is magnified — the answer comes out more than three times too big.</a:t>
            </a:r>
          </a:p>
          <a:p>
            <a:pPr marL="0" indent="0">
              <a:buNone/>
            </a:pPr>
            <a:r>
              <a:rPr lang="en-GB" sz="1200" dirty="0"/>
              <a:t>[It should say] The axis moves from the centre to the end, so d = L/2 = 0.45 m, giving I = 0.081 + 1.2 × 0.2025 = 0.324 kg·m² (which is mL²/3, as it should be).</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The two masses are moved from r out to 2r. What happens to the moment of inertia of the arrangement?</a:t>
            </a:r>
          </a:p>
          <a:p>
            <a:pPr marL="0" indent="0">
              <a:buNone/>
            </a:pPr>
            <a:r>
              <a:rPr lang="en-GB" sz="1200" dirty="0"/>
              <a:t>[Options] A It doubles — the distance doubled   B It becomes four times as large   C It is unchanged — it is the same two masses</a:t>
            </a:r>
          </a:p>
          <a:p>
            <a:pPr marL="0" indent="0">
              <a:buNone/>
            </a:pPr>
            <a:r>
              <a:rPr lang="en-GB" sz="1200" dirty="0"/>
              <a:t>[Figure] Two identical masses on a light rod through a vertical axis, drawn twice. In the upper arrangement each mass sits a distance r from the axis; in the lower one the same two masses sit at 2r. Nothing else differs, and the moment of inertia of each arrangement is left written as a question.</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It becomes four times as large. Each mass contributes mr², so its contribution depends on the square of its distance from the axis. Doubling that distance multiplies each contribution by 2² = 4. The masses in the picture have not changed at all; only their distance has, and that is the term the squaring acts on.</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Equal masses are moved from radius r to radius 2r. What happens to their contribution to I?</a:t>
            </a:r>
          </a:p>
          <a:p>
            <a:pPr marL="0" indent="0">
              <a:buNone/>
            </a:pPr>
            <a:r>
              <a:rPr lang="en-GB" sz="1200" dirty="0"/>
              <a:t>[Figure] Two identical masses on a light rod through a vertical axis, drawn twice. In the upper arrangement each mass sits a distance r from the axis; in the lower one the same two masses sit at 2r. Nothing else differs, and the moment of inertia of each arrangement is left written as a question.</a:t>
            </a:r>
          </a:p>
          <a:p>
            <a:pPr marL="0" indent="0">
              <a:buNone/>
            </a:pPr>
            <a:r>
              <a:rPr lang="en-GB" sz="1200" dirty="0"/>
              <a:t>[Options] A It doubles   B It quadruples   C It is unchanged</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Equal masses are moved from radius r to radius 2r. What happens to their contribution to I?</a:t>
            </a:r>
          </a:p>
          <a:p>
            <a:pPr marL="0" indent="0">
              <a:buNone/>
            </a:pPr>
            <a:r>
              <a:rPr lang="en-GB" sz="1200" dirty="0"/>
              <a:t>[Option by option] A: Doubling is what you get by reading the contribution as mr rather than mr². It is a fair guess — most quantities so far have been linear in distance — but here the radius is squared, which is why a small move outward makes such a large difference.  B: Correct. Each contribution is mr², so replacing r by 2r gives m(2r)² = 4mr². The whole point of the lesson is in that square.  C: This is the answer if moment of inertia is thought of as a property of the mass, like weight. It is not: it is a property of the mass AND the axis AND where the mass sits relative to it. Move the same mass and I changes.</a:t>
            </a:r>
          </a:p>
          <a:p>
            <a:pPr marL="0" indent="0">
              <a:buNone/>
            </a:pPr>
            <a:r>
              <a:rPr lang="en-GB" sz="1200" dirty="0"/>
              <a:t>[Answer] B — It quadruples</a:t>
            </a:r>
          </a:p>
          <a:p>
            <a:pPr marL="0" indent="0">
              <a:buNone/>
            </a:pPr>
            <a:r>
              <a:rPr lang="en-GB" sz="1200" dirty="0"/>
              <a:t>[Why] Each contribution is mr², so replacing r by 2r gives 4mr².</a:t>
            </a:r>
          </a:p>
          <a:p>
            <a:pPr marL="0" indent="0">
              <a:buNone/>
            </a:pPr>
            <a:r>
              <a:rPr lang="en-GB" sz="1200" dirty="0"/>
              <a:t>[Reveal] One click for the answer, then one for the reason.</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Compare the moments of inertia of a 2.0 kg solid disc and a 2.0 kg hoop, both of radius 0.30 m, about their central axes.</a:t>
            </a:r>
          </a:p>
          <a:p>
            <a:pPr marL="0" indent="0">
              <a:buNone/>
            </a:pPr>
            <a:r>
              <a:rPr lang="en-GB" sz="1200" dirty="0"/>
              <a:t>[Answer] Disc 0.090, hoop 0.180 kg·m² — the hoop resists twice as much</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Disc: I = ½MR² = ½ × 2.0 × 0.09 = 0.090 kg·m².</a:t>
            </a:r>
          </a:p>
          <a:p>
            <a:pPr marL="0" indent="0">
              <a:buNone/>
            </a:pPr>
            <a:r>
              <a:rPr lang="en-GB" sz="1200" dirty="0"/>
              <a:t>[Step 2] Hoop: I = MR² = 0.180 kg·m².</a:t>
            </a:r>
          </a:p>
          <a:p>
            <a:pPr marL="0" indent="0">
              <a:buNone/>
            </a:pPr>
            <a:r>
              <a:rPr lang="en-GB" sz="1200" dirty="0"/>
              <a:t>[Step 3] The hoop's mass all sits at full radius — twice the inertia, so it spins up half as fast for the same torque.</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Disc 0.090, hoop 0.180 kg·m² — the hoop resists twice as much</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uniform 1.2 kg rod of length 0.90 m pivots about one end. Use the parallel-axis theorem to find its moment of inertia there, starting from I(CM) = mL²/12.</a:t>
            </a:r>
          </a:p>
          <a:p>
            <a:pPr marL="0" indent="0">
              <a:buNone/>
            </a:pPr>
            <a:r>
              <a:rPr lang="en-GB" sz="1200" dirty="0"/>
              <a:t>[Answer] I = 0.32 kg·m², matching the mL²/3 end-pivot formula</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I(CM) = 1.2 × 0.81 ÷ 12 = 0.081 kg·m².</a:t>
            </a:r>
          </a:p>
          <a:p>
            <a:pPr marL="0" indent="0">
              <a:buNone/>
            </a:pPr>
            <a:r>
              <a:rPr lang="en-GB" sz="1200" dirty="0"/>
              <a:t>[Step 2] Shift d = L/2 = 0.45 m: I = I(CM) + md² = 0.081 + 1.2 × 0.2025.</a:t>
            </a:r>
          </a:p>
          <a:p>
            <a:pPr marL="0" indent="0">
              <a:buNone/>
            </a:pPr>
            <a:r>
              <a:rPr lang="en-GB" sz="1200" dirty="0"/>
              <a:t>[Step 3] I = 0.081 + 0.243 = 0.324 kg·m² (= mL²/3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Moment of inertia measures how strongly an object's mass resists a change in rotation about a chosen axis.</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I = 0.32 kg·m², matching the mL²/3 end-pivot formula</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https://giophysics.com/chapter-10/presentation/?lesson=inertia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A skater with arms extended has a larger moment of inertia than the same skater with arms pulled inward.</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Moving the same mass outward makes rotation harder to change because every contribution is weighted by radius squared. Always name the axis when quoting or calculating a moment of inertia.</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For equal M and R, a hoop has I = MR² while a solid disk has I = ½MR².</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Doubling every mass distance multiplies moment of inertia by four.</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 rod about its centre and the same rod about one end have different I values.</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Discrete masses: I = Σmᵢrᵢ²</a:t>
            </a:r>
          </a:p>
          <a:p>
            <a:pPr marL="0" indent="0">
              <a:buNone/>
            </a:pPr>
            <a:r>
              <a:rPr lang="en-GB" sz="1200" dirty="0"/>
              <a:t>[In plain English] Rotational inertia: add mass × distance² for every piece — mass far from the axis resists spinning much more than mass near it.</a:t>
            </a:r>
          </a:p>
          <a:p>
            <a:pPr marL="0" indent="0">
              <a:buNone/>
            </a:pPr>
            <a:r>
              <a:rPr lang="en-GB" sz="1200" dirty="0"/>
              <a:t>[Note] Distance is perpendicular to the axis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png"/><Relationship Id="rId4" Type="http://schemas.openxmlformats.org/officeDocument/2006/relationships/hyperlink" Target="https://giophysics.com/chapter-10/presentation/?lesson=inertia"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png"/><Relationship Id="rId4" Type="http://schemas.openxmlformats.org/officeDocument/2006/relationships/hyperlink" Target="https://giophysics.com/chapter-10/presentation/?lesson=inertia"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2.png"/><Relationship Id="rId4" Type="http://schemas.openxmlformats.org/officeDocument/2006/relationships/hyperlink" Target="https://giophysics.com/chapter-10/presentation/?lesson=inertia"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hyperlink" Target="https://giophysics.com/chapter-10/rotational-work-energy-power/" TargetMode="External"/><Relationship Id="rId4" Type="http://schemas.openxmlformats.org/officeDocument/2006/relationships/hyperlink" Target="https://giophysics.com/chapter-10/moment-of-inertia/" TargetMode="External"/><Relationship Id="rId5" Type="http://schemas.openxmlformats.org/officeDocument/2006/relationships/hyperlink" Target="https://giophysics.com/chapter-10/presentation/?lesson=inertia" TargetMode="External"/><Relationship Id="rId6" Type="http://schemas.openxmlformats.org/officeDocument/2006/relationships/hyperlink" Target="https://giophysics.com/chapter-10/" TargetMode="External"/><Relationship Id="rId7" Type="http://schemas.openxmlformats.org/officeDocument/2006/relationships/hyperlink" Target="https://giophysics.com/downloads/10-5-moment-of-inertia.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06 · Circular Motion</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Mass distribution matters</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Moment of Inertia</a:t>
            </a:r>
          </a:p>
        </p:txBody>
      </p:sp>
      <p:sp>
        <p:nvSpPr>
          <p:cNvPr id="6" name="text"/>
          <p:cNvSpPr txBox="1"/>
          <p:nvPr/>
        </p:nvSpPr>
        <p:spPr>
          <a:xfrm>
            <a:off x="558800" y="2211070"/>
            <a:ext cx="11074400" cy="206375"/>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Moment of inertia is rotational resistance to angular acceleration, set by both mass and its distance from the axis.</a:t>
            </a:r>
          </a:p>
        </p:txBody>
      </p:sp>
      <p:sp>
        <p:nvSpPr>
          <p:cNvPr id="7" name="panel"/>
          <p:cNvSpPr/>
          <p:nvPr/>
        </p:nvSpPr>
        <p:spPr>
          <a:xfrm>
            <a:off x="558800" y="2569845"/>
            <a:ext cx="11074400" cy="12700"/>
          </a:xfrm>
          <a:prstGeom prst="rect">
            <a:avLst/>
          </a:prstGeom>
          <a:solidFill>
            <a:srgbClr val="C6C8BB"/>
          </a:solidFill>
          <a:ln>
            <a:noFill/>
          </a:ln>
        </p:spPr>
      </p:sp>
      <p:sp>
        <p:nvSpPr>
          <p:cNvPr id="8" name="fact-label"/>
          <p:cNvSpPr txBox="1"/>
          <p:nvPr/>
        </p:nvSpPr>
        <p:spPr>
          <a:xfrm>
            <a:off x="558800" y="274764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74764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5 of 11 in Circular Motion</a:t>
            </a:r>
          </a:p>
        </p:txBody>
      </p:sp>
      <p:sp>
        <p:nvSpPr>
          <p:cNvPr id="10" name="fact-label"/>
          <p:cNvSpPr txBox="1"/>
          <p:nvPr/>
        </p:nvSpPr>
        <p:spPr>
          <a:xfrm>
            <a:off x="558800" y="302641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02641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44 minutes of it</a:t>
            </a:r>
          </a:p>
        </p:txBody>
      </p:sp>
      <p:sp>
        <p:nvSpPr>
          <p:cNvPr id="12" name="fact-label"/>
          <p:cNvSpPr txBox="1"/>
          <p:nvPr/>
        </p:nvSpPr>
        <p:spPr>
          <a:xfrm>
            <a:off x="558800" y="330517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30517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https://giophysics.com/chapter-10/moment-of-inertia/</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MOMENT OF INERTIA</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Moment of Inertia.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Continuous body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I = ∫r² dm</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Add every mass element</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same idea for a solid object: sum mass × distance² over every tiny piece of the body.</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MOMENT OF INERTIA</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Moment of Inertia.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Parallel axis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I = ICM + Md²</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Axis displaced by d</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Spinning about an off-centre axis is always harder: add total mass times the (shift distance)² to the centre value.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MOMENT OF INERTIA</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Moment of Inertia.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Hoop against solid disc</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2986402" y="1854200"/>
            <a:ext cx="6219196" cy="3600450"/>
          </a:xfrm>
          <a:prstGeom prst="rect">
            <a:avLst/>
          </a:prstGeom>
          <a:solidFill>
            <a:srgbClr val="FFFFFF"/>
          </a:solidFill>
          <a:ln w="9525">
            <a:solidFill>
              <a:srgbClr val="C6C8BB"/>
            </a:solidFill>
          </a:ln>
        </p:spPr>
      </p:sp>
      <p:pic>
        <p:nvPicPr>
          <p:cNvPr id="7" name="A hoop and a solid disc drawn side by side to the same radius R and stated to have the same mass M. The hoop is an open ring with all its material at the rim; the disc is filled solid from its axle out to the edge. Both are shown face on with the axle at the centre." descr="A hoop and a solid disc drawn side by side to the same radius R and stated to have the same mass M. The hoop is an open ring with all its material at the rim; the disc is filled solid from its axle out to the edge. Both are shown face on with the axle at the centre."/>
          <p:cNvPicPr>
            <a:picLocks noChangeAspect="1"/>
          </p:cNvPicPr>
          <p:nvPr/>
        </p:nvPicPr>
        <p:blipFill>
          <a:blip r:embed="rId3"/>
          <a:stretch>
            <a:fillRect/>
          </a:stretch>
        </p:blipFill>
        <p:spPr>
          <a:xfrm>
            <a:off x="3100702" y="1968500"/>
            <a:ext cx="5990596" cy="3371850"/>
          </a:xfrm>
          <a:prstGeom prst="rect">
            <a:avLst/>
          </a:prstGeom>
        </p:spPr>
      </p:pic>
      <p:sp>
        <p:nvSpPr>
          <p:cNvPr id="8" name="text"/>
          <p:cNvSpPr txBox="1"/>
          <p:nvPr/>
        </p:nvSpPr>
        <p:spPr>
          <a:xfrm>
            <a:off x="558800" y="5518150"/>
            <a:ext cx="11074400" cy="3962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hoop and a solid disc drawn side by side to the same radius R and stated to have the same mass M. The hoop is an open ring with all its material at the rim; the disc is filled solid from its axle out to the edge. Both are shown face on with the axle at the centre.</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MOMENT OF INERTIA</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Moment of Inertia.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Moment of inertia is not a property of mass alone. It changes when the chosen axis or the mass distribution changes.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MOMENT OF INERTIA</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Moment of Inertia.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31</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0.80 kg point mass sits 0.50 m from an axis. What is its moment of inertia?</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MOMENT OF INERTIA</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Moment of Inertia.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31</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0.80 kg point mass sits 0.50 m from an axis. What is its moment of inertia?</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 = mr² = 0.80 × 0.25.</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 = 0.20 kg·m².</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MOMENT OF INERTIA</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Moment of Inertia.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I = 0.20 kg·m²</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CIRCULAR MOTION  ·  MOMENT OF INERTIA</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Circular Motion — Moment of Inertia.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16 / 31</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Two 0.50 kg point masses sit 0.40 m from a light axle. Find the total moment of inertia.</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MOMENT OF INERTIA</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Moment of Inertia.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31</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Two 0.50 kg point masses sit 0.40 m from a light axle. Find the total moment of inertia.</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Each mass contributes mr².</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 = 2(0.50)(0.40²).</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Use kg·m² for the unit.</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MOMENT OF INERTIA</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Moment of Inertia.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I = 0.160 kg·m²</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CIRCULAR MOTION  ·  MOMENT OF INERTIA</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Circular Motion — Moment of Inertia.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19 / 31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Two rods weigh exactly the same and are the same length. Why is one of them so much harder to twirl?</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2925152"/>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One has its lead packed into the middle, the other has the same lead split between the two ends.</a:t>
            </a:r>
          </a:p>
        </p:txBody>
      </p:sp>
      <p:sp>
        <p:nvSpPr>
          <p:cNvPr id="7" name="text"/>
          <p:cNvSpPr txBox="1"/>
          <p:nvPr/>
        </p:nvSpPr>
        <p:spPr>
          <a:xfrm>
            <a:off x="558800" y="338362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591267"/>
            <a:ext cx="110744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Because rotational resistance is not about how much mass there is but where it is. Every gram counts as mass × distance², so moving lead to the ends multiplies its effect enormously — the end-loaded rod can be several times harder to start and stop.</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MOMENT OF INERTIA</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Moment of Inertia.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SPOT THE MISTAKE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line here is wrong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The whole working is up — find the bad line before you click</a:t>
            </a:r>
          </a:p>
        </p:txBody>
      </p:sp>
      <p:sp>
        <p:nvSpPr>
          <p:cNvPr id="6" name="step-number"/>
          <p:cNvSpPr txBox="1"/>
          <p:nvPr/>
        </p:nvSpPr>
        <p:spPr>
          <a:xfrm>
            <a:off x="558800" y="18542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7" name="step"/>
          <p:cNvSpPr txBox="1"/>
          <p:nvPr/>
        </p:nvSpPr>
        <p:spPr>
          <a:xfrm>
            <a:off x="939800" y="18542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For a uniform rod about its centre, I(CM) = mL²/12 = 1.2 × 0.90² ÷ 12 = 0.081 kg·m².</a:t>
            </a:r>
          </a:p>
        </p:txBody>
      </p:sp>
      <p:sp>
        <p:nvSpPr>
          <p:cNvPr id="8" name="step-number"/>
          <p:cNvSpPr txBox="1"/>
          <p:nvPr/>
        </p:nvSpPr>
        <p:spPr>
          <a:xfrm>
            <a:off x="558800" y="22479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9" name="step"/>
          <p:cNvSpPr txBox="1"/>
          <p:nvPr/>
        </p:nvSpPr>
        <p:spPr>
          <a:xfrm>
            <a:off x="939800" y="22479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pivot is at one end, so the axis has been shifted by d = L = 0.90 m.</a:t>
            </a:r>
          </a:p>
        </p:txBody>
      </p:sp>
      <p:sp>
        <p:nvSpPr>
          <p:cNvPr id="10" name="step-number"/>
          <p:cNvSpPr txBox="1"/>
          <p:nvPr/>
        </p:nvSpPr>
        <p:spPr>
          <a:xfrm>
            <a:off x="558800" y="26416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1" name="step"/>
          <p:cNvSpPr txBox="1"/>
          <p:nvPr/>
        </p:nvSpPr>
        <p:spPr>
          <a:xfrm>
            <a:off x="939800" y="26416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Parallel axis: I = I(CM) + md² = 0.081 + 1.2 × 0.81 = 1.05 kg·m².</a:t>
            </a:r>
          </a:p>
        </p:txBody>
      </p:sp>
      <p:sp>
        <p:nvSpPr>
          <p:cNvPr id="12" name="text"/>
          <p:cNvSpPr txBox="1"/>
          <p:nvPr/>
        </p:nvSpPr>
        <p:spPr>
          <a:xfrm>
            <a:off x="558800" y="30353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LINE 2 IS WRONG</a:t>
            </a:r>
          </a:p>
        </p:txBody>
      </p:sp>
      <p:sp>
        <p:nvSpPr>
          <p:cNvPr id="13" name="text"/>
          <p:cNvSpPr txBox="1"/>
          <p:nvPr/>
        </p:nvSpPr>
        <p:spPr>
          <a:xfrm>
            <a:off x="558800" y="324294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shift d is the distance the AXIS moved, not the length of the rod. Moving the axis from the centre of a rod to its end is a shift of only half the length. Reaching for L is natural because L is the number the question gave you, and because d is squared the mistake is magnified — the answer comes out more than three times too big.</a:t>
            </a:r>
          </a:p>
        </p:txBody>
      </p:sp>
      <p:sp>
        <p:nvSpPr>
          <p:cNvPr id="14" name="text"/>
          <p:cNvSpPr txBox="1"/>
          <p:nvPr/>
        </p:nvSpPr>
        <p:spPr>
          <a:xfrm>
            <a:off x="558800" y="406336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IT SHOULD SAY</a:t>
            </a:r>
          </a:p>
        </p:txBody>
      </p:sp>
      <p:sp>
        <p:nvSpPr>
          <p:cNvPr id="15" name="text"/>
          <p:cNvSpPr txBox="1"/>
          <p:nvPr/>
        </p:nvSpPr>
        <p:spPr>
          <a:xfrm>
            <a:off x="558800" y="4271010"/>
            <a:ext cx="11074400" cy="46228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The axis moves from the centre to the end, so d = L/2 = 0.45 m, giving I = 0.081 + 1.2 × 0.2025 = 0.324 kg·m² (which is mL²/3, as it should be).</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MOMENT OF INERTIA</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Moment of Inertia.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12"/>
                                        </p:tgtEl>
                                        <p:attrNameLst>
                                          <p:attrName>style.visibility</p:attrName>
                                        </p:attrNameLst>
                                      </p:cBhvr>
                                      <p:to>
                                        <p:strVal val="visible"/>
                                      </p:to>
                                    </p:set>
                                    <p:animEffect transition="in" filter="fade">
                                      <p:cBhvr>
                                        <p:cTn id="5" dur="400"/>
                                        <p:tgtEl>
                                          <p:spTgt spid="12"/>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3"/>
                                        </p:tgtEl>
                                        <p:attrNameLst>
                                          <p:attrName>style.visibility</p:attrName>
                                        </p:attrNameLst>
                                      </p:cBhvr>
                                      <p:to>
                                        <p:strVal val="visible"/>
                                      </p:to>
                                    </p:set>
                                    <p:animEffect transition="in" filter="fade">
                                      <p:cBhvr>
                                        <p:cTn id="8" dur="4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400"/>
                                        <p:tgtEl>
                                          <p:spTgt spid="14"/>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4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The two masses are moved from r out to 2r. What happens to the moment of inertia of the arrangement?</a:t>
            </a:r>
          </a:p>
        </p:txBody>
      </p:sp>
      <p:sp>
        <p:nvSpPr>
          <p:cNvPr id="7" name="text"/>
          <p:cNvSpPr txBox="1"/>
          <p:nvPr/>
        </p:nvSpPr>
        <p:spPr>
          <a:xfrm>
            <a:off x="558800" y="29476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It doubles — the distance doubled</a:t>
            </a:r>
          </a:p>
        </p:txBody>
      </p:sp>
      <p:sp>
        <p:nvSpPr>
          <p:cNvPr id="8" name="text"/>
          <p:cNvSpPr txBox="1"/>
          <p:nvPr/>
        </p:nvSpPr>
        <p:spPr>
          <a:xfrm>
            <a:off x="558800" y="324612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It becomes four times as large</a:t>
            </a:r>
          </a:p>
        </p:txBody>
      </p:sp>
      <p:sp>
        <p:nvSpPr>
          <p:cNvPr id="9" name="text"/>
          <p:cNvSpPr txBox="1"/>
          <p:nvPr/>
        </p:nvSpPr>
        <p:spPr>
          <a:xfrm>
            <a:off x="558800" y="35445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It is unchanged — it is the same two masses</a:t>
            </a:r>
          </a:p>
        </p:txBody>
      </p:sp>
      <p:sp>
        <p:nvSpPr>
          <p:cNvPr id="10" name="panel"/>
          <p:cNvSpPr/>
          <p:nvPr/>
        </p:nvSpPr>
        <p:spPr>
          <a:xfrm>
            <a:off x="7010400" y="1854200"/>
            <a:ext cx="4622800" cy="2701907"/>
          </a:xfrm>
          <a:prstGeom prst="rect">
            <a:avLst/>
          </a:prstGeom>
          <a:solidFill>
            <a:srgbClr val="FFFFFF"/>
          </a:solidFill>
          <a:ln w="9525">
            <a:solidFill>
              <a:srgbClr val="C6C8BB"/>
            </a:solidFill>
          </a:ln>
        </p:spPr>
      </p:sp>
      <p:pic>
        <p:nvPicPr>
          <p:cNvPr id="11" name="Two identical masses on a light rod through a vertical axis, drawn twice. In the upper arrangement each mass sits a distance r from the axis; in the lower one the same two masses sit at 2r. Nothing else differs, and the moment of inertia of each arrangement is left written as a question." descr="Two identical masses on a light rod through a vertical axis, drawn twice. In the upper arrangement each mass sits a distance r from the axis; in the lower one the same two masses sit at 2r. Nothing else differs, and the moment of inertia of each arrangement is left written as a question."/>
          <p:cNvPicPr>
            <a:picLocks noChangeAspect="1"/>
          </p:cNvPicPr>
          <p:nvPr/>
        </p:nvPicPr>
        <p:blipFill>
          <a:blip r:embed="rId3"/>
          <a:stretch>
            <a:fillRect/>
          </a:stretch>
        </p:blipFill>
        <p:spPr>
          <a:xfrm>
            <a:off x="7124700" y="1968500"/>
            <a:ext cx="4394200" cy="2473307"/>
          </a:xfrm>
          <a:prstGeom prst="rect">
            <a:avLst/>
          </a:prstGeom>
        </p:spPr>
      </p:pic>
      <p:sp>
        <p:nvSpPr>
          <p:cNvPr id="12" name="text"/>
          <p:cNvSpPr txBox="1"/>
          <p:nvPr/>
        </p:nvSpPr>
        <p:spPr>
          <a:xfrm>
            <a:off x="7010400" y="4619607"/>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Two identical masses on a light rod through a vertical axis, drawn twice. In the upper arrangement each mass sits a distance r from the axis; in the lower one the same two masses sit at 2r. Nothing else differs, and the moment of inertia of each arrangement is left written as a question.</a:t>
            </a:r>
          </a:p>
        </p:txBody>
      </p:sp>
      <p:sp>
        <p:nvSpPr>
          <p:cNvPr id="13" name="text"/>
          <p:cNvSpPr txBox="1"/>
          <p:nvPr/>
        </p:nvSpPr>
        <p:spPr>
          <a:xfrm>
            <a:off x="7010400" y="5661007"/>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MOMENT OF INERTIA</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Moment of Inertia.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31</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95739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It becomes four times as large</a:t>
            </a:r>
          </a:p>
        </p:txBody>
      </p:sp>
      <p:sp>
        <p:nvSpPr>
          <p:cNvPr id="7" name="text"/>
          <p:cNvSpPr txBox="1"/>
          <p:nvPr/>
        </p:nvSpPr>
        <p:spPr>
          <a:xfrm>
            <a:off x="558800" y="33041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511745"/>
            <a:ext cx="11074400" cy="7429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Each mass contributes mr², so its contribution depends on the square of its distance from the axis. Doubling that distance multiplies each contribution by 2² = 4. The masses in the picture have not changed at all; only their distance has, and that is the term the squaring acts on.</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CIRCULAR MOTION  ·  MOMENT OF INERTIA</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Circular Motion — Moment of Inertia.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22 / 31</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1854200"/>
            <a:ext cx="61468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Equal masses are moved from radius r to radius 2r. What happens to their contribution to I?</a:t>
            </a:r>
          </a:p>
        </p:txBody>
      </p:sp>
      <p:sp>
        <p:nvSpPr>
          <p:cNvPr id="7" name="option-letter"/>
          <p:cNvSpPr txBox="1"/>
          <p:nvPr/>
        </p:nvSpPr>
        <p:spPr>
          <a:xfrm>
            <a:off x="558800" y="2618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2618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It doubles</a:t>
            </a:r>
          </a:p>
        </p:txBody>
      </p:sp>
      <p:sp>
        <p:nvSpPr>
          <p:cNvPr id="9" name="option-letter"/>
          <p:cNvSpPr txBox="1"/>
          <p:nvPr/>
        </p:nvSpPr>
        <p:spPr>
          <a:xfrm>
            <a:off x="558800" y="2999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2999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It quadruples</a:t>
            </a:r>
          </a:p>
        </p:txBody>
      </p:sp>
      <p:sp>
        <p:nvSpPr>
          <p:cNvPr id="11" name="option-letter"/>
          <p:cNvSpPr txBox="1"/>
          <p:nvPr/>
        </p:nvSpPr>
        <p:spPr>
          <a:xfrm>
            <a:off x="558800" y="3380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3380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It is unchanged</a:t>
            </a:r>
          </a:p>
        </p:txBody>
      </p:sp>
      <p:sp>
        <p:nvSpPr>
          <p:cNvPr id="13" name="panel"/>
          <p:cNvSpPr/>
          <p:nvPr/>
        </p:nvSpPr>
        <p:spPr>
          <a:xfrm>
            <a:off x="7010400" y="1854200"/>
            <a:ext cx="4622800" cy="2701907"/>
          </a:xfrm>
          <a:prstGeom prst="rect">
            <a:avLst/>
          </a:prstGeom>
          <a:solidFill>
            <a:srgbClr val="FFFFFF"/>
          </a:solidFill>
          <a:ln w="9525">
            <a:solidFill>
              <a:srgbClr val="C6C8BB"/>
            </a:solidFill>
          </a:ln>
        </p:spPr>
      </p:sp>
      <p:pic>
        <p:nvPicPr>
          <p:cNvPr id="14" name="Two identical masses on a light rod through a vertical axis, drawn twice. In the upper arrangement each mass sits a distance r from the axis; in the lower one the same two masses sit at 2r. Nothing else differs, and the moment of inertia of each arrangement is left written as a question." descr="Two identical masses on a light rod through a vertical axis, drawn twice. In the upper arrangement each mass sits a distance r from the axis; in the lower one the same two masses sit at 2r. Nothing else differs, and the moment of inertia of each arrangement is left written as a question."/>
          <p:cNvPicPr>
            <a:picLocks noChangeAspect="1"/>
          </p:cNvPicPr>
          <p:nvPr/>
        </p:nvPicPr>
        <p:blipFill>
          <a:blip r:embed="rId3"/>
          <a:stretch>
            <a:fillRect/>
          </a:stretch>
        </p:blipFill>
        <p:spPr>
          <a:xfrm>
            <a:off x="7124700" y="1968500"/>
            <a:ext cx="4394200" cy="2473307"/>
          </a:xfrm>
          <a:prstGeom prst="rect">
            <a:avLst/>
          </a:prstGeom>
        </p:spPr>
      </p:pic>
      <p:sp>
        <p:nvSpPr>
          <p:cNvPr id="15" name="text"/>
          <p:cNvSpPr txBox="1"/>
          <p:nvPr/>
        </p:nvSpPr>
        <p:spPr>
          <a:xfrm>
            <a:off x="7010400" y="4619607"/>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Two identical masses on a light rod through a vertical axis, drawn twice. In the upper arrangement each mass sits a distance r from the axis; in the lower one the same two masses sit at 2r. Nothing else differs, and the moment of inertia of each arrangement is left written as a question.</a:t>
            </a:r>
          </a:p>
        </p:txBody>
      </p:sp>
      <p:sp>
        <p:nvSpPr>
          <p:cNvPr id="16" name="text"/>
          <p:cNvSpPr txBox="1"/>
          <p:nvPr/>
        </p:nvSpPr>
        <p:spPr>
          <a:xfrm>
            <a:off x="7010400" y="5661007"/>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7" name="panel"/>
          <p:cNvSpPr/>
          <p:nvPr/>
        </p:nvSpPr>
        <p:spPr>
          <a:xfrm>
            <a:off x="558800" y="431800"/>
            <a:ext cx="11074400" cy="12700"/>
          </a:xfrm>
          <a:prstGeom prst="rect">
            <a:avLst/>
          </a:prstGeom>
          <a:solidFill>
            <a:srgbClr val="C6C8BB"/>
          </a:solidFill>
          <a:ln>
            <a:noFill/>
          </a:ln>
        </p:spPr>
      </p:sp>
      <p:sp>
        <p:nvSpPr>
          <p:cNvPr id="1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MOMENT OF INERTIA</a:t>
            </a:r>
          </a:p>
        </p:txBody>
      </p:sp>
      <p:sp>
        <p:nvSpPr>
          <p:cNvPr id="1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0" name="panel"/>
          <p:cNvSpPr/>
          <p:nvPr/>
        </p:nvSpPr>
        <p:spPr>
          <a:xfrm>
            <a:off x="558800" y="6299200"/>
            <a:ext cx="11074400" cy="12700"/>
          </a:xfrm>
          <a:prstGeom prst="rect">
            <a:avLst/>
          </a:prstGeom>
          <a:solidFill>
            <a:srgbClr val="C6C8BB"/>
          </a:solidFill>
          <a:ln>
            <a:noFill/>
          </a:ln>
        </p:spPr>
      </p:sp>
      <p:sp>
        <p:nvSpPr>
          <p:cNvPr id="2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Moment of Inertia. Built by GioPhysics from the lesson's own copy; nothing on these slides is re-authored.</a:t>
            </a:r>
          </a:p>
        </p:txBody>
      </p:sp>
      <p:sp>
        <p:nvSpPr>
          <p:cNvPr id="2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31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B  It quadruples</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Each contribution is mr², so replacing r by 2r gives 4mr².</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Doubling is what you get by reading the contribution as mr rather than mr². It is a fair guess — most quantities so far have been linear in distance — but here the radius is squared, which is why a small move outward makes such a large difference.</a:t>
            </a:r>
          </a:p>
        </p:txBody>
      </p:sp>
      <p:sp>
        <p:nvSpPr>
          <p:cNvPr id="11" name="text"/>
          <p:cNvSpPr txBox="1"/>
          <p:nvPr/>
        </p:nvSpPr>
        <p:spPr>
          <a:xfrm>
            <a:off x="558800" y="387731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B   Correct. Each contribution is mr², so replacing r by 2r gives m(2r)² = 4mr². The whole point of the lesson is in that square.</a:t>
            </a:r>
          </a:p>
        </p:txBody>
      </p:sp>
      <p:sp>
        <p:nvSpPr>
          <p:cNvPr id="12" name="text"/>
          <p:cNvSpPr txBox="1"/>
          <p:nvPr/>
        </p:nvSpPr>
        <p:spPr>
          <a:xfrm>
            <a:off x="558800" y="415544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This is the answer if moment of inertia is thought of as a property of the mass, like weight. It is not: it is a property of the mass AND the axis AND where the mass sits relative to it. Move the same mass and I changes.</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CIRCULAR MOTION  ·  MOMENT OF INERTIA</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Circular Motion — Moment of Inertia.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24 / 31</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Compare the moments of inertia of a 2.0 kg solid disc and a 2.0 kg hoop, both of radius 0.30 m, about their central axes.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MOMENT OF INERTIA</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Moment of Inertia.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31</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Compare the moments of inertia of a 2.0 kg solid disc and a 2.0 kg hoop, both of radius 0.30 m, about their central axes.</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Disc: I = ½MR² = ½ × 2.0 × 0.09 = 0.090 kg·m².</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Hoop: I = MR² = 0.180 kg·m².</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hoop's mass all sits at full radius — twice the inertia, so it spins up half as fast for the same torque.</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MOMENT OF INERTIA</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Moment of Inertia.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Disc 0.090, hoop 0.180 kg·m² — the hoop resists twice as much</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CIRCULAR MOTION  ·  MOMENT OF INERTIA</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Circular Motion — Moment of Inertia.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27 / 31</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uniform 1.2 kg rod of length 0.90 m pivots about one end. Use the parallel-axis theorem to find its moment of inertia there, starting from I(CM) = mL²/12.</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MOMENT OF INERTIA</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Moment of Inertia.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31</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uniform 1.2 kg rod of length 0.90 m pivots about one end. Use the parallel-axis theorem to find its moment of inertia there, starting from I(CM) = mL²/12.</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I(CM) = 1.2 × 0.81 ÷ 12 = 0.081 kg·m².</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Shift d = L/2 = 0.45 m: I = I(CM) + md² = 0.081 + 1.2 × 0.2025.</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 = 0.081 + 0.243 = 0.324 kg·m² (= mL²/3 ✓).</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MOMENT OF INERTIA</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Moment of Inertia.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046046"/>
            <a:ext cx="11074400" cy="9906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Moment of inertia measures how strongly an object's mass resists a change in rotation about a chosen axis.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MOMENT OF INERTIA</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Moment of Inertia.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31</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I = 0.32 kg·m², matching the mL²/3 end-pivot formula</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CIRCULAR MOTION  ·  MOMENT OF INERTIA</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Circular Motion — Moment of Inertia.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30 / 31</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CIRCULAR MOTION</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6.6 Rotational Work, Energy &amp; Power</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https://giophysics.com/chapter-10/rotational-work-energy-power/</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https://giophysics.com/chapter-10/moment-of-inertia/</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https://giophysics.com/chapter-10/presentation/?lesson=inertia</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Circular Motion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https://giophysics.com/chapter-10/</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https://giophysics.com/downloads/10-5-moment-of-inertia.pdf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MOMENT OF INERTIA</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Moment of Inertia.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31 / 31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skater with arms extended has a larger moment of inertia than the same skater with arms pulled inward.</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MOMENT OF INERTIA</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Moment of Inertia.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Mass distribution matters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Moving the same mass outward makes rotation harder to change because every contribution is weighted by radius squared. Always name the axis when quoting or calculating a moment of inertia.</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MOMENT OF INERTIA</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Moment of Inertia.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Hoop versus disk</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For equal M and R, a hoop has I = MR² while a solid disk has I = ½MR².</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MOMENT OF INERTIA</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Moment of Inertia.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Radius is squared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Doubling every mass distance multiplies moment of inertia by four.</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MOMENT OF INERTIA</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Moment of Inertia.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Axis is part of the answer</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 rod about its centre and the same rod about one end have different I values.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MOMENT OF INERTIA</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Moment of Inertia.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Discrete masses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I = Σmᵢrᵢ²</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Distance is perpendicular to the axis</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Rotational inertia: add mass × distance² for every piece — mass far from the axis resists spinning much more than mass near it.</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MOMENT OF INERTIA</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Moment of Inertia.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31</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31</Slides>
  <Notes>31</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Circular Motion — Moment of Inertia</dc:title>
  <dc:subject>Circular Motion</dc:subject>
  <dc:creator>GioPhysics</dc:creator>
  <cp:keywords>lesson, Circular Motion, chapter-10,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