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Circular Motion — Rotation Calculus. Lesson 11 of 11.</a:t>
            </a:r>
          </a:p>
          <a:p>
            <a:pPr marL="0" indent="0">
              <a:buNone/>
            </a:pPr>
            <a:r>
              <a:rPr lang="en-GB" sz="1200" dirty="0"/>
              <a:t>[Intro] Angular velocity is the time derivative of angle, angular acceleration is the derivative of angular velocity, and integration rebuilds each quantity from its rate.</a:t>
            </a:r>
          </a:p>
          <a:p>
            <a:pPr marL="0" indent="0">
              <a:buNone/>
            </a:pPr>
            <a:r>
              <a:rPr lang="en-GB" sz="1200" dirty="0"/>
              <a:t>[Source] https://giophysics.com/chapter-10/rotation-calculus/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Angular acceleration: α = dω/dt = d²θ/dt²</a:t>
            </a:r>
          </a:p>
          <a:p>
            <a:pPr marL="0" indent="0">
              <a:buNone/>
            </a:pPr>
            <a:r>
              <a:rPr lang="en-GB" sz="1200" dirty="0"/>
              <a:t>[In plain English] How quickly the spin rate itself changes — differentiate the angle twice.</a:t>
            </a:r>
          </a:p>
          <a:p>
            <a:pPr marL="0" indent="0">
              <a:buNone/>
            </a:pPr>
            <a:r>
              <a:rPr lang="en-GB" sz="1200" dirty="0"/>
              <a:t>[Note] Slope of the ω–t curve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Integrate back: ω = ω₀ + ∫α dt; θ = θ₀ + ∫ω dt</a:t>
            </a:r>
          </a:p>
          <a:p>
            <a:pPr marL="0" indent="0">
              <a:buNone/>
            </a:pPr>
            <a:r>
              <a:rPr lang="en-GB" sz="1200" dirty="0"/>
              <a:t>[In plain English] Add up a rate over time to recover the total: area under α gives the change in ω, and area under ω gives the angle turned.</a:t>
            </a:r>
          </a:p>
          <a:p>
            <a:pPr marL="0" indent="0">
              <a:buNone/>
            </a:pPr>
            <a:r>
              <a:rPr lang="en-GB" sz="1200" dirty="0"/>
              <a:t>[Note] Signed areas under each rate curve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Torque as a rate: τ = dL/dt</a:t>
            </a:r>
          </a:p>
          <a:p>
            <a:pPr marL="0" indent="0">
              <a:buNone/>
            </a:pPr>
            <a:r>
              <a:rPr lang="en-GB" sz="1200" dirty="0"/>
              <a:t>[In plain English] Torque is how quickly angular momentum changes — differentiate L(t) to find the twist a motor must supply.</a:t>
            </a:r>
          </a:p>
          <a:p>
            <a:pPr marL="0" indent="0">
              <a:buNone/>
            </a:pPr>
            <a:r>
              <a:rPr lang="en-GB" sz="1200" dirty="0"/>
              <a:t>[Note] Rotational form of F = dp/dt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Energy rate: dK/dt = τω</a:t>
            </a:r>
          </a:p>
          <a:p>
            <a:pPr marL="0" indent="0">
              <a:buNone/>
            </a:pPr>
            <a:r>
              <a:rPr lang="en-GB" sz="1200" dirty="0"/>
              <a:t>[In plain English] Spin energy grows at a rate equal to torque times angular velocity — rotational power, straight from the chain rule.</a:t>
            </a:r>
          </a:p>
          <a:p>
            <a:pPr marL="0" indent="0">
              <a:buNone/>
            </a:pPr>
            <a:r>
              <a:rPr lang="en-GB" sz="1200" dirty="0"/>
              <a:t>[Note] Rotational power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graphs sharing one time axis. On the left, angular acceleration falls linearly to zero, with faint vertical rules picking out the region between the line and the axis. On the right, the angular velocity that region builds up: rising steeply at first, flattening off, and peaking just as the acceleration reaches zero. An arrow between them is labelled as the area being added up.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Zero angular velocity at an instant does not force zero angular acceleration. A wheel reversing direction has ω = 0 at the turnaround while α keeps acting — just like a ball at the top of its flight.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turntable’s angle follows θ(t) = 4t + 3t² rad. Find ω(t) and evaluate it at t = 2.0 s.</a:t>
            </a:r>
          </a:p>
          <a:p>
            <a:pPr marL="0" indent="0">
              <a:buNone/>
            </a:pPr>
            <a:r>
              <a:rPr lang="en-GB" sz="1200" dirty="0"/>
              <a:t>[Answer] ω(t) = 4 + 6t; ω(2.0) = 16 rad/s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Differentiate: ω = dθ/dt = 4 + 6t rad/s.</a:t>
            </a:r>
          </a:p>
          <a:p>
            <a:pPr marL="0" indent="0">
              <a:buNone/>
            </a:pPr>
            <a:r>
              <a:rPr lang="en-GB" sz="1200" dirty="0"/>
              <a:t>[Step 2] At t = 2.0 s: ω = 4 + 12 = 16 rad/s.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ω(t) = 4 + 6t; ω(2.0) = 16 rad/s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rotor obeys θ(t) = 2t³ − 3t² + 5 rad. Find ω(t) and α(t), then evaluate both at t = 2.0 s.</a:t>
            </a:r>
          </a:p>
          <a:p>
            <a:pPr marL="0" indent="0">
              <a:buNone/>
            </a:pPr>
            <a:r>
              <a:rPr lang="en-GB" sz="1200" dirty="0"/>
              <a:t>[Answer] ω(2.0) = 12 rad/s; α(2.0) = 18 rad/s²</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wheel slows, stops, and turns back the other way. At the instant it is stationary, is it accelerating? For that one moment the wheel is genuinely not moving at all — you could read the angle off it.</a:t>
            </a:r>
          </a:p>
          <a:p>
            <a:pPr marL="0" indent="0">
              <a:buNone/>
            </a:pPr>
            <a:r>
              <a:rPr lang="en-GB" sz="1200" dirty="0"/>
              <a:t>[Answer] Yes, and as hard as ever. Angular velocity being zero says nothing about angular acceleration, any more than a ball at the very top of its flight has stopped accelerating downward. The rate of change of ω is what turns it around.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ω = dθ/dt = 6t² − 6t rad/s.</a:t>
            </a:r>
          </a:p>
          <a:p>
            <a:pPr marL="0" indent="0">
              <a:buNone/>
            </a:pPr>
            <a:r>
              <a:rPr lang="en-GB" sz="1200" dirty="0"/>
              <a:t>[Step 2] α = dω/dt = 12t − 6 rad/s².</a:t>
            </a:r>
          </a:p>
          <a:p>
            <a:pPr marL="0" indent="0">
              <a:buNone/>
            </a:pPr>
            <a:r>
              <a:rPr lang="en-GB" sz="1200" dirty="0"/>
              <a:t>[Step 3] At t = 2.0 s: ω = 24 − 12 = 12 rad/s and α = 24 − 6 = 18 rad/s².</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ω(2.0) = 12 rad/s; α(2.0) = 18 rad/s²</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θ = ωt is only valid for a constant angular velocity, and this wheel's ω has been climbing the whole three seconds — 9.0 rad/s is its value at the end, not its value throughout. Substituting the final speed into a constant-speed formula is tempting because the number is right there and the formula is familiar from the very first lesson.</a:t>
            </a:r>
          </a:p>
          <a:p>
            <a:pPr marL="0" indent="0">
              <a:buNone/>
            </a:pPr>
            <a:r>
              <a:rPr lang="en-GB" sz="1200" dirty="0"/>
              <a:t>[It should say] Integrate again: θ = ∫₀³ (6t − t²) dt = [3t² − t³/3]₀³ = 27 − 9 = 18 rad.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tangent has been drawn to the angle–time curve at one instant. What does its gradient give?</a:t>
            </a:r>
          </a:p>
          <a:p>
            <a:pPr marL="0" indent="0">
              <a:buNone/>
            </a:pPr>
            <a:r>
              <a:rPr lang="en-GB" sz="1200" dirty="0"/>
              <a:t>[Options] A The angular acceleration α at that instant   B The angular velocity ω at that instant   C The total angle turned up to that instant</a:t>
            </a:r>
          </a:p>
          <a:p>
            <a:pPr marL="0" indent="0">
              <a:buNone/>
            </a:pPr>
            <a:r>
              <a:rPr lang="en-GB" sz="1200" dirty="0"/>
              <a:t>[Figure] A graph of angle against time for a wheel that is speeding up, so the curve gets steeper as it goes. A straight tangent line touches it at one instant, marked with a dot, and a dashed gradient triangle on that tangent marks off Δt along and Δθ up. What the gradient stands for is left as a question.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angular velocity ω at that instant. The vertical step on the gradient triangle is Δθ and the horizontal step is Δt, so the gradient is Δθ/Δt — an angle per second, which is angular velocity. Angular acceleration would be the gradient of the ω–t graph, one step further down the chain, and the total angle turned is simply read off the vertical axis.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On a θ–t graph, what does the slope of the tangent line at an instant give?</a:t>
            </a:r>
          </a:p>
          <a:p>
            <a:pPr marL="0" indent="0">
              <a:buNone/>
            </a:pPr>
            <a:r>
              <a:rPr lang="en-GB" sz="1200" dirty="0"/>
              <a:t>[Figure] A graph of angle against time for a wheel that is speeding up, so the curve gets steeper as it goes. A straight tangent line touches it at one instant, marked with a dot, and a dashed gradient triangle on that tangent marks off Δt along and Δθ up. What the gradient stands for is left as a question.</a:t>
            </a:r>
          </a:p>
          <a:p>
            <a:pPr marL="0" indent="0">
              <a:buNone/>
            </a:pPr>
            <a:r>
              <a:rPr lang="en-GB" sz="1200" dirty="0"/>
              <a:t>[Options] A Angular acceleration α   B Angular velocity ω   C Angular momentum L</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On a θ–t graph, what does the slope of the tangent line at an instant give?</a:t>
            </a:r>
          </a:p>
          <a:p>
            <a:pPr marL="0" indent="0">
              <a:buNone/>
            </a:pPr>
            <a:r>
              <a:rPr lang="en-GB" sz="1200" dirty="0"/>
              <a:t>[Option by option] A: Angular acceleration is a gradient, which is why this is tempting — but it is the gradient of the NEXT graph along. Differentiate θ once for ω, and only then again for α. On a θ–t graph, α shows up as the curvature, not the slope.  B: Correct. ω = dθ/dt by definition, so the slope of the tangent to an angle–time curve is the angular velocity at that instant.  C: The total angle turned is already on the graph — it is the height of the curve above the time axis, read straight off the vertical scale. A gradient is a rate of change, not an accumulated total; totals come from areas, and areas live under the ω–t graph.</a:t>
            </a:r>
          </a:p>
          <a:p>
            <a:pPr marL="0" indent="0">
              <a:buNone/>
            </a:pPr>
            <a:r>
              <a:rPr lang="en-GB" sz="1200" dirty="0"/>
              <a:t>[Answer] B — Angular velocity ω</a:t>
            </a:r>
          </a:p>
          <a:p>
            <a:pPr marL="0" indent="0">
              <a:buNone/>
            </a:pPr>
            <a:r>
              <a:rPr lang="en-GB" sz="1200" dirty="0"/>
              <a:t>[Why] ω = dθ/dt, so the tangent slope of angle against time is the angular velocity at that instant.</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flywheel starts from rest (θ₀ = 0) with α(t) = 6 − 2t rad/s². Find ω and the total angle turned at t = 3.0 s.</a:t>
            </a:r>
          </a:p>
          <a:p>
            <a:pPr marL="0" indent="0">
              <a:buNone/>
            </a:pPr>
            <a:r>
              <a:rPr lang="en-GB" sz="1200" dirty="0"/>
              <a:t>[Answer] ω = 9.0 rad/s; θ = 18 rad (≈ 2.9 revolutions)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ω(t) = ∫₀ᵗ (6 − 2t′) dt′ = 6t − t².</a:t>
            </a:r>
          </a:p>
          <a:p>
            <a:pPr marL="0" indent="0">
              <a:buNone/>
            </a:pPr>
            <a:r>
              <a:rPr lang="en-GB" sz="1200" dirty="0"/>
              <a:t>[Step 2] ω(3.0) = 18 − 9 = 9.0 rad/s.</a:t>
            </a:r>
          </a:p>
          <a:p>
            <a:pPr marL="0" indent="0">
              <a:buNone/>
            </a:pPr>
            <a:r>
              <a:rPr lang="en-GB" sz="1200" dirty="0"/>
              <a:t>[Step 3] θ(3.0) = ∫₀³ (6t − t²) dt = [3t² − t³/3]₀³ = 27 − 9 = 18 rad.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ω = 9.0 rad/s; θ = 18 rad (≈ 2.9 revolutions)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Rotation calculus links θ, ω, and α through derivatives and integrals: each quantity is the slope of the one above it and the accumulated area of the one below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turbine rotor with constant I = 50 kg·m² spins up so that ω(t) = 0.40t² rad/s. Use τ = dL/dt to find the torque at t = 5.0 s, then confirm that the power τω equals dK/dt.</a:t>
            </a:r>
          </a:p>
          <a:p>
            <a:pPr marL="0" indent="0">
              <a:buNone/>
            </a:pPr>
            <a:r>
              <a:rPr lang="en-GB" sz="1200" dirty="0"/>
              <a:t>[Answer] τ = 200 N·m and P = 2.0 kW at t = 5.0 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L(t) = Iω = 50 × 0.40t² = 20t² kg·m²/s, so τ = dL/dt = 40t; at t = 5.0 s, τ = 200 N·m.</a:t>
            </a:r>
          </a:p>
          <a:p>
            <a:pPr marL="0" indent="0">
              <a:buNone/>
            </a:pPr>
            <a:r>
              <a:rPr lang="en-GB" sz="1200" dirty="0"/>
              <a:t>[Step 2] ω(5.0) = 0.40 × 25 = 10 rad/s, so P = τω = 200 × 10 = 2000 W.</a:t>
            </a:r>
          </a:p>
          <a:p>
            <a:pPr marL="0" indent="0">
              <a:buNone/>
            </a:pPr>
            <a:r>
              <a:rPr lang="en-GB" sz="1200" dirty="0"/>
              <a:t>[Step 3] Check: K = ½Iω² = 25(0.40t²)² = 4t⁴ J, so dK/dt = 16t³ = 16 × 125 = 2000 W — the two rates agree.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τ = 200 N·m and P = 2.0 kW at t = 5.0 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https://giophysics.com/chapter-10/presentation/?lesson=rotationCalculus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As a fan spins up, its θ–t curve steepens, and the tangent slope at any instant is the angular velocity at that moment.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Angular position, angular velocity, and angular acceleration form a derivative chain: ω = dθ/dt and α = dω/dt. Read backwards, integrating α(t) gives ω(t) and integrating ω(t) gives θ(t), with initial values fixing the constants. The same rate thinking powers the dynamics: torque is the rate of change of angular momentum, and the power a torque delivers is the rate of change of rotational kinetic energy.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Differentiate θ(t) once for ω(t) and again for α(t); a polynomial angle model makes both derivatives routine power-rule work.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Integrating α(t) recovers ω(t) up to the constant ω₀, and integrating ω(t) recovers θ(t) up to θ₀ — initial values pin down each constant.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Because L = Iω for a fixed axis, τ = dL/dt = Iα, and differentiating K = ½Iω² gives the delivered power τω.</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Angular velocity: ω = dθ/dt</a:t>
            </a:r>
          </a:p>
          <a:p>
            <a:pPr marL="0" indent="0">
              <a:buNone/>
            </a:pPr>
            <a:r>
              <a:rPr lang="en-GB" sz="1200" dirty="0"/>
              <a:t>[In plain English] How fast the angle changes right now — the steepness of the angle–time graph at that instant.</a:t>
            </a:r>
          </a:p>
          <a:p>
            <a:pPr marL="0" indent="0">
              <a:buNone/>
            </a:pPr>
            <a:r>
              <a:rPr lang="en-GB" sz="1200" dirty="0"/>
              <a:t>[Note] Slope of the θ–t curve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10/presentation/?lesson=rotation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10/presentation/?lesson=rotationCalculu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hyperlink" Target="https://giophysics.com/chapter-10/presentation/?lesson=rotationCalculu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10/rotation-calculus/" TargetMode="External"/><Relationship Id="rId4" Type="http://schemas.openxmlformats.org/officeDocument/2006/relationships/hyperlink" Target="https://giophysics.com/chapter-10/presentation/?lesson=rotationCalculus" TargetMode="External"/><Relationship Id="rId5" Type="http://schemas.openxmlformats.org/officeDocument/2006/relationships/hyperlink" Target="https://giophysics.com/chapter-10/" TargetMode="External"/><Relationship Id="rId6" Type="http://schemas.openxmlformats.org/officeDocument/2006/relationships/hyperlink" Target="https://giophysics.com/downloads/10-11-rotation-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06 · Circular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Differentiate the turn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Rotation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Angular velocity is the time derivative of angle, angular acceleration is the derivative of angular velocity, and integration rebuilds each quantity from its rate.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11 of 11 in Circular Motion</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https://giophysics.com/chapter-10/rotation-calculus/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Angular acceleration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α = dω/dt = d²θ/dt²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Slope of the ω–t curve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quickly the spin rate itself changes — differentiate the angle twice.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Integrate back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ω = ω₀ + ∫α dt; θ = θ₀ + ∫ω dt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Signed areas under each rate curve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Add up a rate over time to recover the total: area under α gives the change in ω, and area under ω gives the angle turned.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Torque as a rate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τ = dL/dt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Rotational form of F = dp/dt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Torque is how quickly angular momentum changes — differentiate L(t) to find the twist a motor must supply.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rate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dK/dt = τω</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Rotational power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Spin energy grows at a rate equal to torque times angular velocity — rotational power, straight from the chain rule.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the chain upwards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7970" y="1854200"/>
            <a:ext cx="6576060" cy="3402330"/>
          </a:xfrm>
          <a:prstGeom prst="rect">
            <a:avLst/>
          </a:prstGeom>
          <a:solidFill>
            <a:srgbClr val="FFFFFF"/>
          </a:solidFill>
          <a:ln w="9525">
            <a:solidFill>
              <a:srgbClr val="C6C8BB"/>
            </a:solidFill>
          </a:ln>
        </p:spPr>
      </p:sp>
      <p:pic>
        <p:nvPicPr>
          <p:cNvPr id="7" name="Two graphs sharing one time axis. On the left, angular acceleration falls linearly to zero, with faint vertical rules picking out the region between the line and the axis. On the right, the angular velocity that region builds up: rising steeply at first, flattening off, and peaking just as the acceleration reaches zero. An arrow between them is labelled as the area being added up." descr="Two graphs sharing one time axis. On the left, angular acceleration falls linearly to zero, with faint vertical rules picking out the region between the line and the axis. On the right, the angular velocity that region builds up: rising steeply at first, flattening off, and peaking just as the acceleration reaches zero. An arrow between them is labelled as the area being added up."/>
          <p:cNvPicPr>
            <a:picLocks noChangeAspect="1"/>
          </p:cNvPicPr>
          <p:nvPr/>
        </p:nvPicPr>
        <p:blipFill>
          <a:blip r:embed="rId3"/>
          <a:stretch>
            <a:fillRect/>
          </a:stretch>
        </p:blipFill>
        <p:spPr>
          <a:xfrm>
            <a:off x="2922270" y="1968500"/>
            <a:ext cx="6347460"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graphs sharing one time axis. On the left, angular acceleration falls linearly to zero, with faint vertical rules picking out the region between the line and the axis. On the right, the angular velocity that region builds up: rising steeply at first, flattening off, and peaking just as the acceleration reaches zero. An arrow between them is labelled as the area being added up.</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Zero angular velocity at an instant does not force zero angular acceleration. A wheel reversing direction has ω = 0 at the turnaround while α keeps acting — just like a ball at the top of its flight.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turntable’s angle follows θ(t) = 4t + 3t² rad. Find ω(t) and evaluate it at t = 2.0 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turntable’s angle follows θ(t) = 4t + 3t² rad. Find ω(t) and evaluate it at t = 2.0 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Differentiate: ω = dθ/dt = 4 + 6t rad/s.</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 = 2.0 s: ω = 4 + 12 = 16 rad/s.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ω(t) = 4 + 6t; ω(2.0) = 16 rad/s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rotor obeys θ(t) = 2t³ − 3t² + 5 rad. Find ω(t) and α(t), then evaluate both at t = 2.0 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wheel slows, stops, and turns back the other way. At the instant it is stationary, is it accelerating?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For that one moment the wheel is genuinely not moving at all — you could read the angle off it.</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Yes, and as hard as ever. Angular velocity being zero says nothing about angular acceleration, any more than a ball at the very top of its flight has stopped accelerating downward. The rate of change of ω is what turns it around.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rotor obeys θ(t) = 2t³ − 3t² + 5 rad. Find ω(t) and α(t), then evaluate both at t = 2.0 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dθ/dt = 6t² − 6t rad/s.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α = dω/dt = 12t − 6 rad/s².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 = 2.0 s: ω = 24 − 12 = 12 rad/s and α = 24 − 6 = 18 rad/s².</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ω(2.0) = 12 rad/s; α(2.0) = 18 rad/s²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24867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24867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flywheel starts from rest with α(t) = 6 − 2t, so ω(t) = ∫(6 − 2t) dt = 6t − t².</a:t>
            </a:r>
          </a:p>
        </p:txBody>
      </p:sp>
      <p:sp>
        <p:nvSpPr>
          <p:cNvPr id="8" name="step-number"/>
          <p:cNvSpPr txBox="1"/>
          <p:nvPr/>
        </p:nvSpPr>
        <p:spPr>
          <a:xfrm>
            <a:off x="558800" y="28804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8804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 = 3.0 s, ω = 18 − 9 = 9.0 rad/s.</a:t>
            </a:r>
          </a:p>
        </p:txBody>
      </p:sp>
      <p:sp>
        <p:nvSpPr>
          <p:cNvPr id="10" name="step-number"/>
          <p:cNvSpPr txBox="1"/>
          <p:nvPr/>
        </p:nvSpPr>
        <p:spPr>
          <a:xfrm>
            <a:off x="558800" y="32741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32741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angle turned is therefore θ = ωt = 9.0 × 3.0 = 27 rad.</a:t>
            </a:r>
          </a:p>
        </p:txBody>
      </p:sp>
      <p:sp>
        <p:nvSpPr>
          <p:cNvPr id="12" name="text"/>
          <p:cNvSpPr txBox="1"/>
          <p:nvPr/>
        </p:nvSpPr>
        <p:spPr>
          <a:xfrm>
            <a:off x="558800" y="3667858"/>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3" name="text"/>
          <p:cNvSpPr txBox="1"/>
          <p:nvPr/>
        </p:nvSpPr>
        <p:spPr>
          <a:xfrm>
            <a:off x="558800" y="3875503"/>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θ = ωt is only valid for a constant angular velocity, and this wheel's ω has been climbing the whole three seconds — 9.0 rad/s is its value at the end, not its value throughout. Substituting the final speed into a constant-speed formula is tempting because the number is right there and the formula is familiar from the very first lesson.</a:t>
            </a:r>
          </a:p>
        </p:txBody>
      </p:sp>
      <p:sp>
        <p:nvSpPr>
          <p:cNvPr id="14" name="text"/>
          <p:cNvSpPr txBox="1"/>
          <p:nvPr/>
        </p:nvSpPr>
        <p:spPr>
          <a:xfrm>
            <a:off x="558800" y="4695923"/>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5" name="text"/>
          <p:cNvSpPr txBox="1"/>
          <p:nvPr/>
        </p:nvSpPr>
        <p:spPr>
          <a:xfrm>
            <a:off x="558800" y="4903568"/>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Integrate again: θ = ∫₀³ (6t − t²) dt = [3t² − t³/3]₀³ = 27 − 9 = 18 rad.</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2"/>
                                        </p:tgtEl>
                                        <p:attrNameLst>
                                          <p:attrName>style.visibility</p:attrName>
                                        </p:attrNameLst>
                                      </p:cBhvr>
                                      <p:to>
                                        <p:strVal val="visible"/>
                                      </p:to>
                                    </p:set>
                                    <p:animEffect transition="in" filter="fade">
                                      <p:cBhvr>
                                        <p:cTn id="5" dur="400"/>
                                        <p:tgtEl>
                                          <p:spTgt spid="12"/>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3"/>
                                        </p:tgtEl>
                                        <p:attrNameLst>
                                          <p:attrName>style.visibility</p:attrName>
                                        </p:attrNameLst>
                                      </p:cBhvr>
                                      <p:to>
                                        <p:strVal val="visible"/>
                                      </p:to>
                                    </p:set>
                                    <p:animEffect transition="in" filter="fade">
                                      <p:cBhvr>
                                        <p:cTn id="8" dur="4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4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4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tangent has been drawn to the angle–time curve at one instant. What does its gradient give?</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angular acceleration α at that instant</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angular velocity ω at that instant</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total angle turned up to that instant</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graph of angle against time for a wheel that is speeding up, so the curve gets steeper as it goes. A straight tangent line touches it at one instant, marked with a dot, and a dashed gradient triangle on that tangent marks off Δt along and Δθ up. What the gradient stands for is left as a question." descr="A graph of angle against time for a wheel that is speeding up, so the curve gets steeper as it goes. A straight tangent line touches it at one instant, marked with a dot, and a dashed gradient triangle on that tangent marks off Δt along and Δθ up. What the gradient stands for is left as a question."/>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graph of angle against time for a wheel that is speeding up, so the curve gets steeper as it goes. A straight tangent line touches it at one instant, marked with a dot, and a dashed gradient triangle on that tangent marks off Δt along and Δθ up. What the gradient stands for is left as a question.</a:t>
            </a:r>
          </a:p>
        </p:txBody>
      </p:sp>
      <p:sp>
        <p:nvSpPr>
          <p:cNvPr id="13"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angular velocity ω at that instant</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vertical step on the gradient triangle is Δθ and the horizontal step is Δt, so the gradient is Δθ/Δt — an angle per second, which is angular velocity. Angular acceleration would be the gradient of the ω–t graph, one step further down the chain, and the total angle turned is simply read off the vertical axis.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On a θ–t graph, what does the slope of the tangent line at an instant give?</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Angular acceleration α</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Angular velocity ω</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Angular momentum L</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A graph of angle against time for a wheel that is speeding up, so the curve gets steeper as it goes. A straight tangent line touches it at one instant, marked with a dot, and a dashed gradient triangle on that tangent marks off Δt along and Δθ up. What the gradient stands for is left as a question." descr="A graph of angle against time for a wheel that is speeding up, so the curve gets steeper as it goes. A straight tangent line touches it at one instant, marked with a dot, and a dashed gradient triangle on that tangent marks off Δt along and Δθ up. What the gradient stands for is left as a question."/>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graph of angle against time for a wheel that is speeding up, so the curve gets steeper as it goes. A straight tangent line touches it at one instant, marked with a dot, and a dashed gradient triangle on that tangent marks off Δt along and Δθ up. What the gradient stands for is left as a question.</a:t>
            </a:r>
          </a:p>
        </p:txBody>
      </p:sp>
      <p:sp>
        <p:nvSpPr>
          <p:cNvPr id="16"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Angular velocity ω</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ω = dθ/dt, so the tangent slope of angle against time is the angular velocity at that instant.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Angular acceleration is a gradient, which is why this is tempting — but it is the gradient of the NEXT graph along. Differentiate θ once for ω, and only then again for α. On a θ–t graph, α shows up as the curvature, not the slope.</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ω = dθ/dt by definition, so the slope of the tangent to an angle–time curve is the angular velocity at that instant.</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total angle turned is already on the graph — it is the height of the curve above the time axis, read straight off the vertical scale. A gradient is a rate of change, not an accumulated total; totals come from areas, and areas live under the ω–t graph.</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flywheel starts from rest (θ₀ = 0) with α(t) = 6 − 2t rad/s². Find ω and the total angle turned at t = 3.0 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flywheel starts from rest (θ₀ = 0) with α(t) = 6 − 2t rad/s². Find ω and the total angle turned at t = 3.0 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ω(t) = ∫₀ᵗ (6 − 2t′) dt′ = 6t − t².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ω(3.0) = 18 − 9 = 9.0 rad/s.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θ(3.0) = ∫₀³ (6t − t²) dt = [3t² − t³/3]₀³ = 27 − 9 = 18 rad.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ω = 9.0 rad/s; θ = 18 rad (≈ 2.9 revolutions)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Rotation calculus links θ, ω, and α through derivatives and integrals: each quantity is the slope of the one above it and the accumulated area of the one below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turbine rotor with constant I = 50 kg·m² spins up so that ω(t) = 0.40t² rad/s. Use τ = dL/dt to find the torque at t = 5.0 s, then confirm that the power τω equals dK/dt.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turbine rotor with constant I = 50 kg·m² spins up so that ω(t) = 0.40t² rad/s. Use τ = dL/dt to find the torque at t = 5.0 s, then confirm that the power τω equals dK/dt.</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L(t) = Iω = 50 × 0.40t² = 20t² kg·m²/s, so τ = dL/dt = 40t; at t = 5.0 s, τ = 200 N·m.</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ω(5.0) = 0.40 × 25 = 10 rad/s, so P = τω = 200 × 10 = 2000 W.</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Check: K = ½Iω² = 25(0.40t²)² = 4t⁴ J, so dK/dt = 16t³ = 16 × 125 = 2000 W — the two rates agree.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τ = 200 N·m and P = 2.0 kW at t = 5.0 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CIRCULAR 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https://giophysics.com/chapter-10/rotation-calculus/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https://giophysics.com/chapter-10/presentation/?lesson=rotationCalculus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Circular Motion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https://giophysics.com/downloads/10-11-rotation-calculus.pdf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As a fan spins up, its θ–t curve steepens, and the tangent slope at any instant is the angular velocity at that moment.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Differentiate the turn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Angular position, angular velocity, and angular acceleration form a derivative chain: ω = dθ/dt and α = dω/dt. Read backwards, integrating α(t) gives ω(t) and integrating ω(t) gives θ(t), with initial values fixing the constants. The same rate thinking powers the dynamics: torque is the rate of change of angular momentum, and the power a torque delivers is the rate of change of rotational kinetic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Slopes run down the chain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Differentiate θ(t) once for ω(t) and again for α(t); a polynomial angle model makes both derivatives routine power-rule work.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Areas run back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Integrating α(t) recovers ω(t) up to the constant ω₀, and integrating ω(t) recovers θ(t) up to θ₀ — initial values pin down each constant.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Rates reach the dynamics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Because L = Iω for a fixed axis, τ = dL/dt = Iα, and differentiating K = ½Iω² gives the delivered power τω.</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Angular velocity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ω = dθ/dt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Slope of the θ–t curve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fast the angle changes right now — the steepness of the angle–time graph at that instant.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Motion — Rotation Calculus</dc:title>
  <dc:subject>Circular Motion</dc:subject>
  <dc:creator>GioPhysics</dc:creator>
  <cp:keywords>lesson, Circular Motion, chapter-10,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