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notesMaster" Target="notesMasters/notesMaster1.xml"/><Relationship Id="rId3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Circular Motion — Torque &amp; Rotational Dynamics. Lesson 4 of 11.</a:t>
            </a:r>
          </a:p>
          <a:p>
            <a:pPr marL="0" indent="0">
              <a:buNone/>
            </a:pPr>
            <a:r>
              <a:rPr lang="en-GB" sz="1200" dirty="0"/>
              <a:t>[Intro] Torque measures how effectively a force changes rotation. The perpendicular force component and lever arm both matter.</a:t>
            </a:r>
          </a:p>
          <a:p>
            <a:pPr marL="0" indent="0">
              <a:buNone/>
            </a:pPr>
            <a:r>
              <a:rPr lang="en-GB" sz="1200" dirty="0"/>
              <a:t>[Source] https://giophysics.com/chapter-10/torque-rotational-dynamics/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Torque magnitude: τ = rF sin φ</a:t>
            </a:r>
          </a:p>
          <a:p>
            <a:pPr marL="0" indent="0">
              <a:buNone/>
            </a:pPr>
            <a:r>
              <a:rPr lang="en-GB" sz="1200" dirty="0"/>
              <a:t>[In plain English] Turning effect: force times distance from the pivot, counting only the part of the force that pushes at right angles to the arm.</a:t>
            </a:r>
          </a:p>
          <a:p>
            <a:pPr marL="0" indent="0">
              <a:buNone/>
            </a:pPr>
            <a:r>
              <a:rPr lang="en-GB" sz="1200" dirty="0"/>
              <a:t>[Note] φ is between r⃗ and F⃗</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Rotational dynamics: Στ = Iα</a:t>
            </a:r>
          </a:p>
          <a:p>
            <a:pPr marL="0" indent="0">
              <a:buNone/>
            </a:pPr>
            <a:r>
              <a:rPr lang="en-GB" sz="1200" dirty="0"/>
              <a:t>[In plain English] The spinning version of F = ma: total turning effect equals rotational inertia times how fast the spin rate changes.</a:t>
            </a:r>
          </a:p>
          <a:p>
            <a:pPr marL="0" indent="0">
              <a:buNone/>
            </a:pPr>
            <a:r>
              <a:rPr lang="en-GB" sz="1200" dirty="0"/>
              <a:t>[Note] Fixed axis model</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Tangential acceleration: aₜ = αr</a:t>
            </a:r>
          </a:p>
          <a:p>
            <a:pPr marL="0" indent="0">
              <a:buNone/>
            </a:pPr>
            <a:r>
              <a:rPr lang="en-GB" sz="1200" dirty="0"/>
              <a:t>[In plain English] When the spin speeds up, points farther from the axis speed up faster.</a:t>
            </a:r>
          </a:p>
          <a:p>
            <a:pPr marL="0" indent="0">
              <a:buNone/>
            </a:pPr>
            <a:r>
              <a:rPr lang="en-GB" sz="1200" dirty="0"/>
              <a:t>[Note] Changes the speed</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Angular velocity: ω = ω₀ + αt</a:t>
            </a:r>
          </a:p>
          <a:p>
            <a:pPr marL="0" indent="0">
              <a:buNone/>
            </a:pPr>
            <a:r>
              <a:rPr lang="en-GB" sz="1200" dirty="0"/>
              <a:t>[In plain English] Spin rate now: the rate you started with, plus the change a steady angular acceleration adds each second.</a:t>
            </a:r>
          </a:p>
          <a:p>
            <a:pPr marL="0" indent="0">
              <a:buNone/>
            </a:pPr>
            <a:r>
              <a:rPr lang="en-GB" sz="1200" dirty="0"/>
              <a:t>[Note] Constant α only</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Angle turned: θ = ω₀t + ½αt²</a:t>
            </a:r>
          </a:p>
          <a:p>
            <a:pPr marL="0" indent="0">
              <a:buNone/>
            </a:pPr>
            <a:r>
              <a:rPr lang="en-GB" sz="1200" dirty="0"/>
              <a:t>[In plain English] What the starting spin alone would have swept, plus the extra the angular acceleration piles on.</a:t>
            </a:r>
          </a:p>
          <a:p>
            <a:pPr marL="0" indent="0">
              <a:buNone/>
            </a:pPr>
            <a:r>
              <a:rPr lang="en-GB" sz="1200" dirty="0"/>
              <a:t>[Note] θ in radians; constant α only</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Angle without time: ω² = ω₀² + 2αθ</a:t>
            </a:r>
          </a:p>
          <a:p>
            <a:pPr marL="0" indent="0">
              <a:buNone/>
            </a:pPr>
            <a:r>
              <a:rPr lang="en-GB" sz="1200" dirty="0"/>
              <a:t>[In plain English] The no-clock version: links spin rate to the angle turned when you were never told how long it took.</a:t>
            </a:r>
          </a:p>
          <a:p>
            <a:pPr marL="0" indent="0">
              <a:buNone/>
            </a:pPr>
            <a:r>
              <a:rPr lang="en-GB" sz="1200" dirty="0"/>
              <a:t>[Note] Use when the time is not given</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 wheel free to turn about a central axle. A radius is drawn from the axle out to a point on the rim, and a force arrow starts at that point. The radius is continued outward past the rim as a dashed line, and the angle φ is marked between that dashed continuation and the force.</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Figure 5. Side view. A straight hatched slope runs down from the upper left to a horizontal surface at the lower right. A cylinder is drawn end-on resting on the slope near the top, labelled solid cylinder, 2.0 kg, released from rest, with a line from its centre to the rim labelled radius 0.15 m. A dashed horizontal line runs to the right from the level of the cylinder's centre, and a dimension line marks 1.2 m between that level and the horizontal surface at the bottom of the slope.</a:t>
            </a:r>
          </a:p>
          <a:p>
            <a:pPr marL="0" indent="0">
              <a:buNone/>
            </a:pPr>
            <a:r>
              <a:rPr lang="en-GB" sz="1200" dirty="0"/>
              <a:t>[Where it came from] IB Theme A · Space, time and motion, question 10; syllabus A.4, A.5.</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A radial force does not 'do nothing'. It produces no torque about the centre, but it can still produce centripetal acceleration.</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40 N force is applied at the end of a 0.25 m wrench, perpendicular to the handle. Find the torque.</a:t>
            </a:r>
          </a:p>
          <a:p>
            <a:pPr marL="0" indent="0">
              <a:buNone/>
            </a:pPr>
            <a:r>
              <a:rPr lang="en-GB" sz="1200" dirty="0"/>
              <a:t>[Answer] τ = 10 N·m</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Same door, same push, same distance from the hinge — how can one push swing it open and another do nothing at all? Push the edge of a door straight toward its hinge as hard as you like and it will not budge.</a:t>
            </a:r>
          </a:p>
          <a:p>
            <a:pPr marL="0" indent="0">
              <a:buNone/>
            </a:pPr>
            <a:r>
              <a:rPr lang="en-GB" sz="1200" dirty="0"/>
              <a:t>[Answer] Only the part of the force at right angles to the line from the hinge turns anything. Push straight along that line and there is no perpendicular part at all, so there is no turning effect — however hard you shove.</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τ = rF sinφ with φ = 90°.</a:t>
            </a:r>
          </a:p>
          <a:p>
            <a:pPr marL="0" indent="0">
              <a:buNone/>
            </a:pPr>
            <a:r>
              <a:rPr lang="en-GB" sz="1200" dirty="0"/>
              <a:t>[Step 2] τ = 0.25 × 40 = 10 N·m.</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τ = 10 N·m</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20 N tangential force acts at the rim of a 0.30 m wheel with I = 1.5 kg·m². Find α.</a:t>
            </a:r>
          </a:p>
          <a:p>
            <a:pPr marL="0" indent="0">
              <a:buNone/>
            </a:pPr>
            <a:r>
              <a:rPr lang="en-GB" sz="1200" dirty="0"/>
              <a:t>[Answer] α = 4.0 rad/s²</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τ = rF = (0.30)(20) = 6.0 N·m.</a:t>
            </a:r>
          </a:p>
          <a:p>
            <a:pPr marL="0" indent="0">
              <a:buNone/>
            </a:pPr>
            <a:r>
              <a:rPr lang="en-GB" sz="1200" dirty="0"/>
              <a:t>[Step 2] Use α = τ/I.</a:t>
            </a:r>
          </a:p>
          <a:p>
            <a:pPr marL="0" indent="0">
              <a:buNone/>
            </a:pPr>
            <a:r>
              <a:rPr lang="en-GB" sz="1200" dirty="0"/>
              <a:t>[Step 3] α = 6.0/1.5.</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α = 4.0 rad/s²</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3 is wrong] τ = rF was rearranged by multiplying instead of dividing. It is a tempting slip precisely because r is small: multiplying by 0.20 makes the answer smaller and 'smaller force at a bigger wheel' feels like the right shape of result. It is backwards — a bigger wheel needs LESS force for the same torque, so dividing by r is what gives that.</a:t>
            </a:r>
          </a:p>
          <a:p>
            <a:pPr marL="0" indent="0">
              <a:buNone/>
            </a:pPr>
            <a:r>
              <a:rPr lang="en-GB" sz="1200" dirty="0"/>
              <a:t>[It should say] F = τ/r = 3.6 ÷ 0.20 = 18 N.</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All three forces are the same size and act at the same point. Which produces the largest turning effect about the axle?</a:t>
            </a:r>
          </a:p>
          <a:p>
            <a:pPr marL="0" indent="0">
              <a:buNone/>
            </a:pPr>
            <a:r>
              <a:rPr lang="en-GB" sz="1200" dirty="0"/>
              <a:t>[Options] A The radial one — it drives straight at the axle, so it presses hardest on it   B The tangential one   C All three are the same, because r and F are the same for all of them</a:t>
            </a:r>
          </a:p>
          <a:p>
            <a:pPr marL="0" indent="0">
              <a:buNone/>
            </a:pPr>
            <a:r>
              <a:rPr lang="en-GB" sz="1200" dirty="0"/>
              <a:t>[Figure] A wheel on an axle with three arrows of identical length all starting at the same point on the rim: one pointing straight outward along the radius, one at forty-five degrees to it, and one tangential, at right angles to the radius. Nothing distinguishes them but direction.</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The tangential one. τ = rF sin φ, and sin φ is largest when φ = 90° — which is the tangential arrow, the one lying square across the radius. The radial arrow has φ = 0, so sin φ = 0 and it turns the wheel not at all; it only pushes on the axle. The forty-five-degree one lands in between.</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When does a force create the largest torque for fixed r and F?</a:t>
            </a:r>
          </a:p>
          <a:p>
            <a:pPr marL="0" indent="0">
              <a:buNone/>
            </a:pPr>
            <a:r>
              <a:rPr lang="en-GB" sz="1200" dirty="0"/>
              <a:t>[Figure] A wheel on an axle with three arrows of identical length all starting at the same point on the rim: one pointing straight outward along the radius, one at forty-five degrees to it, and one tangential, at right angles to the radius. Nothing distinguishes them but direction.</a:t>
            </a:r>
          </a:p>
          <a:p>
            <a:pPr marL="0" indent="0">
              <a:buNone/>
            </a:pPr>
            <a:r>
              <a:rPr lang="en-GB" sz="1200" dirty="0"/>
              <a:t>[Options] A When it is radial   B When it is tangential   C The angle never matters</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When does a force create the largest torque for fixed r and F?</a:t>
            </a:r>
          </a:p>
          <a:p>
            <a:pPr marL="0" indent="0">
              <a:buNone/>
            </a:pPr>
            <a:r>
              <a:rPr lang="en-GB" sz="1200" dirty="0"/>
              <a:t>[Option by option] A: A radial force is doing something — it loads the axle, and in circular motion it can supply the centripetal force. What it cannot do is turn the wheel about that axle: its line of action passes straight through the pivot, so its lever arm is zero and its torque is zero.  B: Correct. At 90° the whole force is doing turning work, sin φ = 1, and τ = rF. Any other direction wastes part of the force pushing along the radius, where it has no turning effect at all.  C: This is the answer if τ is read as 'r times F' with the sin φ treated as decoration. The angle is not decoration — it is the entire difference between a force that spins a wheel and one that merely leans on its axle.</a:t>
            </a:r>
          </a:p>
          <a:p>
            <a:pPr marL="0" indent="0">
              <a:buNone/>
            </a:pPr>
            <a:r>
              <a:rPr lang="en-GB" sz="1200" dirty="0"/>
              <a:t>[Answer] B — When it is tangential</a:t>
            </a:r>
          </a:p>
          <a:p>
            <a:pPr marL="0" indent="0">
              <a:buNone/>
            </a:pPr>
            <a:r>
              <a:rPr lang="en-GB" sz="1200" dirty="0"/>
              <a:t>[Why] sin φ is largest at 90°, when the force is perpendicular to the radius.</a:t>
            </a:r>
          </a:p>
          <a:p>
            <a:pPr marL="0" indent="0">
              <a:buNone/>
            </a:pPr>
            <a:r>
              <a:rPr lang="en-GB" sz="1200" dirty="0"/>
              <a:t>[Reveal] One click for the answer, then one for the reason.</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Torque is the turning effect of a force about an axis, and net torque produces angular acceleration.</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grindstone (I = 0.60 kg·m²) must reach 30 rad/s from rest in 5.0 s. What tangential force is needed at its 0.20 m rim?</a:t>
            </a:r>
          </a:p>
          <a:p>
            <a:pPr marL="0" indent="0">
              <a:buNone/>
            </a:pPr>
            <a:r>
              <a:rPr lang="en-GB" sz="1200" dirty="0"/>
              <a:t>[Answer] F = 18 N</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α = Δω/Δt = 30 ÷ 5.0 = 6.0 rad/s².</a:t>
            </a:r>
          </a:p>
          <a:p>
            <a:pPr marL="0" indent="0">
              <a:buNone/>
            </a:pPr>
            <a:r>
              <a:rPr lang="en-GB" sz="1200" dirty="0"/>
              <a:t>[Step 2] τ = Iα = 0.60 × 6.0 = 3.6 N·m.</a:t>
            </a:r>
          </a:p>
          <a:p>
            <a:pPr marL="0" indent="0">
              <a:buNone/>
            </a:pPr>
            <a:r>
              <a:rPr lang="en-GB" sz="1200" dirty="0"/>
              <a:t>[Step 3] F = τ/r = 3.6 ÷ 0.20 = 18 N.</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F = 18 N</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2.0 kg mass hangs from a cord wrapped round a 0.50 kg solid cylindrical pulley of radius 0.10 m. Find the mass's downward acceleration.</a:t>
            </a:r>
          </a:p>
          <a:p>
            <a:pPr marL="0" indent="0">
              <a:buNone/>
            </a:pPr>
            <a:r>
              <a:rPr lang="en-GB" sz="1200" dirty="0"/>
              <a:t>[Answer] a ≈ 8.7 m/s²</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Mass: mg − T = ma. Pulley: TR = Iα with I = ½MR² and a = αR.</a:t>
            </a:r>
          </a:p>
          <a:p>
            <a:pPr marL="0" indent="0">
              <a:buNone/>
            </a:pPr>
            <a:r>
              <a:rPr lang="en-GB" sz="1200" dirty="0"/>
              <a:t>[Step 2] T = ½Ma, so mg = a(m + M/2).</a:t>
            </a:r>
          </a:p>
          <a:p>
            <a:pPr marL="0" indent="0">
              <a:buNone/>
            </a:pPr>
            <a:r>
              <a:rPr lang="en-GB" sz="1200" dirty="0"/>
              <a:t>[Step 3] a = 2.0 × 9.81 ÷ (2.0 + 0.25) ≈ 8.7 m/s².</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a ≈ 8.7 m/s²</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https://giophysics.com/chapter-10/presentation/?lesson=torque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Pushing a door far from its hinges creates more torque than applying the same force close to the hinges.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Choose an axis first. A tangential force creates maximum torque, while a force directed through the axis creates zero torque about that axis. Net external torque produces angular acceleration for a fixed-axis rigid body.</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The same force can produce different torques about different axes.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Radial force can turn motion yet gives zero torque about the centre; tangential force changes angular speed.</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Choose clockwise or counter-clockwise as positive before adding torques.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Swap s → θ, v → ω and a → α and the constant-acceleration equations carry straight over, because θ = s/r, ω = v/r and α = aₜ/r all share the same radius. So ω = ω₀ + αt is v = u + at, θ = ω₀t + ½αt² is s = ut + ½at², and ω² = ω₀² + 2αθ is v² = u² + 2as. They hold under exactly the same condition as their linear originals — a constant angular acceleration — and every angle in them must be in radians, not degrees.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png"/><Relationship Id="rId4" Type="http://schemas.openxmlformats.org/officeDocument/2006/relationships/hyperlink" Target="https://giophysics.com/chapter-10/presentation/?lesson=torque"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png"/><Relationship Id="rId4" Type="http://schemas.openxmlformats.org/officeDocument/2006/relationships/hyperlink" Target="https://giophysics.com/curricula/ib/exams/space-time-and-motion#q10"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3.png"/><Relationship Id="rId4" Type="http://schemas.openxmlformats.org/officeDocument/2006/relationships/hyperlink" Target="https://giophysics.com/chapter-10/presentation/?lesson=torque"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3.png"/><Relationship Id="rId4" Type="http://schemas.openxmlformats.org/officeDocument/2006/relationships/hyperlink" Target="https://giophysics.com/chapter-10/presentation/?lesson=torque"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hyperlink" Target="https://giophysics.com/chapter-10/moment-of-inertia/" TargetMode="External"/><Relationship Id="rId4" Type="http://schemas.openxmlformats.org/officeDocument/2006/relationships/hyperlink" Target="https://giophysics.com/chapter-10/torque-rotational-dynamics/" TargetMode="External"/><Relationship Id="rId5" Type="http://schemas.openxmlformats.org/officeDocument/2006/relationships/hyperlink" Target="https://giophysics.com/chapter-10/presentation/?lesson=torque" TargetMode="External"/><Relationship Id="rId6" Type="http://schemas.openxmlformats.org/officeDocument/2006/relationships/hyperlink" Target="https://giophysics.com/chapter-10/" TargetMode="External"/><Relationship Id="rId7" Type="http://schemas.openxmlformats.org/officeDocument/2006/relationships/hyperlink" Target="https://giophysics.com/downloads/10-4-torque-rotational-dynamic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06 · Circular Motion</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Change angular motion</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Torque &amp; Rotational Dynamics</a:t>
            </a:r>
          </a:p>
        </p:txBody>
      </p:sp>
      <p:sp>
        <p:nvSpPr>
          <p:cNvPr id="6" name="text"/>
          <p:cNvSpPr txBox="1"/>
          <p:nvPr/>
        </p:nvSpPr>
        <p:spPr>
          <a:xfrm>
            <a:off x="558800" y="2211070"/>
            <a:ext cx="11074400" cy="20637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Torque measures how effectively a force changes rotation. The perpendicular force component and lever arm both matter.</a:t>
            </a:r>
          </a:p>
        </p:txBody>
      </p:sp>
      <p:sp>
        <p:nvSpPr>
          <p:cNvPr id="7" name="panel"/>
          <p:cNvSpPr/>
          <p:nvPr/>
        </p:nvSpPr>
        <p:spPr>
          <a:xfrm>
            <a:off x="558800" y="2569845"/>
            <a:ext cx="11074400" cy="12700"/>
          </a:xfrm>
          <a:prstGeom prst="rect">
            <a:avLst/>
          </a:prstGeom>
          <a:solidFill>
            <a:srgbClr val="C6C8BB"/>
          </a:solidFill>
          <a:ln>
            <a:noFill/>
          </a:ln>
        </p:spPr>
      </p:sp>
      <p:sp>
        <p:nvSpPr>
          <p:cNvPr id="8" name="fact-label"/>
          <p:cNvSpPr txBox="1"/>
          <p:nvPr/>
        </p:nvSpPr>
        <p:spPr>
          <a:xfrm>
            <a:off x="558800" y="274764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74764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4 of 11 in Circular Motion</a:t>
            </a:r>
          </a:p>
        </p:txBody>
      </p:sp>
      <p:sp>
        <p:nvSpPr>
          <p:cNvPr id="10" name="fact-label"/>
          <p:cNvSpPr txBox="1"/>
          <p:nvPr/>
        </p:nvSpPr>
        <p:spPr>
          <a:xfrm>
            <a:off x="558800" y="302641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02641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44.5 minutes of it</a:t>
            </a:r>
          </a:p>
        </p:txBody>
      </p:sp>
      <p:sp>
        <p:nvSpPr>
          <p:cNvPr id="12" name="fact-label"/>
          <p:cNvSpPr txBox="1"/>
          <p:nvPr/>
        </p:nvSpPr>
        <p:spPr>
          <a:xfrm>
            <a:off x="558800" y="330517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30517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https://giophysics.com/chapter-10/torque-rotational-dynamics/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TORQUE &amp; ROTATIONAL DYNAMICS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Torque &amp; Rotational Dynamics.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6</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Torque magnitude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τ = rF sin φ</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φ is between r⃗ and F⃗</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Turning effect: force times distance from the pivot, counting only the part of the force that pushes at right angles to the arm.</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TORQUE &amp; ROTATIONAL DYNAMICS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Torque &amp; Rotational Dynamics.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36</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6</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Rotational dynamics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Στ = Iα</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Fixed axis model</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spinning version of F = ma: total turning effect equals rotational inertia times how fast the spin rate changes.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TORQUE &amp; ROTATIONAL DYNAMICS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Torque &amp; Rotational Dynamics.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36</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6</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Tangential acceleration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aₜ = αr</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Changes the speed</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When the spin speeds up, points farther from the axis speed up faster.</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TORQUE &amp; ROTATIONAL DYNAMICS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Torque &amp; Rotational Dynamics.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36</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4 OF 6</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Angular velocity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ω = ω₀ + αt</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Constant α only</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Spin rate now: the rate you started with, plus the change a steady angular acceleration adds each second.</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TORQUE &amp; ROTATIONAL DYNAMICS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Torque &amp; Rotational Dynamics.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36</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5 OF 6</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Angle turned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θ = ω₀t + ½αt²</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θ in radians; constant α only</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What the starting spin alone would have swept, plus the extra the angular acceleration piles on.</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TORQUE &amp; ROTATIONAL DYNAMICS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Torque &amp; Rotational Dynamics.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6 OF 6</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Angle without time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ω² = ω₀² + 2αθ</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Use when the time is not given</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no-clock version: links spin rate to the angle turned when you were never told how long it took.</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TORQUE &amp; ROTATIONAL DYNAMICS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Torque &amp; Rotational Dynamics.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36</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the angle in τ = rF sin φ is measured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2986402" y="1854200"/>
            <a:ext cx="6219196" cy="3600450"/>
          </a:xfrm>
          <a:prstGeom prst="rect">
            <a:avLst/>
          </a:prstGeom>
          <a:solidFill>
            <a:srgbClr val="FFFFFF"/>
          </a:solidFill>
          <a:ln w="9525">
            <a:solidFill>
              <a:srgbClr val="C6C8BB"/>
            </a:solidFill>
          </a:ln>
        </p:spPr>
      </p:sp>
      <p:pic>
        <p:nvPicPr>
          <p:cNvPr id="7" name="A wheel free to turn about a central axle. A radius is drawn from the axle out to a point on the rim, and a force arrow starts at that point. The radius is continued outward past the rim as a dashed line, and the angle φ is marked between that dashed continuation and the force." descr="A wheel free to turn about a central axle. A radius is drawn from the axle out to a point on the rim, and a force arrow starts at that point. The radius is continued outward past the rim as a dashed line, and the angle φ is marked between that dashed continuation and the force."/>
          <p:cNvPicPr>
            <a:picLocks noChangeAspect="1"/>
          </p:cNvPicPr>
          <p:nvPr/>
        </p:nvPicPr>
        <p:blipFill>
          <a:blip r:embed="rId3"/>
          <a:stretch>
            <a:fillRect/>
          </a:stretch>
        </p:blipFill>
        <p:spPr>
          <a:xfrm>
            <a:off x="3100702" y="1968500"/>
            <a:ext cx="5990596"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wheel free to turn about a central axle. A radius is drawn from the axle out to a point on the rim, and a force arrow starts at that point. The radius is continued outward past the rim as a dashed line, and the angle φ is marked between that dashed continuation and the force.</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TORQUE &amp; ROTATIONAL DYNAMICS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Torque &amp; Rotational Dynamics.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Figure 5 — IB Theme A · Space, time and motion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10 of that paper · syllabus A.4, A.5</a:t>
            </a:r>
          </a:p>
        </p:txBody>
      </p:sp>
      <p:sp>
        <p:nvSpPr>
          <p:cNvPr id="6" name="panel"/>
          <p:cNvSpPr/>
          <p:nvPr/>
        </p:nvSpPr>
        <p:spPr>
          <a:xfrm>
            <a:off x="3006090" y="1854200"/>
            <a:ext cx="6179820" cy="3204210"/>
          </a:xfrm>
          <a:prstGeom prst="rect">
            <a:avLst/>
          </a:prstGeom>
          <a:solidFill>
            <a:srgbClr val="FFFFFF"/>
          </a:solidFill>
          <a:ln w="9525">
            <a:solidFill>
              <a:srgbClr val="C6C8BB"/>
            </a:solidFill>
          </a:ln>
        </p:spPr>
      </p:sp>
      <p:pic>
        <p:nvPicPr>
          <p:cNvPr id="7" name="Side view. A straight hatched slope runs down from the upper left to a horizontal surface at the lower right. A cylinder is drawn end-on resting on the slope near the top, labelled solid cylinder, 2.0 kg, released from rest, with a line from its centre to the rim labelled radius 0.15 m. A dashed horizontal line runs to the right from the level of the cylinder's centre, and a dimension line marks 1.2 m between that level and the horizontal surface at the bottom of the slope." descr="Side view. A straight hatched slope runs down from the upper left to a horizontal surface at the lower right. A cylinder is drawn end-on resting on the slope near the top, labelled solid cylinder, 2.0 kg, released from rest, with a line from its centre to the rim labelled radius 0.15 m. A dashed horizontal line runs to the right from the level of the cylinder's centre, and a dimension line marks 1.2 m between that level and the horizontal surface at the bottom of the slope."/>
          <p:cNvPicPr>
            <a:picLocks noChangeAspect="1"/>
          </p:cNvPicPr>
          <p:nvPr/>
        </p:nvPicPr>
        <p:blipFill>
          <a:blip r:embed="rId3"/>
          <a:stretch>
            <a:fillRect/>
          </a:stretch>
        </p:blipFill>
        <p:spPr>
          <a:xfrm>
            <a:off x="3120390" y="1968500"/>
            <a:ext cx="5951220" cy="2975610"/>
          </a:xfrm>
          <a:prstGeom prst="rect">
            <a:avLst/>
          </a:prstGeom>
        </p:spPr>
      </p:pic>
      <p:sp>
        <p:nvSpPr>
          <p:cNvPr id="8" name="text"/>
          <p:cNvSpPr txBox="1"/>
          <p:nvPr/>
        </p:nvSpPr>
        <p:spPr>
          <a:xfrm>
            <a:off x="558800" y="5121910"/>
            <a:ext cx="110744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Side view. A straight hatched slope runs down from the upper left to a horizontal surface at the lower right. A cylinder is drawn end-on resting on the slope near the top, labelled solid cylinder, 2.0 kg, released from rest, with a line from its centre to the rim labelled radius 0.15 m. A dashed horizontal line runs to the right from the level of the cylinder's centre, and a dimension line marks 1.2 m between that level and the horizontal surface at the bottom of the slope.</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TORQUE &amp; ROTATIONAL DYNAMICS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Torque &amp; Rotational Dynamics.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36</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 radial force does not 'do nothing'. It produces no torque about the centre, but it can still produce centripetal acceleration.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TORQUE &amp; ROTATIONAL DYNAMICS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Torque &amp; Rotational Dynamics.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36</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40 N force is applied at the end of a 0.25 m wrench, perpendicular to the handle. Find the torque.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TORQUE &amp; ROTATIONAL DYNAMICS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Torque &amp; Rotational Dynamics.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Same door, same push, same distance from the hinge — how can one push swing it open and another do nothing at all?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925152"/>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Push the edge of a door straight toward its hinge as hard as you like and it will not budge.</a:t>
            </a:r>
          </a:p>
        </p:txBody>
      </p:sp>
      <p:sp>
        <p:nvSpPr>
          <p:cNvPr id="7" name="text"/>
          <p:cNvSpPr txBox="1"/>
          <p:nvPr/>
        </p:nvSpPr>
        <p:spPr>
          <a:xfrm>
            <a:off x="558800" y="338362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591267"/>
            <a:ext cx="110744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Only the part of the force at right angles to the line from the hinge turns anything. Push straight along that line and there is no perpendicular part at all, so there is no turning effect — however hard you shove.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TORQUE &amp; ROTATIONAL DYNAMICS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Torque &amp; Rotational Dynamics.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36</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40 N force is applied at the end of a 0.25 m wrench, perpendicular to the handle. Find the torque.</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τ = rF sinφ with φ = 90°.</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τ = 0.25 × 40 = 10 N·m.</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TORQUE &amp; ROTATIONAL DYNAMICS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Torque &amp; Rotational Dynamics.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36</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τ = 10 N·m</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CIRCULAR MOTION  ·  TORQUE &amp; ROTATIONAL DYNAMICS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Circular Motion — Torque &amp; Rotational Dynamics.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21 / 36</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20 N tangential force acts at the rim of a 0.30 m wheel with I = 1.5 kg·m². Find α.</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TORQUE &amp; ROTATIONAL DYNAMICS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Torque &amp; Rotational Dynamics.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36</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20 N tangential force acts at the rim of a 0.30 m wheel with I = 1.5 kg·m². Find α.</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τ = rF = (0.30)(20) = 6.0 N·m.</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Use α = τ/I.</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α = 6.0/1.5.</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TORQUE &amp; ROTATIONAL DYNAMICS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Torque &amp; Rotational Dynamics.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36</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α = 4.0 rad/s²</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CIRCULAR MOTION  ·  TORQUE &amp; ROTATIONAL DYNAMICS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Circular Motion — Torque &amp; Rotational Dynamics.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36</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2486758"/>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2486758"/>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grindstone must gain 30 rad/s in 5.0 s, so α = Δω/Δt = 30 ÷ 5.0 = 6.0 rad/s².</a:t>
            </a:r>
          </a:p>
        </p:txBody>
      </p:sp>
      <p:sp>
        <p:nvSpPr>
          <p:cNvPr id="8" name="step-number"/>
          <p:cNvSpPr txBox="1"/>
          <p:nvPr/>
        </p:nvSpPr>
        <p:spPr>
          <a:xfrm>
            <a:off x="558800" y="2880458"/>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880458"/>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torque needed is τ = Iα = 0.60 × 6.0 = 3.6 N·m.</a:t>
            </a:r>
          </a:p>
        </p:txBody>
      </p:sp>
      <p:sp>
        <p:nvSpPr>
          <p:cNvPr id="10" name="step-number"/>
          <p:cNvSpPr txBox="1"/>
          <p:nvPr/>
        </p:nvSpPr>
        <p:spPr>
          <a:xfrm>
            <a:off x="558800" y="3274158"/>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3274158"/>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force is applied at the 0.20 m rim, so F = τr = 3.6 × 0.20 = 0.72 N.</a:t>
            </a:r>
          </a:p>
        </p:txBody>
      </p:sp>
      <p:sp>
        <p:nvSpPr>
          <p:cNvPr id="12" name="text"/>
          <p:cNvSpPr txBox="1"/>
          <p:nvPr/>
        </p:nvSpPr>
        <p:spPr>
          <a:xfrm>
            <a:off x="558800" y="3667858"/>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3 IS WRONG</a:t>
            </a:r>
          </a:p>
        </p:txBody>
      </p:sp>
      <p:sp>
        <p:nvSpPr>
          <p:cNvPr id="13" name="text"/>
          <p:cNvSpPr txBox="1"/>
          <p:nvPr/>
        </p:nvSpPr>
        <p:spPr>
          <a:xfrm>
            <a:off x="558800" y="3875503"/>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τ = rF was rearranged by multiplying instead of dividing. It is a tempting slip precisely because r is small: multiplying by 0.20 makes the answer smaller and 'smaller force at a bigger wheel' feels like the right shape of result. It is backwards — a bigger wheel needs LESS force for the same torque, so dividing by r is what gives that.</a:t>
            </a:r>
          </a:p>
        </p:txBody>
      </p:sp>
      <p:sp>
        <p:nvSpPr>
          <p:cNvPr id="14" name="text"/>
          <p:cNvSpPr txBox="1"/>
          <p:nvPr/>
        </p:nvSpPr>
        <p:spPr>
          <a:xfrm>
            <a:off x="558800" y="4695923"/>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5" name="text"/>
          <p:cNvSpPr txBox="1"/>
          <p:nvPr/>
        </p:nvSpPr>
        <p:spPr>
          <a:xfrm>
            <a:off x="558800" y="4903568"/>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F = τ/r = 3.6 ÷ 0.20 = 18 N.</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TORQUE &amp; ROTATIONAL DYNAMICS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Torque &amp; Rotational Dynamics.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36</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2"/>
                                        </p:tgtEl>
                                        <p:attrNameLst>
                                          <p:attrName>style.visibility</p:attrName>
                                        </p:attrNameLst>
                                      </p:cBhvr>
                                      <p:to>
                                        <p:strVal val="visible"/>
                                      </p:to>
                                    </p:set>
                                    <p:animEffect transition="in" filter="fade">
                                      <p:cBhvr>
                                        <p:cTn id="5" dur="400"/>
                                        <p:tgtEl>
                                          <p:spTgt spid="12"/>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3"/>
                                        </p:tgtEl>
                                        <p:attrNameLst>
                                          <p:attrName>style.visibility</p:attrName>
                                        </p:attrNameLst>
                                      </p:cBhvr>
                                      <p:to>
                                        <p:strVal val="visible"/>
                                      </p:to>
                                    </p:set>
                                    <p:animEffect transition="in" filter="fade">
                                      <p:cBhvr>
                                        <p:cTn id="8" dur="4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400"/>
                                        <p:tgtEl>
                                          <p:spTgt spid="1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4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All three forces are the same size and act at the same point. Which produces the largest turning effect about the axle?</a:t>
            </a:r>
          </a:p>
        </p:txBody>
      </p:sp>
      <p:sp>
        <p:nvSpPr>
          <p:cNvPr id="7" name="text"/>
          <p:cNvSpPr txBox="1"/>
          <p:nvPr/>
        </p:nvSpPr>
        <p:spPr>
          <a:xfrm>
            <a:off x="558800" y="294767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The radial one — it drives straight at the axle, so it presses hardest on it</a:t>
            </a:r>
          </a:p>
        </p:txBody>
      </p:sp>
      <p:sp>
        <p:nvSpPr>
          <p:cNvPr id="8" name="text"/>
          <p:cNvSpPr txBox="1"/>
          <p:nvPr/>
        </p:nvSpPr>
        <p:spPr>
          <a:xfrm>
            <a:off x="558800" y="34937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The tangential one</a:t>
            </a:r>
          </a:p>
        </p:txBody>
      </p:sp>
      <p:sp>
        <p:nvSpPr>
          <p:cNvPr id="9" name="text"/>
          <p:cNvSpPr txBox="1"/>
          <p:nvPr/>
        </p:nvSpPr>
        <p:spPr>
          <a:xfrm>
            <a:off x="558800" y="379222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All three are the same, because r and F are the same for all of them</a:t>
            </a:r>
          </a:p>
        </p:txBody>
      </p:sp>
      <p:sp>
        <p:nvSpPr>
          <p:cNvPr id="10" name="panel"/>
          <p:cNvSpPr/>
          <p:nvPr/>
        </p:nvSpPr>
        <p:spPr>
          <a:xfrm>
            <a:off x="7010400" y="1854200"/>
            <a:ext cx="4622800" cy="2701907"/>
          </a:xfrm>
          <a:prstGeom prst="rect">
            <a:avLst/>
          </a:prstGeom>
          <a:solidFill>
            <a:srgbClr val="FFFFFF"/>
          </a:solidFill>
          <a:ln w="9525">
            <a:solidFill>
              <a:srgbClr val="C6C8BB"/>
            </a:solidFill>
          </a:ln>
        </p:spPr>
      </p:sp>
      <p:pic>
        <p:nvPicPr>
          <p:cNvPr id="11" name="A wheel on an axle with three arrows of identical length all starting at the same point on the rim: one pointing straight outward along the radius, one at forty-five degrees to it, and one tangential, at right angles to the radius. Nothing distinguishes them but direction." descr="A wheel on an axle with three arrows of identical length all starting at the same point on the rim: one pointing straight outward along the radius, one at forty-five degrees to it, and one tangential, at right angles to the radius. Nothing distinguishes them but direction."/>
          <p:cNvPicPr>
            <a:picLocks noChangeAspect="1"/>
          </p:cNvPicPr>
          <p:nvPr/>
        </p:nvPicPr>
        <p:blipFill>
          <a:blip r:embed="rId3"/>
          <a:stretch>
            <a:fillRect/>
          </a:stretch>
        </p:blipFill>
        <p:spPr>
          <a:xfrm>
            <a:off x="7124700" y="1968500"/>
            <a:ext cx="4394200" cy="2473307"/>
          </a:xfrm>
          <a:prstGeom prst="rect">
            <a:avLst/>
          </a:prstGeom>
        </p:spPr>
      </p:pic>
      <p:sp>
        <p:nvSpPr>
          <p:cNvPr id="12" name="text"/>
          <p:cNvSpPr txBox="1"/>
          <p:nvPr/>
        </p:nvSpPr>
        <p:spPr>
          <a:xfrm>
            <a:off x="7010400" y="4619607"/>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wheel on an axle with three arrows of identical length all starting at the same point on the rim: one pointing straight outward along the radius, one at forty-five degrees to it, and one tangential, at right angles to the radius. Nothing distinguishes them but direction.</a:t>
            </a:r>
          </a:p>
        </p:txBody>
      </p:sp>
      <p:sp>
        <p:nvSpPr>
          <p:cNvPr id="13" name="text"/>
          <p:cNvSpPr txBox="1"/>
          <p:nvPr/>
        </p:nvSpPr>
        <p:spPr>
          <a:xfrm>
            <a:off x="7010400" y="566100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TORQUE &amp; ROTATIONAL DYNAMICS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Torque &amp; Rotational Dynamics.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36</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9573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The tangential one</a:t>
            </a:r>
          </a:p>
        </p:txBody>
      </p:sp>
      <p:sp>
        <p:nvSpPr>
          <p:cNvPr id="7" name="text"/>
          <p:cNvSpPr txBox="1"/>
          <p:nvPr/>
        </p:nvSpPr>
        <p:spPr>
          <a:xfrm>
            <a:off x="558800" y="33041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511745"/>
            <a:ext cx="11074400" cy="7429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τ = rF sin φ, and sin φ is largest when φ = 90° — which is the tangential arrow, the one lying square across the radius. The radial arrow has φ = 0, so sin φ = 0 and it turns the wheel not at all; it only pushes on the axle. The forty-five-degree one lands in between.</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CIRCULAR MOTION  ·  TORQUE &amp; ROTATIONAL DYNAMICS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Circular Motion — Torque &amp; Rotational Dynamics.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36</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1854200"/>
            <a:ext cx="61468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When does a force create the largest torque for fixed r and F?</a:t>
            </a:r>
          </a:p>
        </p:txBody>
      </p:sp>
      <p:sp>
        <p:nvSpPr>
          <p:cNvPr id="7" name="option-letter"/>
          <p:cNvSpPr txBox="1"/>
          <p:nvPr/>
        </p:nvSpPr>
        <p:spPr>
          <a:xfrm>
            <a:off x="558800" y="2618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2618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When it is radial</a:t>
            </a:r>
          </a:p>
        </p:txBody>
      </p:sp>
      <p:sp>
        <p:nvSpPr>
          <p:cNvPr id="9" name="option-letter"/>
          <p:cNvSpPr txBox="1"/>
          <p:nvPr/>
        </p:nvSpPr>
        <p:spPr>
          <a:xfrm>
            <a:off x="558800" y="2999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2999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When it is tangential</a:t>
            </a:r>
          </a:p>
        </p:txBody>
      </p:sp>
      <p:sp>
        <p:nvSpPr>
          <p:cNvPr id="11" name="option-letter"/>
          <p:cNvSpPr txBox="1"/>
          <p:nvPr/>
        </p:nvSpPr>
        <p:spPr>
          <a:xfrm>
            <a:off x="558800" y="3380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3380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angle never matters</a:t>
            </a:r>
          </a:p>
        </p:txBody>
      </p:sp>
      <p:sp>
        <p:nvSpPr>
          <p:cNvPr id="13" name="panel"/>
          <p:cNvSpPr/>
          <p:nvPr/>
        </p:nvSpPr>
        <p:spPr>
          <a:xfrm>
            <a:off x="7010400" y="1854200"/>
            <a:ext cx="4622800" cy="2701907"/>
          </a:xfrm>
          <a:prstGeom prst="rect">
            <a:avLst/>
          </a:prstGeom>
          <a:solidFill>
            <a:srgbClr val="FFFFFF"/>
          </a:solidFill>
          <a:ln w="9525">
            <a:solidFill>
              <a:srgbClr val="C6C8BB"/>
            </a:solidFill>
          </a:ln>
        </p:spPr>
      </p:sp>
      <p:pic>
        <p:nvPicPr>
          <p:cNvPr id="14" name="A wheel on an axle with three arrows of identical length all starting at the same point on the rim: one pointing straight outward along the radius, one at forty-five degrees to it, and one tangential, at right angles to the radius. Nothing distinguishes them but direction." descr="A wheel on an axle with three arrows of identical length all starting at the same point on the rim: one pointing straight outward along the radius, one at forty-five degrees to it, and one tangential, at right angles to the radius. Nothing distinguishes them but direction."/>
          <p:cNvPicPr>
            <a:picLocks noChangeAspect="1"/>
          </p:cNvPicPr>
          <p:nvPr/>
        </p:nvPicPr>
        <p:blipFill>
          <a:blip r:embed="rId3"/>
          <a:stretch>
            <a:fillRect/>
          </a:stretch>
        </p:blipFill>
        <p:spPr>
          <a:xfrm>
            <a:off x="7124700" y="1968500"/>
            <a:ext cx="4394200" cy="2473307"/>
          </a:xfrm>
          <a:prstGeom prst="rect">
            <a:avLst/>
          </a:prstGeom>
        </p:spPr>
      </p:pic>
      <p:sp>
        <p:nvSpPr>
          <p:cNvPr id="15" name="text"/>
          <p:cNvSpPr txBox="1"/>
          <p:nvPr/>
        </p:nvSpPr>
        <p:spPr>
          <a:xfrm>
            <a:off x="7010400" y="4619607"/>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wheel on an axle with three arrows of identical length all starting at the same point on the rim: one pointing straight outward along the radius, one at forty-five degrees to it, and one tangential, at right angles to the radius. Nothing distinguishes them but direction.</a:t>
            </a:r>
          </a:p>
        </p:txBody>
      </p:sp>
      <p:sp>
        <p:nvSpPr>
          <p:cNvPr id="16" name="text"/>
          <p:cNvSpPr txBox="1"/>
          <p:nvPr/>
        </p:nvSpPr>
        <p:spPr>
          <a:xfrm>
            <a:off x="7010400" y="566100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7" name="panel"/>
          <p:cNvSpPr/>
          <p:nvPr/>
        </p:nvSpPr>
        <p:spPr>
          <a:xfrm>
            <a:off x="558800" y="431800"/>
            <a:ext cx="11074400" cy="12700"/>
          </a:xfrm>
          <a:prstGeom prst="rect">
            <a:avLst/>
          </a:prstGeom>
          <a:solidFill>
            <a:srgbClr val="C6C8BB"/>
          </a:solidFill>
          <a:ln>
            <a:noFill/>
          </a:ln>
        </p:spPr>
      </p:sp>
      <p:sp>
        <p:nvSpPr>
          <p:cNvPr id="1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TORQUE &amp; ROTATIONAL DYNAMICS</a:t>
            </a:r>
          </a:p>
        </p:txBody>
      </p:sp>
      <p:sp>
        <p:nvSpPr>
          <p:cNvPr id="1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0" name="panel"/>
          <p:cNvSpPr/>
          <p:nvPr/>
        </p:nvSpPr>
        <p:spPr>
          <a:xfrm>
            <a:off x="558800" y="6299200"/>
            <a:ext cx="11074400" cy="12700"/>
          </a:xfrm>
          <a:prstGeom prst="rect">
            <a:avLst/>
          </a:prstGeom>
          <a:solidFill>
            <a:srgbClr val="C6C8BB"/>
          </a:solidFill>
          <a:ln>
            <a:noFill/>
          </a:ln>
        </p:spPr>
      </p:sp>
      <p:sp>
        <p:nvSpPr>
          <p:cNvPr id="2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Torque &amp; Rotational Dynamics. Built by GioPhysics from the lesson's own copy; nothing on these slides is re-authored.</a:t>
            </a:r>
          </a:p>
        </p:txBody>
      </p:sp>
      <p:sp>
        <p:nvSpPr>
          <p:cNvPr id="2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36</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When it is tangential</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sin φ is largest at 90°, when the force is perpendicular to the radius.</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A radial force is doing something — it loads the axle, and in circular motion it can supply the centripetal force. What it cannot do is turn the wheel about that axle: its line of action passes straight through the pivot, so its lever arm is zero and its torque is zero.</a:t>
            </a:r>
          </a:p>
        </p:txBody>
      </p:sp>
      <p:sp>
        <p:nvSpPr>
          <p:cNvPr id="11" name="text"/>
          <p:cNvSpPr txBox="1"/>
          <p:nvPr/>
        </p:nvSpPr>
        <p:spPr>
          <a:xfrm>
            <a:off x="558800" y="387731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At 90° the whole force is doing turning work, sin φ = 1, and τ = rF. Any other direction wastes part of the force pushing along the radius, where it has no turning effect at all.</a:t>
            </a:r>
          </a:p>
        </p:txBody>
      </p:sp>
      <p:sp>
        <p:nvSpPr>
          <p:cNvPr id="12" name="text"/>
          <p:cNvSpPr txBox="1"/>
          <p:nvPr/>
        </p:nvSpPr>
        <p:spPr>
          <a:xfrm>
            <a:off x="558800" y="437007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This is the answer if τ is read as 'r times F' with the sin φ treated as decoration. The angle is not decoration — it is the entire difference between a force that spins a wheel and one that merely leans on its axle.</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CIRCULAR MOTION  ·  TORQUE &amp; ROTATIONAL DYNAMICS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Circular Motion — Torque &amp; Rotational Dynamics.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29 / 36</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46046"/>
            <a:ext cx="11074400" cy="9906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Torque is the turning effect of a force about an axis, and net torque produces angular acceleration.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TORQUE &amp; ROTATIONAL DYNAMICS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Torque &amp; Rotational Dynamics.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36</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grindstone (I = 0.60 kg·m²) must reach 30 rad/s from rest in 5.0 s. What tangential force is needed at its 0.20 m rim?</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TORQUE &amp; ROTATIONAL DYNAMICS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Torque &amp; Rotational Dynamics.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36</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grindstone (I = 0.60 kg·m²) must reach 30 rad/s from rest in 5.0 s. What tangential force is needed at its 0.20 m rim?</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α = Δω/Δt = 30 ÷ 5.0 = 6.0 rad/s².</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τ = Iα = 0.60 × 6.0 = 3.6 N·m.</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 = τ/r = 3.6 ÷ 0.20 = 18 N.</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TORQUE &amp; ROTATIONAL DYNAMICS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Torque &amp; Rotational Dynamics.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36</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F = 18 N</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CIRCULAR MOTION  ·  TORQUE &amp; ROTATIONAL DYNAMICS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Circular Motion — Torque &amp; Rotational Dynamics.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32 / 36</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2.0 kg mass hangs from a cord wrapped round a 0.50 kg solid cylindrical pulley of radius 0.10 m. Find the mass's downward acceleration.</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TORQUE &amp; ROTATIONAL DYNAMICS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Torque &amp; Rotational Dynamics.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33 / 36</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2.0 kg mass hangs from a cord wrapped round a 0.50 kg solid cylindrical pulley of radius 0.10 m. Find the mass's downward acceleration.</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Mass: mg − T = ma. Pulley: TR = Iα with I = ½MR² and a = αR.</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 = ½Ma, so mg = a(m + M/2).</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 2.0 × 9.81 ÷ (2.0 + 0.25) ≈ 8.7 m/s².</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TORQUE &amp; ROTATIONAL DYNAMICS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Torque &amp; Rotational Dynamics.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34 / 36</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a ≈ 8.7 m/s²</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CIRCULAR MOTION  ·  TORQUE &amp; ROTATIONAL DYNAMICS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Circular Motion — Torque &amp; Rotational Dynamics.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35 / 36</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CIRCULAR MOTION</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6.5 Moment of Inertia</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https://giophysics.com/chapter-10/moment-of-inertia/</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https://giophysics.com/chapter-10/torque-rotational-dynamics/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https://giophysics.com/chapter-10/presentation/?lesson=torque</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Circular Motion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https://giophysics.com/chapter-10/</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https://giophysics.com/downloads/10-4-torque-rotational-dynamics.pdf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TORQUE &amp; ROTATIONAL DYNAMICS</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Torque &amp; Rotational Dynamics.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36 / 36</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Pushing a door far from its hinges creates more torque than applying the same force close to the hinges.</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TORQUE &amp; ROTATIONAL DYNAMICS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Torque &amp; Rotational Dynamics.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36</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Change angular motion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Choose an axis first. A tangential force creates maximum torque, while a force directed through the axis creates zero torque about that axis. Net external torque produces angular acceleration for a fixed-axis rigid body.</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TORQUE &amp; ROTATIONAL DYNAMICS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Torque &amp; Rotational Dynamics.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36</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State the axis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same force can produce different torques about different axes.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TORQUE &amp; ROTATIONAL DYNAMICS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Torque &amp; Rotational Dynamics.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Radial versus tangential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Radial force can turn motion yet gives zero torque about the centre; tangential force changes angular speed.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TORQUE &amp; ROTATIONAL DYNAMICS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Torque &amp; Rotational Dynamics.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36</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Signs encode sense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Choose clockwise or counter-clockwise as positive before adding torques.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TORQUE &amp; ROTATIONAL DYNAMICS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Torque &amp; Rotational Dynamics.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36</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4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Every straight-line equation has an angular twin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9098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Swap s → θ, v → ω and a → α and the constant-acceleration equations carry straight over, because θ = s/r, ω = v/r and α = aₜ/r all share the same radius. So ω = ω₀ + αt is v = u + at, θ = ω₀t + ½αt² is s = ut + ½at², and ω² = ω₀² + 2αθ is v² = u² + 2as. They hold under exactly the same condition as their linear originals — a constant angular acceleration — and every angle in them must be in radians, not degrees.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TORQUE &amp; ROTATIONAL DYNAMICS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Torque &amp; Rotational Dynamics.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36</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36</Slides>
  <Notes>36</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Circular Motion — Torque &amp; Rotational Dynamics</dc:title>
  <dc:subject>Circular Motion</dc:subject>
  <dc:creator>GioPhysics</dc:creator>
  <cp:keywords>lesson, Circular Motion, chapter-10,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