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Circular Motion — Uniform Circular Motion. Lesson 2 of 11.</a:t>
            </a:r>
          </a:p>
          <a:p>
            <a:pPr marL="0" indent="0">
              <a:buNone/>
            </a:pPr>
            <a:r>
              <a:rPr lang="en-GB" sz="1200" dirty="0"/>
              <a:t>[Intro] An object can keep the same speed while accelerating because its velocity direction changes continuously.</a:t>
            </a:r>
          </a:p>
          <a:p>
            <a:pPr marL="0" indent="0">
              <a:buNone/>
            </a:pPr>
            <a:r>
              <a:rPr lang="en-GB" sz="1200" dirty="0"/>
              <a:t>[Source] https://giophysics.com/chapter-10/uniform-circular-motion/</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Angular form: aᶜ = ω²r</a:t>
            </a:r>
          </a:p>
          <a:p>
            <a:pPr marL="0" indent="0">
              <a:buNone/>
            </a:pPr>
            <a:r>
              <a:rPr lang="en-GB" sz="1200" dirty="0"/>
              <a:t>[In plain English] The same inward acceleration, written with spin rate instead of speed.</a:t>
            </a:r>
          </a:p>
          <a:p>
            <a:pPr marL="0" indent="0">
              <a:buNone/>
            </a:pPr>
            <a:r>
              <a:rPr lang="en-GB" sz="1200" dirty="0"/>
              <a:t>[Note] Use v = ωr</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Vector direction: a⃗ = −ω²r⃗</a:t>
            </a:r>
          </a:p>
          <a:p>
            <a:pPr marL="0" indent="0">
              <a:buNone/>
            </a:pPr>
            <a:r>
              <a:rPr lang="en-GB" sz="1200" dirty="0"/>
              <a:t>[In plain English] The minus sign says the acceleration points inward — opposite to the line drawn outward from the centre.</a:t>
            </a:r>
          </a:p>
          <a:p>
            <a:pPr marL="0" indent="0">
              <a:buNone/>
            </a:pPr>
            <a:r>
              <a:rPr lang="en-GB" sz="1200" dirty="0"/>
              <a:t>[Note] Opposite the outward position vector</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An object drawn at the far right of a circular path. From it, one arrow points straight down the page along the tangent and is labelled v; a second arrow points straight left, back along the radius toward the centre, and is labelled a. A small square marks the right angle between them, and a faint curved arrow shows the object going round at a steady speed.</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7.1. The Earth is drawn as a circle, labelled, with a dot marking its centre. A second, larger circle drawn concentric with it is the satellite's circular orbit. The satellite itself is a small block sitting on that larger circle, above and to the right of the Earth, and a dashed straight line runs from the dot at the centre of the Earth out to the satellite, labelled r. The figure is marked not to scale.</a:t>
            </a:r>
          </a:p>
          <a:p>
            <a:pPr marL="0" indent="0">
              <a:buNone/>
            </a:pPr>
            <a:r>
              <a:rPr lang="en-GB" sz="1200" dirty="0"/>
              <a:t>[Where it came from] A Level · Topics 12–25, question 7; syllabus 12, 13.</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Uniform circular motion does not mean zero acceleration. Uniform refers to speed; velocity still changes because its direction changes.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ball moves in a circle of radius 2.0 m at 4.0 m/s. Find its centripetal acceleration.</a:t>
            </a:r>
          </a:p>
          <a:p>
            <a:pPr marL="0" indent="0">
              <a:buNone/>
            </a:pPr>
            <a:r>
              <a:rPr lang="en-GB" sz="1200" dirty="0"/>
              <a:t>[Answer] a = 8.0 m/s² inward</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a = v²/r = 16 ÷ 2.0.</a:t>
            </a:r>
          </a:p>
          <a:p>
            <a:pPr marL="0" indent="0">
              <a:buNone/>
            </a:pPr>
            <a:r>
              <a:rPr lang="en-GB" sz="1200" dirty="0"/>
              <a:t>[Step 2] a = 8.0 m/s² toward the centre.</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a = 8.0 m/s² inward</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cyclist travels at 12 m/s around a bend of radius 30 m. Find the centripetal acceleration.</a:t>
            </a:r>
          </a:p>
          <a:p>
            <a:pPr marL="0" indent="0">
              <a:buNone/>
            </a:pPr>
            <a:r>
              <a:rPr lang="en-GB" sz="1200" dirty="0"/>
              <a:t>[Answer] aᶜ = 4.8 m/s² inward</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Use aᶜ = v²/r.</a:t>
            </a:r>
          </a:p>
          <a:p>
            <a:pPr marL="0" indent="0">
              <a:buNone/>
            </a:pPr>
            <a:r>
              <a:rPr lang="en-GB" sz="1200" dirty="0"/>
              <a:t>[Step 2] aᶜ = 12²/30.</a:t>
            </a:r>
          </a:p>
          <a:p>
            <a:pPr marL="0" indent="0">
              <a:buNone/>
            </a:pPr>
            <a:r>
              <a:rPr lang="en-GB" sz="1200" dirty="0"/>
              <a:t>[Step 3] The direction is toward the centre of the bend.</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car goes round a roundabout at a steady 30 km/h, needle never moving. Is it accelerating? The speedometer reads the same number the whole way round, and the driver never touches the accelerator or the brake.</a:t>
            </a:r>
          </a:p>
          <a:p>
            <a:pPr marL="0" indent="0">
              <a:buNone/>
            </a:pPr>
            <a:r>
              <a:rPr lang="en-GB" sz="1200" dirty="0"/>
              <a:t>[Answer] Yes, strongly. Acceleration is the rate of change of velocity, and velocity carries a direction. The car's direction is changing every instant, so it is accelerating toward the centre of the roundabout the entire time — which is exactly why the passengers can feel it.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aᶜ = 4.8 m/s² inward</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3 is wrong] The arithmetic is right and the units are not. 5.8 × 10³ seconds was divided by sixty in the head to get 97 — and then the answer was reported in seconds anyway. A number that looks like a sensible orbital figure hides the slip: 97 minutes is a real low orbit, 97 seconds is faster than anything can travel.</a:t>
            </a:r>
          </a:p>
          <a:p>
            <a:pPr marL="0" indent="0">
              <a:buNone/>
            </a:pPr>
            <a:r>
              <a:rPr lang="en-GB" sz="1200" dirty="0"/>
              <a:t>[It should say] T ≈ 5.8 × 10³ s = 5.8 × 10³ ÷ 60 ≈ 97 minutes.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right-hand object goes round the same circle at twice the speed. What happens to the inward acceleration?</a:t>
            </a:r>
          </a:p>
          <a:p>
            <a:pPr marL="0" indent="0">
              <a:buNone/>
            </a:pPr>
            <a:r>
              <a:rPr lang="en-GB" sz="1200" dirty="0"/>
              <a:t>[Options] A It doubles — twice the speed, twice the acceleration   B It becomes four times as large   C It stays the same — the speed is steady in both cases, so there is no acceleration to change</a:t>
            </a:r>
          </a:p>
          <a:p>
            <a:pPr marL="0" indent="0">
              <a:buNone/>
            </a:pPr>
            <a:r>
              <a:rPr lang="en-GB" sz="1200" dirty="0"/>
              <a:t>[Figure] The same circle drawn twice at the same radius r. On the left the object carries a short tangential velocity arrow labelled v; on the right the identical object carries an arrow twice as long, labelled 2v. Under each circle the inward acceleration is left written as a question.</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It becomes four times as large. The radius is drawn the same on both circles, so only v changes. In a = v²/r the speed appears squared: doubling v multiplies the inward acceleration by four. The faster object must turn through the same corner in half the time, and turning twice as sharply per second at twice the speed costs four times as much.</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If speed doubles while radius stays fixed, what happens to centripetal acceleration?</a:t>
            </a:r>
          </a:p>
          <a:p>
            <a:pPr marL="0" indent="0">
              <a:buNone/>
            </a:pPr>
            <a:r>
              <a:rPr lang="en-GB" sz="1200" dirty="0"/>
              <a:t>[Figure] The same circle drawn twice at the same radius r. On the left the object carries a short tangential velocity arrow labelled v; on the right the identical object carries an arrow twice as long, labelled 2v. Under each circle the inward acceleration is left written as a question.</a:t>
            </a:r>
          </a:p>
          <a:p>
            <a:pPr marL="0" indent="0">
              <a:buNone/>
            </a:pPr>
            <a:r>
              <a:rPr lang="en-GB" sz="1200" dirty="0"/>
              <a:t>[Options] A It doubles   B It quadruples   C It is unchanged</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If speed doubles while radius stays fixed, what happens to centripetal acceleration?</a:t>
            </a:r>
          </a:p>
          <a:p>
            <a:pPr marL="0" indent="0">
              <a:buNone/>
            </a:pPr>
            <a:r>
              <a:rPr lang="en-GB" sz="1200" dirty="0"/>
              <a:t>[Option by option] A: This is the answer that comes from reading v²/r as though it were v/r. Every other formula in mechanics so far has been linear in speed, so proportionality is a well-trained habit — but here the speed enters twice, once for how sharply the direction must turn and once for how quickly it must be turned.  B: Correct. With r fixed, aᶜ = v²/r depends on the square of the speed, so a factor of two on v becomes a factor of four on the acceleration. This is why cornering speed limits are so much more punishing than they look.  C: 'Unchanged' is the answer if you believe uniform circular motion has no acceleration at all — the word 'uniform' does a lot of damage here. It refers only to the speed. The velocity is changing direction continuously, and that change is the acceleration.</a:t>
            </a:r>
          </a:p>
          <a:p>
            <a:pPr marL="0" indent="0">
              <a:buNone/>
            </a:pPr>
            <a:r>
              <a:rPr lang="en-GB" sz="1200" dirty="0"/>
              <a:t>[Answer] B — It quadruples</a:t>
            </a:r>
          </a:p>
          <a:p>
            <a:pPr marL="0" indent="0">
              <a:buNone/>
            </a:pPr>
            <a:r>
              <a:rPr lang="en-GB" sz="1200" dirty="0"/>
              <a:t>[Why] aᶜ = v²/r, so the speed factor is squared.</a:t>
            </a:r>
          </a:p>
          <a:p>
            <a:pPr marL="0" indent="0">
              <a:buNone/>
            </a:pPr>
            <a:r>
              <a:rPr lang="en-GB" sz="1200" dirty="0"/>
              <a:t>[Reveal] One click for the answer, then one for the reason.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satellite orbits at radius 7.0 × 10⁶ m where g = 8.2 m/s². Find its orbital speed and period.</a:t>
            </a:r>
          </a:p>
          <a:p>
            <a:pPr marL="0" indent="0">
              <a:buNone/>
            </a:pPr>
            <a:r>
              <a:rPr lang="en-GB" sz="1200" dirty="0"/>
              <a:t>[Answer] v ≈ 7.6 km/s; T ≈ 97 min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Gravity is the centripetal acceleration: v = √(gr) = √(8.2 × 7.0 × 10⁶) ≈ 7.6 × 10³ m/s.</a:t>
            </a:r>
          </a:p>
          <a:p>
            <a:pPr marL="0" indent="0">
              <a:buNone/>
            </a:pPr>
            <a:r>
              <a:rPr lang="en-GB" sz="1200" dirty="0"/>
              <a:t>[Step 2] T = 2πr/v = 2π × 7.0 × 10⁶ ÷ 7.6 × 10³.</a:t>
            </a:r>
          </a:p>
          <a:p>
            <a:pPr marL="0" indent="0">
              <a:buNone/>
            </a:pPr>
            <a:r>
              <a:rPr lang="en-GB" sz="1200" dirty="0"/>
              <a:t>[Step 3] T ≈ 5.8 × 10³ s ≈ 97 minutes.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v ≈ 7.6 km/s; T ≈ 97 min</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conical-pendulum bob circles on a 1.5 m string at 20° from vertical. Find its speed.</a:t>
            </a:r>
          </a:p>
          <a:p>
            <a:pPr marL="0" indent="0">
              <a:buNone/>
            </a:pPr>
            <a:r>
              <a:rPr lang="en-GB" sz="1200" dirty="0"/>
              <a:t>[Answer] v ≈ 1.4 m/s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Uniform circular motion is movement around a circle at constant speed while the velocity direction continually changes.</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Vertical: T cos20° = mg. Horizontal: T sin20° = mv²/r with r = 1.5 sin20° ≈ 0.513 m.</a:t>
            </a:r>
          </a:p>
          <a:p>
            <a:pPr marL="0" indent="0">
              <a:buNone/>
            </a:pPr>
            <a:r>
              <a:rPr lang="en-GB" sz="1200" dirty="0"/>
              <a:t>[Step 2] Divide: tan20° = v²/(rg) → v² = 0.513 × 9.81 × 0.364.</a:t>
            </a:r>
          </a:p>
          <a:p>
            <a:pPr marL="0" indent="0">
              <a:buNone/>
            </a:pPr>
            <a:r>
              <a:rPr lang="en-GB" sz="1200" dirty="0"/>
              <a:t>[Step 3] v ≈ √1.83 ≈ 1.4 m/s.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v ≈ 1.4 m/s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https://giophysics.com/chapter-10/presentation/?lesson=uniform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The tip of a fan blade turning steadily keeps the same speed but accelerates inward as its direction changes.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In uniform circular motion, velocity is tangent to the path and centripetal acceleration points toward the centre. The two vectors are perpendicular, so the acceleration changes direction without changing speed.</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At every instant, velocity points along the direction the object would continue if the inward interaction vanished.</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centre-seeking acceleration turns the velocity vector toward the next tangent.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Doubling speed makes centripetal acceleration four times larger at the same radius.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Centripetal acceleration: aᶜ = v²/r</a:t>
            </a:r>
          </a:p>
          <a:p>
            <a:pPr marL="0" indent="0">
              <a:buNone/>
            </a:pPr>
            <a:r>
              <a:rPr lang="en-GB" sz="1200" dirty="0"/>
              <a:t>[In plain English] Moving in a circle means constantly turning inward; the needed inward acceleration grows with speed squared and shrinks with a wider circle.</a:t>
            </a:r>
          </a:p>
          <a:p>
            <a:pPr marL="0" indent="0">
              <a:buNone/>
            </a:pPr>
            <a:r>
              <a:rPr lang="en-GB" sz="1200" dirty="0"/>
              <a:t>[Note] Always inward</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hyperlink" Target="https://giophysics.com/chapter-10/presentation/?lesson=uniform"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hyperlink" Target="https://giophysics.com/curricula/a-level/exams/a-level-extension#q7"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png"/><Relationship Id="rId4" Type="http://schemas.openxmlformats.org/officeDocument/2006/relationships/hyperlink" Target="https://giophysics.com/chapter-10/presentation/?lesson=uniform"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png"/><Relationship Id="rId4" Type="http://schemas.openxmlformats.org/officeDocument/2006/relationships/hyperlink" Target="https://giophysics.com/chapter-10/presentation/?lesson=uniform"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giophysics.com/chapter-10/centripetal-forces-applications/" TargetMode="External"/><Relationship Id="rId4" Type="http://schemas.openxmlformats.org/officeDocument/2006/relationships/hyperlink" Target="https://giophysics.com/chapter-10/uniform-circular-motion/" TargetMode="External"/><Relationship Id="rId5" Type="http://schemas.openxmlformats.org/officeDocument/2006/relationships/hyperlink" Target="https://giophysics.com/chapter-10/presentation/?lesson=uniform" TargetMode="External"/><Relationship Id="rId6" Type="http://schemas.openxmlformats.org/officeDocument/2006/relationships/hyperlink" Target="https://giophysics.com/chapter-10/" TargetMode="External"/><Relationship Id="rId7" Type="http://schemas.openxmlformats.org/officeDocument/2006/relationships/hyperlink" Target="https://giophysics.com/downloads/10-2-uniform-circular-motion.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06 · Circular Motion</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Constant speed, changing velocity</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Uniform Circular Motion</a:t>
            </a:r>
          </a:p>
        </p:txBody>
      </p:sp>
      <p:sp>
        <p:nvSpPr>
          <p:cNvPr id="6" name="text"/>
          <p:cNvSpPr txBox="1"/>
          <p:nvPr/>
        </p:nvSpPr>
        <p:spPr>
          <a:xfrm>
            <a:off x="558800" y="221107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An object can keep the same speed while accelerating because its velocity direction changes continuously.</a:t>
            </a:r>
          </a:p>
        </p:txBody>
      </p:sp>
      <p:sp>
        <p:nvSpPr>
          <p:cNvPr id="7" name="panel"/>
          <p:cNvSpPr/>
          <p:nvPr/>
        </p:nvSpPr>
        <p:spPr>
          <a:xfrm>
            <a:off x="558800" y="2569845"/>
            <a:ext cx="11074400" cy="12700"/>
          </a:xfrm>
          <a:prstGeom prst="rect">
            <a:avLst/>
          </a:prstGeom>
          <a:solidFill>
            <a:srgbClr val="C6C8BB"/>
          </a:solidFill>
          <a:ln>
            <a:noFill/>
          </a:ln>
        </p:spPr>
      </p:sp>
      <p:sp>
        <p:nvSpPr>
          <p:cNvPr id="8" name="fact-label"/>
          <p:cNvSpPr txBox="1"/>
          <p:nvPr/>
        </p:nvSpPr>
        <p:spPr>
          <a:xfrm>
            <a:off x="558800" y="274764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74764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2 of 11 in Circular Motion</a:t>
            </a:r>
          </a:p>
        </p:txBody>
      </p:sp>
      <p:sp>
        <p:nvSpPr>
          <p:cNvPr id="10" name="fact-label"/>
          <p:cNvSpPr txBox="1"/>
          <p:nvPr/>
        </p:nvSpPr>
        <p:spPr>
          <a:xfrm>
            <a:off x="558800" y="302641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02641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 minutes of it</a:t>
            </a:r>
          </a:p>
        </p:txBody>
      </p:sp>
      <p:sp>
        <p:nvSpPr>
          <p:cNvPr id="12" name="fact-label"/>
          <p:cNvSpPr txBox="1"/>
          <p:nvPr/>
        </p:nvSpPr>
        <p:spPr>
          <a:xfrm>
            <a:off x="558800" y="330517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30517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https://giophysics.com/chapter-10/uniform-circular-motion/</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UNIFORM CIRCULAR MOTION</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Uniform Circular Motion.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Angular form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aᶜ = ω²r</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Use v = ωr</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same inward acceleration, written with spin rate instead of speed.</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UNIFORM CIRCULAR MOTION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Uniform Circular Motion.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Vector direction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a⃗ = −ω²r⃗</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Opposite the outward position vector</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minus sign says the acceleration points inward — opposite to the line drawn outward from the centre.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UNIFORM CIRCULAR MOTION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Uniform Circular Motion.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Two vectors at right angles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162397" y="1854200"/>
            <a:ext cx="5867207" cy="3402330"/>
          </a:xfrm>
          <a:prstGeom prst="rect">
            <a:avLst/>
          </a:prstGeom>
          <a:solidFill>
            <a:srgbClr val="FFFFFF"/>
          </a:solidFill>
          <a:ln w="9525">
            <a:solidFill>
              <a:srgbClr val="C6C8BB"/>
            </a:solidFill>
          </a:ln>
        </p:spPr>
      </p:sp>
      <p:pic>
        <p:nvPicPr>
          <p:cNvPr id="7" name="An object drawn at the far right of a circular path. From it, one arrow points straight down the page along the tangent and is labelled v; a second arrow points straight left, back along the radius toward the centre, and is labelled a. A small square marks the right angle between them, and a faint curved arrow shows the object going round at a steady speed." descr="An object drawn at the far right of a circular path. From it, one arrow points straight down the page along the tangent and is labelled v; a second arrow points straight left, back along the radius toward the centre, and is labelled a. A small square marks the right angle between them, and a faint curved arrow shows the object going round at a steady speed."/>
          <p:cNvPicPr>
            <a:picLocks noChangeAspect="1"/>
          </p:cNvPicPr>
          <p:nvPr/>
        </p:nvPicPr>
        <p:blipFill>
          <a:blip r:embed="rId3"/>
          <a:stretch>
            <a:fillRect/>
          </a:stretch>
        </p:blipFill>
        <p:spPr>
          <a:xfrm>
            <a:off x="3276697" y="1968500"/>
            <a:ext cx="5638607"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An object drawn at the far right of a circular path. From it, one arrow points straight down the page along the tangent and is labelled v; a second arrow points straight left, back along the radius toward the centre, and is labelled a. A small square marks the right angle between them, and a faint curved arrow shows the object going round at a steady speed.</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UNIFORM CIRCULAR MOTION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Uniform Circular Motion.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7.1 — A Level · Topics 12–25</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7 of that paper · syllabus 12, 13</a:t>
            </a:r>
          </a:p>
        </p:txBody>
      </p:sp>
      <p:sp>
        <p:nvSpPr>
          <p:cNvPr id="6" name="panel"/>
          <p:cNvSpPr/>
          <p:nvPr/>
        </p:nvSpPr>
        <p:spPr>
          <a:xfrm>
            <a:off x="3162397" y="1854200"/>
            <a:ext cx="5867207" cy="3402330"/>
          </a:xfrm>
          <a:prstGeom prst="rect">
            <a:avLst/>
          </a:prstGeom>
          <a:solidFill>
            <a:srgbClr val="FFFFFF"/>
          </a:solidFill>
          <a:ln w="9525">
            <a:solidFill>
              <a:srgbClr val="C6C8BB"/>
            </a:solidFill>
          </a:ln>
        </p:spPr>
      </p:sp>
      <p:pic>
        <p:nvPicPr>
          <p:cNvPr id="7" name="The Earth is drawn as a circle, labelled, with a dot marking its centre. A second, larger circle drawn concentric with it is the satellite's circular orbit. The satellite itself is a small block sitting on that larger circle, above and to the right of the Earth, and a dashed straight line runs from the dot at the centre of the Earth out to the satellite, labelled r. The figure is marked not to scale." descr="The Earth is drawn as a circle, labelled, with a dot marking its centre. A second, larger circle drawn concentric with it is the satellite's circular orbit. The satellite itself is a small block sitting on that larger circle, above and to the right of the Earth, and a dashed straight line runs from the dot at the centre of the Earth out to the satellite, labelled r. The figure is marked not to scale."/>
          <p:cNvPicPr>
            <a:picLocks noChangeAspect="1"/>
          </p:cNvPicPr>
          <p:nvPr/>
        </p:nvPicPr>
        <p:blipFill>
          <a:blip r:embed="rId3"/>
          <a:stretch>
            <a:fillRect/>
          </a:stretch>
        </p:blipFill>
        <p:spPr>
          <a:xfrm>
            <a:off x="3276697" y="1968500"/>
            <a:ext cx="5638607"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Earth is drawn as a circle, labelled, with a dot marking its centre. A second, larger circle drawn concentric with it is the satellite's circular orbit. The satellite itself is a small block sitting on that larger circle, above and to the right of the Earth, and a dashed straight line runs from the dot at the centre of the Earth out to the satellite, labelled r. The figure is marked not to scale.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UNIFORM CIRCULAR MOTION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Uniform Circular Motion.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Uniform circular motion does not mean zero acceleration. Uniform refers to speed; velocity still changes because its direction changes.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UNIFORM CIRCULAR MOTION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Uniform Circular Motion.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ball moves in a circle of radius 2.0 m at 4.0 m/s. Find its centripetal acceleration.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UNIFORM CIRCULAR MOTION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Uniform Circular Motion.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ball moves in a circle of radius 2.0 m at 4.0 m/s. Find its centripetal acceleration.</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 v²/r = 16 ÷ 2.0.</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 8.0 m/s² toward the centre.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UNIFORM CIRCULAR MOTION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Uniform Circular Motion.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a = 8.0 m/s² inward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UNIFORM CIRCULAR MOTION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Uniform Circular Motion.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cyclist travels at 12 m/s around a bend of radius 30 m. Find the centripetal acceleration.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UNIFORM CIRCULAR MOTION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Uniform Circular Motion.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cyclist travels at 12 m/s around a bend of radius 30 m. Find the centripetal acceleration.</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Use aᶜ = v²/r.</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aᶜ = 12²/30.</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direction is toward the centre of the bend.</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UNIFORM CIRCULAR MOTION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Uniform Circular Motion.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car goes round a roundabout at a steady 30 km/h, needle never moving. Is it accelerating?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81720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speedometer reads the same number the whole way round, and the driver never touches the accelerator or the brake.</a:t>
            </a:r>
          </a:p>
        </p:txBody>
      </p:sp>
      <p:sp>
        <p:nvSpPr>
          <p:cNvPr id="7" name="text"/>
          <p:cNvSpPr txBox="1"/>
          <p:nvPr/>
        </p:nvSpPr>
        <p:spPr>
          <a:xfrm>
            <a:off x="558800" y="355634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76398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Yes, strongly. Acceleration is the rate of change of velocity, and velocity carries a direction. The car's direction is changing every instant, so it is accelerating toward the centre of the roundabout the entire time — which is exactly why the passengers can feel it.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UNIFORM CIRCULAR MOTION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Uniform Circular Motion.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aᶜ = 4.8 m/s² inward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UNIFORM CIRCULAR MOTION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Uniform Circular Motion.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2486758"/>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2486758"/>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Gravity supplies the centripetal acceleration, so v = √(gr) = √(8.2 × 7.0 × 10⁶) ≈ 7.6 × 10³ m/s.</a:t>
            </a:r>
          </a:p>
        </p:txBody>
      </p:sp>
      <p:sp>
        <p:nvSpPr>
          <p:cNvPr id="8" name="step-number"/>
          <p:cNvSpPr txBox="1"/>
          <p:nvPr/>
        </p:nvSpPr>
        <p:spPr>
          <a:xfrm>
            <a:off x="558800" y="2880458"/>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880458"/>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One orbit is a circumference: T = 2πr/v = 2π × 7.0 × 10⁶ ÷ 7.6 × 10³.</a:t>
            </a:r>
          </a:p>
        </p:txBody>
      </p:sp>
      <p:sp>
        <p:nvSpPr>
          <p:cNvPr id="10" name="step-number"/>
          <p:cNvSpPr txBox="1"/>
          <p:nvPr/>
        </p:nvSpPr>
        <p:spPr>
          <a:xfrm>
            <a:off x="558800" y="3274158"/>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3274158"/>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 ≈ 5.8 × 10³ s, so the satellite orbits once every 97 seconds.</a:t>
            </a:r>
          </a:p>
        </p:txBody>
      </p:sp>
      <p:sp>
        <p:nvSpPr>
          <p:cNvPr id="12" name="text"/>
          <p:cNvSpPr txBox="1"/>
          <p:nvPr/>
        </p:nvSpPr>
        <p:spPr>
          <a:xfrm>
            <a:off x="558800" y="3667858"/>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3 IS WRONG</a:t>
            </a:r>
          </a:p>
        </p:txBody>
      </p:sp>
      <p:sp>
        <p:nvSpPr>
          <p:cNvPr id="13" name="text"/>
          <p:cNvSpPr txBox="1"/>
          <p:nvPr/>
        </p:nvSpPr>
        <p:spPr>
          <a:xfrm>
            <a:off x="558800" y="3875503"/>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arithmetic is right and the units are not. 5.8 × 10³ seconds was divided by sixty in the head to get 97 — and then the answer was reported in seconds anyway. A number that looks like a sensible orbital figure hides the slip: 97 minutes is a real low orbit, 97 seconds is faster than anything can travel.</a:t>
            </a:r>
          </a:p>
        </p:txBody>
      </p:sp>
      <p:sp>
        <p:nvSpPr>
          <p:cNvPr id="14" name="text"/>
          <p:cNvSpPr txBox="1"/>
          <p:nvPr/>
        </p:nvSpPr>
        <p:spPr>
          <a:xfrm>
            <a:off x="558800" y="4695923"/>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5" name="text"/>
          <p:cNvSpPr txBox="1"/>
          <p:nvPr/>
        </p:nvSpPr>
        <p:spPr>
          <a:xfrm>
            <a:off x="558800" y="4903568"/>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T ≈ 5.8 × 10³ s = 5.8 × 10³ ÷ 60 ≈ 97 minutes.</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UNIFORM CIRCULAR MOTION</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Uniform Circular Motion.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2"/>
                                        </p:tgtEl>
                                        <p:attrNameLst>
                                          <p:attrName>style.visibility</p:attrName>
                                        </p:attrNameLst>
                                      </p:cBhvr>
                                      <p:to>
                                        <p:strVal val="visible"/>
                                      </p:to>
                                    </p:set>
                                    <p:animEffect transition="in" filter="fade">
                                      <p:cBhvr>
                                        <p:cTn id="5" dur="400"/>
                                        <p:tgtEl>
                                          <p:spTgt spid="12"/>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3"/>
                                        </p:tgtEl>
                                        <p:attrNameLst>
                                          <p:attrName>style.visibility</p:attrName>
                                        </p:attrNameLst>
                                      </p:cBhvr>
                                      <p:to>
                                        <p:strVal val="visible"/>
                                      </p:to>
                                    </p:set>
                                    <p:animEffect transition="in" filter="fade">
                                      <p:cBhvr>
                                        <p:cTn id="8" dur="4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400"/>
                                        <p:tgtEl>
                                          <p:spTgt spid="1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4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right-hand object goes round the same circle at twice the speed. What happens to the inward acceleration?</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It doubles — twice the speed, twice the acceleration</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It becomes four times as large</a:t>
            </a:r>
          </a:p>
        </p:txBody>
      </p:sp>
      <p:sp>
        <p:nvSpPr>
          <p:cNvPr id="9" name="text"/>
          <p:cNvSpPr txBox="1"/>
          <p:nvPr/>
        </p:nvSpPr>
        <p:spPr>
          <a:xfrm>
            <a:off x="558800" y="35445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It stays the same — the speed is steady in both cases, so there is no acceleration to change</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The same circle drawn twice at the same radius r. On the left the object carries a short tangential velocity arrow labelled v; on the right the identical object carries an arrow twice as long, labelled 2v. Under each circle the inward acceleration is left written as a question." descr="The same circle drawn twice at the same radius r. On the left the object carries a short tangential velocity arrow labelled v; on the right the identical object carries an arrow twice as long, labelled 2v. Under each circle the inward acceleration is left written as a question."/>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same circle drawn twice at the same radius r. On the left the object carries a short tangential velocity arrow labelled v; on the right the identical object carries an arrow twice as long, labelled 2v. Under each circle the inward acceleration is left written as a question.</a:t>
            </a:r>
          </a:p>
        </p:txBody>
      </p:sp>
      <p:sp>
        <p:nvSpPr>
          <p:cNvPr id="13" name="text"/>
          <p:cNvSpPr txBox="1"/>
          <p:nvPr/>
        </p:nvSpPr>
        <p:spPr>
          <a:xfrm>
            <a:off x="7010400" y="566100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UNIFORM CIRCULAR MOTION</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Uniform Circular Motion.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9573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It becomes four times as large</a:t>
            </a:r>
          </a:p>
        </p:txBody>
      </p:sp>
      <p:sp>
        <p:nvSpPr>
          <p:cNvPr id="7" name="text"/>
          <p:cNvSpPr txBox="1"/>
          <p:nvPr/>
        </p:nvSpPr>
        <p:spPr>
          <a:xfrm>
            <a:off x="558800" y="33041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11745"/>
            <a:ext cx="11074400" cy="7429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radius is drawn the same on both circles, so only v changes. In a = v²/r the speed appears squared: doubling v multiplies the inward acceleration by four. The faster object must turn through the same corner in half the time, and turning twice as sharply per second at twice the speed costs four times as much.</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UNIFORM CIRCULAR MOTION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Uniform Circular Motion.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If speed doubles while radius stays fixed, what happens to centripetal acceleration?</a:t>
            </a:r>
          </a:p>
        </p:txBody>
      </p:sp>
      <p:sp>
        <p:nvSpPr>
          <p:cNvPr id="7" name="option-letter"/>
          <p:cNvSpPr txBox="1"/>
          <p:nvPr/>
        </p:nvSpPr>
        <p:spPr>
          <a:xfrm>
            <a:off x="558800" y="2618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618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 doubles</a:t>
            </a:r>
          </a:p>
        </p:txBody>
      </p:sp>
      <p:sp>
        <p:nvSpPr>
          <p:cNvPr id="9" name="option-letter"/>
          <p:cNvSpPr txBox="1"/>
          <p:nvPr/>
        </p:nvSpPr>
        <p:spPr>
          <a:xfrm>
            <a:off x="558800" y="2999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2999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 quadruples</a:t>
            </a:r>
          </a:p>
        </p:txBody>
      </p:sp>
      <p:sp>
        <p:nvSpPr>
          <p:cNvPr id="11" name="option-letter"/>
          <p:cNvSpPr txBox="1"/>
          <p:nvPr/>
        </p:nvSpPr>
        <p:spPr>
          <a:xfrm>
            <a:off x="558800" y="3380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380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 is unchanged</a:t>
            </a:r>
          </a:p>
        </p:txBody>
      </p:sp>
      <p:sp>
        <p:nvSpPr>
          <p:cNvPr id="13" name="panel"/>
          <p:cNvSpPr/>
          <p:nvPr/>
        </p:nvSpPr>
        <p:spPr>
          <a:xfrm>
            <a:off x="7010400" y="1854200"/>
            <a:ext cx="4622800" cy="2701907"/>
          </a:xfrm>
          <a:prstGeom prst="rect">
            <a:avLst/>
          </a:prstGeom>
          <a:solidFill>
            <a:srgbClr val="FFFFFF"/>
          </a:solidFill>
          <a:ln w="9525">
            <a:solidFill>
              <a:srgbClr val="C6C8BB"/>
            </a:solidFill>
          </a:ln>
        </p:spPr>
      </p:sp>
      <p:pic>
        <p:nvPicPr>
          <p:cNvPr id="14" name="The same circle drawn twice at the same radius r. On the left the object carries a short tangential velocity arrow labelled v; on the right the identical object carries an arrow twice as long, labelled 2v. Under each circle the inward acceleration is left written as a question." descr="The same circle drawn twice at the same radius r. On the left the object carries a short tangential velocity arrow labelled v; on the right the identical object carries an arrow twice as long, labelled 2v. Under each circle the inward acceleration is left written as a question."/>
          <p:cNvPicPr>
            <a:picLocks noChangeAspect="1"/>
          </p:cNvPicPr>
          <p:nvPr/>
        </p:nvPicPr>
        <p:blipFill>
          <a:blip r:embed="rId3"/>
          <a:stretch>
            <a:fillRect/>
          </a:stretch>
        </p:blipFill>
        <p:spPr>
          <a:xfrm>
            <a:off x="7124700" y="1968500"/>
            <a:ext cx="4394200" cy="2473307"/>
          </a:xfrm>
          <a:prstGeom prst="rect">
            <a:avLst/>
          </a:prstGeom>
        </p:spPr>
      </p:pic>
      <p:sp>
        <p:nvSpPr>
          <p:cNvPr id="15" name="text"/>
          <p:cNvSpPr txBox="1"/>
          <p:nvPr/>
        </p:nvSpPr>
        <p:spPr>
          <a:xfrm>
            <a:off x="7010400" y="4619607"/>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same circle drawn twice at the same radius r. On the left the object carries a short tangential velocity arrow labelled v; on the right the identical object carries an arrow twice as long, labelled 2v. Under each circle the inward acceleration is left written as a question.</a:t>
            </a:r>
          </a:p>
        </p:txBody>
      </p:sp>
      <p:sp>
        <p:nvSpPr>
          <p:cNvPr id="16" name="text"/>
          <p:cNvSpPr txBox="1"/>
          <p:nvPr/>
        </p:nvSpPr>
        <p:spPr>
          <a:xfrm>
            <a:off x="7010400" y="566100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UNIFORM CIRCULAR MOTION</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Uniform Circular Motion.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It quadruples</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aᶜ = v²/r, so the speed factor is squared.</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This is the answer that comes from reading v²/r as though it were v/r. Every other formula in mechanics so far has been linear in speed, so proportionality is a well-trained habit — but here the speed enters twice, once for how sharply the direction must turn and once for how quickly it must be turned.</a:t>
            </a:r>
          </a:p>
        </p:txBody>
      </p:sp>
      <p:sp>
        <p:nvSpPr>
          <p:cNvPr id="11" name="text"/>
          <p:cNvSpPr txBox="1"/>
          <p:nvPr/>
        </p:nvSpPr>
        <p:spPr>
          <a:xfrm>
            <a:off x="558800" y="40919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With r fixed, aᶜ = v²/r depends on the square of the speed, so a factor of two on v becomes a factor of four on the acceleration. This is why cornering speed limits are so much more punishing than they look.</a:t>
            </a:r>
          </a:p>
        </p:txBody>
      </p:sp>
      <p:sp>
        <p:nvSpPr>
          <p:cNvPr id="12" name="text"/>
          <p:cNvSpPr txBox="1"/>
          <p:nvPr/>
        </p:nvSpPr>
        <p:spPr>
          <a:xfrm>
            <a:off x="558800" y="45847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'Unchanged' is the answer if you believe uniform circular motion has no acceleration at all — the word 'uniform' does a lot of damage here. It refers only to the speed. The velocity is changing direction continuously, and that change is the acceleration.</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UNIFORM CIRCULAR MOTION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Uniform Circular Motion.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satellite orbits at radius 7.0 × 10⁶ m where g = 8.2 m/s². Find its orbital speed and period.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UNIFORM CIRCULAR MOTION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Uniform Circular Motion.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satellite orbits at radius 7.0 × 10⁶ m where g = 8.2 m/s². Find its orbital speed and period.</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Gravity is the centripetal acceleration: v = √(gr) = √(8.2 × 7.0 × 10⁶) ≈ 7.6 × 10³ m/s.</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 = 2πr/v = 2π × 7.0 × 10⁶ ÷ 7.6 × 10³.</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 ≈ 5.8 × 10³ s ≈ 97 minutes.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UNIFORM CIRCULAR MOTION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Uniform Circular Motion.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v ≈ 7.6 km/s; T ≈ 97 min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UNIFORM CIRCULAR MOTION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Uniform Circular Motion.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conical-pendulum bob circles on a 1.5 m string at 20° from vertical. Find its speed.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UNIFORM CIRCULAR MOTION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Uniform Circular Motion.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Uniform circular motion is movement around a circle at constant speed while the velocity direction continually changes.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UNIFORM CIRCULAR MOTION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Uniform Circular Motion.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conical-pendulum bob circles on a 1.5 m string at 20° from vertical. Find its speed.</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Vertical: T cos20° = mg. Horizontal: T sin20° = mv²/r with r = 1.5 sin20° ≈ 0.513 m.</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Divide: tan20° = v²/(rg) → v² = 0.513 × 9.81 × 0.364.</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√1.83 ≈ 1.4 m/s.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UNIFORM CIRCULAR MOTION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Uniform Circular Motion.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v ≈ 1.4 m/s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UNIFORM CIRCULAR MOTION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Uniform Circular Motion.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CIRCULAR MOTION</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6.3 Centripetal Forces &amp; Applications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https://giophysics.com/chapter-10/centripetal-forces-applications/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https://giophysics.com/chapter-10/uniform-circular-motion/</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https://giophysics.com/chapter-10/presentation/?lesson=uniform</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Circular Motion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https://giophysics.com/chapter-10/</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https://giophysics.com/downloads/10-2-uniform-circular-motion.pdf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UNIFORM CIRCULAR MOTION</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Uniform Circular Motion.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tip of a fan blade turning steadily keeps the same speed but accelerates inward as its direction changes.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UNIFORM CIRCULAR MOTION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Uniform Circular Motion.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Constant speed, changing velocity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In uniform circular motion, velocity is tangent to the path and centripetal acceleration points toward the centre. The two vectors are perpendicular, so the acceleration changes direction without changing speed.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UNIFORM CIRCULAR MOTION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Uniform Circular Motion.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Velocity is tangent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At every instant, velocity points along the direction the object would continue if the inward interaction vanished.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UNIFORM CIRCULAR MOTION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Uniform Circular Motion.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Acceleration is inward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centre-seeking acceleration turns the velocity vector toward the next tangent.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UNIFORM CIRCULAR MOTION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Uniform Circular Motion.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Speed matters twice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Doubling speed makes centripetal acceleration four times larger at the same radius.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UNIFORM CIRCULAR MOTION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Uniform Circular Motion.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Centripetal acceleration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aᶜ = v²/r</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Always inward</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Moving in a circle means constantly turning inward; the needed inward acceleration grows with speed squared and shrinks with a wider circle.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UNIFORM CIRCULAR MOTION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Uniform Circular Motion.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32</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32</Slides>
  <Notes>32</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Circular Motion — Uniform Circular Motion</dc:title>
  <dc:subject>Circular Motion</dc:subject>
  <dc:creator>GioPhysics</dc:creator>
  <cp:keywords>lesson, Circular Motion, chapter-10,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