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Matter — Buoyancy &amp; Archimedes’ Principle. Lesson 6 of 7.</a:t>
            </a:r>
          </a:p>
          <a:p>
            <a:pPr marL="0" indent="0">
              <a:buNone/>
            </a:pPr>
            <a:r>
              <a:rPr lang="en-GB" sz="1200" dirty="0"/>
              <a:t>[Intro] Pressure is greater on the lower parts of an immersed object than on its upper parts. The resulting upward force equals the weight of displaced fluid.</a:t>
            </a:r>
          </a:p>
          <a:p>
            <a:pPr marL="0" indent="0">
              <a:buNone/>
            </a:pPr>
            <a:r>
              <a:rPr lang="en-GB" sz="1200" dirty="0"/>
              <a:t>[Source] https://giophysics.com/chapter-13/buoyancy-archimedes-principle/</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Buoyant force: FB = ρfluid gVdisplaced</a:t>
            </a:r>
          </a:p>
          <a:p>
            <a:pPr marL="0" indent="0">
              <a:buNone/>
            </a:pPr>
            <a:r>
              <a:rPr lang="en-GB" sz="1200" dirty="0"/>
              <a:t>[In plain English] The upward push on a submerged object equals the weight of the fluid it shoved aside — Archimedes' principle.</a:t>
            </a:r>
          </a:p>
          <a:p>
            <a:pPr marL="0" indent="0">
              <a:buNone/>
            </a:pPr>
            <a:r>
              <a:rPr lang="en-GB" sz="1200" dirty="0"/>
              <a:t>[Note] Equal to the weight of displaced fluid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Object weight: W = mg</a:t>
            </a:r>
          </a:p>
          <a:p>
            <a:pPr marL="0" indent="0">
              <a:buNone/>
            </a:pPr>
            <a:r>
              <a:rPr lang="en-GB" sz="1200" dirty="0"/>
              <a:t>[In plain English] The downward pull of gravity on the object; compare it with the buoyant push to see if it sinks or floats.</a:t>
            </a:r>
          </a:p>
          <a:p>
            <a:pPr marL="0" indent="0">
              <a:buNone/>
            </a:pPr>
            <a:r>
              <a:rPr lang="en-GB" sz="1200" dirty="0"/>
              <a:t>[Note] Compare FB and W for vertical motion</a:t>
            </a:r>
          </a:p>
          <a:p>
            <a:pPr marL="0" indent="0">
              <a:buNone/>
            </a:pPr>
            <a:r>
              <a:rPr lang="en-GB" sz="1200" dirty="0"/>
              <a:t>[Graph] Weight–mass explorer. At one location, gravitational field strength g is fixed, so weight is directly proportional to mass.</a:t>
            </a:r>
          </a:p>
          <a:p>
            <a:pPr marL="0" indent="0">
              <a:buNone/>
            </a:pPr>
            <a:r>
              <a:rPr lang="en-GB" sz="1200" dirty="0"/>
              <a:t>[Axes] Horizontal: mass m. Vertical: weight W. Values are normalised — the graph teaches the shape, not a measurement.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Floating fraction: Vsub/Vobject = ρobject/ρfluid</a:t>
            </a:r>
          </a:p>
          <a:p>
            <a:pPr marL="0" indent="0">
              <a:buNone/>
            </a:pPr>
            <a:r>
              <a:rPr lang="en-GB" sz="1200" dirty="0"/>
              <a:t>[In plain English] How much of a floating object sits underwater: an iceberg at 90% of water's density floats 90% submerged.</a:t>
            </a:r>
          </a:p>
          <a:p>
            <a:pPr marL="0" indent="0">
              <a:buNone/>
            </a:pPr>
            <a:r>
              <a:rPr lang="en-GB" sz="1200" dirty="0"/>
              <a:t>[Note] For a uniform object floating at rest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stone hangs from a spring balance in air on the left and from the same balance fully under the water of a beaker on the right, with both balance scales drawn and neither reading printed.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Buoyant force does not always equal object weight. They are equal only when the vertical acceleration is zero and no other vertical force matters.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0.002 m³ toy is fully submerged in water. Find the buoyant force on it.</a:t>
            </a:r>
          </a:p>
          <a:p>
            <a:pPr marL="0" indent="0">
              <a:buNone/>
            </a:pPr>
            <a:r>
              <a:rPr lang="en-GB" sz="1200" dirty="0"/>
              <a:t>[Answer] FB ≈ 20 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FB = ρgV = 1000 × 9.81 × 0.002.</a:t>
            </a:r>
          </a:p>
          <a:p>
            <a:pPr marL="0" indent="0">
              <a:buNone/>
            </a:pPr>
            <a:r>
              <a:rPr lang="en-GB" sz="1200" dirty="0"/>
              <a:t>[Step 2] FB ≈ 20 N upward.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FB ≈ 20 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fully submerged object displaces 0.015 m³ of water. Find the buoyant force. If its mass is 12 kg, predict its initial motion.</a:t>
            </a:r>
          </a:p>
          <a:p>
            <a:pPr marL="0" indent="0">
              <a:buNone/>
            </a:pPr>
            <a:r>
              <a:rPr lang="en-GB" sz="1200" dirty="0"/>
              <a:t>[Answer] FB ≈ 147 N; the object initially accelerates upward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FB = ρwater gV = (1000)(9.81)(0.015) = 147 N.</a:t>
            </a:r>
          </a:p>
          <a:p>
            <a:pPr marL="0" indent="0">
              <a:buNone/>
            </a:pPr>
            <a:r>
              <a:rPr lang="en-GB" sz="1200" dirty="0"/>
              <a:t>[Step 2] W = mg = (12)(9.81) = 118 N.</a:t>
            </a:r>
          </a:p>
          <a:p>
            <a:pPr marL="0" indent="0">
              <a:buNone/>
            </a:pPr>
            <a:r>
              <a:rPr lang="en-GB" sz="1200" dirty="0"/>
              <a:t>[Step 3] The initial net force is 147 − 118 = 29 N upward.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Weight forces; Free-body diagrams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FB ≈ 147 N; the object initially accelerates upward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stone hangs from a spring balance reading 8.0 N, then is lowered until it is completely under water. What does the balance read now?</a:t>
            </a:r>
          </a:p>
          <a:p>
            <a:pPr marL="0" indent="0">
              <a:buNone/>
            </a:pPr>
            <a:r>
              <a:rPr lang="en-GB" sz="1200" dirty="0"/>
              <a:t>[Options] A 8.0 N — the stone's weight has not changed   B Less than 8.0 N, by exactly the weight of the water pushed aside   C Zero — the water is holding the stone up now</a:t>
            </a:r>
          </a:p>
          <a:p>
            <a:pPr marL="0" indent="0">
              <a:buNone/>
            </a:pPr>
            <a:r>
              <a:rPr lang="en-GB" sz="1200" dirty="0"/>
              <a:t>[Figure] A stone hangs from a spring balance in air on the left and from the same balance fully under the water of a beaker on the right, with both balance scales drawn and neither reading printed.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Less than 8.0 N, by exactly the weight of the water pushed aside. Three forces act on the stone: its weight down, the string up, and the buoyant force up. The weight genuinely has not changed, so the string simply does not have to pull as hard — it is relieved of exactly the buoyant force, which is the weight of the displaced water. Note what this case shows: the buoyant force here is nothing like the object's weight. Those two are equal only when buoyancy is the one thing holding the object up.</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floating object is at rest. Which statement is correct?</a:t>
            </a:r>
          </a:p>
          <a:p>
            <a:pPr marL="0" indent="0">
              <a:buNone/>
            </a:pPr>
            <a:r>
              <a:rPr lang="en-GB" sz="1200" dirty="0"/>
              <a:t>[Options] A Buoyant force equals its weight   B Buoyant force is always larger   C Its weight is zero</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floating object is at rest. Which statement is correct?</a:t>
            </a:r>
          </a:p>
          <a:p>
            <a:pPr marL="0" indent="0">
              <a:buNone/>
            </a:pPr>
            <a:r>
              <a:rPr lang="en-GB" sz="1200" dirty="0"/>
              <a:t>[Option by option] A: Correct. At rest the vertical forces sum to zero and buoyancy is the only upward one, so it matches the weight exactly — which is how a ship's displacement tells you what the ship weighs.  B: "Always larger" describes an object that is still rising, not one at rest. Hold a beach ball under water and let go: buoyancy does exceed the weight, which is why it accelerates upward — and it stops accelerating the moment the two are equal.  C: Floating feels weightless, but the weight has not changed at all; gravity does not switch off over water. What has changed is that something else is now carrying it.</a:t>
            </a:r>
          </a:p>
          <a:p>
            <a:pPr marL="0" indent="0">
              <a:buNone/>
            </a:pPr>
            <a:r>
              <a:rPr lang="en-GB" sz="1200" dirty="0"/>
              <a:t>[Answer] A — Buoyant force equals its weight</a:t>
            </a:r>
          </a:p>
          <a:p>
            <a:pPr marL="0" indent="0">
              <a:buNone/>
            </a:pPr>
            <a:r>
              <a:rPr lang="en-GB" sz="1200" dirty="0"/>
              <a:t>[Why] At rest, the vertical net force is zero, so the upward buoyant force balances weight.</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920 kg/m³ iceberg floats in 1025 kg/m³ seawater. What fraction shows above the surface?</a:t>
            </a:r>
          </a:p>
          <a:p>
            <a:pPr marL="0" indent="0">
              <a:buNone/>
            </a:pPr>
            <a:r>
              <a:rPr lang="en-GB" sz="1200" dirty="0"/>
              <a:t>[Answer] ≈ 10% above water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Floating: submerged fraction = ρ(object)/ρ(fluid) = 920 ÷ 1025 ≈ 0.898.</a:t>
            </a:r>
          </a:p>
          <a:p>
            <a:pPr marL="0" indent="0">
              <a:buNone/>
            </a:pPr>
            <a:r>
              <a:rPr lang="en-GB" sz="1200" dirty="0"/>
              <a:t>[Step 2] Above water: 1 − 0.898.</a:t>
            </a:r>
          </a:p>
          <a:p>
            <a:pPr marL="0" indent="0">
              <a:buNone/>
            </a:pPr>
            <a:r>
              <a:rPr lang="en-GB" sz="1200" dirty="0"/>
              <a:t>[Step 3] ≈ 10% — the classic tip of the iceberg.</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10% above water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5.0 kg metal block (ρ = 8000 kg/m³) hangs from a spring balance while fully submerged in oil (ρ = 850 kg/m³). What does the balance read?</a:t>
            </a:r>
          </a:p>
          <a:p>
            <a:pPr marL="0" indent="0">
              <a:buNone/>
            </a:pPr>
            <a:r>
              <a:rPr lang="en-GB" sz="1200" dirty="0"/>
              <a:t>[Answer] ≈ 44 N — about 0.5 kg of apparent mass 'lost' to buoyancy</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 = m/ρ = 5.0 ÷ 8000 = 6.25 × 10⁻⁴ m³.</a:t>
            </a:r>
          </a:p>
          <a:p>
            <a:pPr marL="0" indent="0">
              <a:buNone/>
            </a:pPr>
            <a:r>
              <a:rPr lang="en-GB" sz="1200" dirty="0"/>
              <a:t>[Step 2] FB = 850 × 9.81 × 6.25 × 10⁻⁴ ≈ 5.2 N.</a:t>
            </a:r>
          </a:p>
          <a:p>
            <a:pPr marL="0" indent="0">
              <a:buNone/>
            </a:pPr>
            <a:r>
              <a:rPr lang="en-GB" sz="1200" dirty="0"/>
              <a:t>[Step 3] Reading = mg − FB = 49.05 − 5.2 ≈ 43.8 N (an apparent mass of ≈ 4.5 kg).</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are in a boat on a small pond, holding a heavy iron anchor. You drop it over the side. Does the pond's level rise, fall, or stay the same? The anchor was in the pond's boat and is now on the pond's bottom. Nothing has left the pond and nothing has been added to it.</a:t>
            </a:r>
          </a:p>
          <a:p>
            <a:pPr marL="0" indent="0">
              <a:buNone/>
            </a:pPr>
            <a:r>
              <a:rPr lang="en-GB" sz="1200" dirty="0"/>
              <a:t>[Answer] It falls. Carried in the boat, the anchor made the boat displace its own WEIGHT of water. Lying on the bottom it displaces only its own VOLUME — and iron is about eight times denser than water, so that volume is about eight times smaller than the water it was displacing before. Buoyancy is always about the fluid pushed aside, never about the object's mass.</a:t>
            </a:r>
          </a:p>
          <a:p>
            <a:pPr marL="0" indent="0">
              <a:buNone/>
            </a:pPr>
            <a:r>
              <a:rPr lang="en-GB" sz="1200" dirty="0"/>
              <a:t>[Figure] A small boat floats on a pond with a heavy anchor sitting in it; the water level is drawn as a dashed line across the whole pond, and the pond bed below is hatched with the anchor's landing place dotted on it.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44 N — about 0.5 kg of apparent mass 'lost' to buoyancy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https://giophysics.com/chapter-13/presentation/?lesson=buoyancy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Buoyant force is the upward force a fluid exerts on an immersed object, equal to the weight of the displaced fluid.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boat floats when it displaces enough water for the upward buoyant force to balance its weight.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Archimedes’ principle determines buoyant force from the displaced fluid—not directly from the object's mass. Compare buoyant force with weight on a free-body diagram to predict the initial acceleration.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an incompressible fluid and fixed object volume, buoyant force is independent of depth; the pressure difference remains ρg times the object's height.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floating object displaces just enough fluid for FB = W. Less-dense objects need a smaller submerged fraction.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FB &gt; W gives initial upward acceleration; FB &lt; W gives downward acceleration. Equality means zero net vertical force.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hyperlink" Target="https://giophysics.com/chapter-13/presentation/?lesson=buoyancy"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hyperlink" Target="https://giophysics.com/chapter-13/presentation/?lesson=buoyancy"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applied-weight-normal-forces/" TargetMode="External"/><Relationship Id="rId4" Type="http://schemas.openxmlformats.org/officeDocument/2006/relationships/hyperlink" Target="https://giophysics.com/chapter-3/free-body-diagrams-net-forc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hyperlink" Target="https://giophysics.com/chapter-13/presentation/?lesson=buoyancy"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13/presentation/?lesson=buoyanc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3/fluids-calculus/" TargetMode="External"/><Relationship Id="rId4" Type="http://schemas.openxmlformats.org/officeDocument/2006/relationships/hyperlink" Target="https://giophysics.com/chapter-13/buoyancy-archimedes-principle/" TargetMode="External"/><Relationship Id="rId5" Type="http://schemas.openxmlformats.org/officeDocument/2006/relationships/hyperlink" Target="https://giophysics.com/chapter-13/presentation/?lesson=buoyancy" TargetMode="External"/><Relationship Id="rId6" Type="http://schemas.openxmlformats.org/officeDocument/2006/relationships/hyperlink" Target="https://giophysics.com/chapter-13/" TargetMode="External"/><Relationship Id="rId7" Type="http://schemas.openxmlformats.org/officeDocument/2006/relationships/hyperlink" Target="https://giophysics.com/downloads/13-6-buoyancy-archimedes-principl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07 · Matter</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A pressure difference creates lift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Buoyancy &amp; Archimedes’ Principle</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Pressure is greater on the lower parts of an immersed object than on its upper parts. The resulting upward force equals the weight of displaced fluid.</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7 in Matter</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https://giophysics.com/chapter-13/buoyancy-archimedes-principle/</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Buoyant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FB = ρfluid gVdisplaced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Equal to the weight of displaced fluid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upward push on a submerged object equals the weight of the fluid it shoved aside — Archimedes' principle.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Object weight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 mg</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Compare FB and W for vertical motion</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downward pull of gravity on the object; compare it with the buoyant push to see if it sinks or floats.</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Weight–mass explorer: At one location, gravitational field strength g is fixed, so weight is directly proportional to mass." descr="Weight–mass explorer: At one location, gravitational field strength g is fixed, so weight is directly proportional to mass."/>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Weight–mass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Floating fraction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Vsub/Vobject = ρobject/ρfluid</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a uniform object floating at rest</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much of a floating object sits underwater: an iceberg at 90% of water's density floats 90% submerged.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same stone, weighed twice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A stone hangs from a spring balance in air on the left and from the same balance fully under the water of a beaker on the right, with both balance scales drawn and neither reading printed." descr="A stone hangs from a spring balance in air on the left and from the same balance fully under the water of a beaker on the right, with both balance scales drawn and neither reading printed."/>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stone hangs from a spring balance in air on the left and from the same balance fully under the water of a beaker on the right, with both balance scales drawn and neither reading printed.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Buoyant force does not always equal object weight. They are equal only when the vertical acceleration is zero and no other vertical force matters.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0.002 m³ toy is fully submerged in water. Find the buoyant force on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0.002 m³ toy is fully submerged in water. Find the buoyant force on it.</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FB = ρgV = 1000 × 9.81 × 0.002.</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FB ≈ 20 N upward.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FB ≈ 20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BUOYANCY &amp; ARCHIMEDES’ PRINCIPLE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Buoyancy &amp; Archimedes’ Principle.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fully submerged object displaces 0.015 m³ of water. Find the buoyant force. If its mass is 12 kg, predict its initial motion.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fully submerged object displaces 0.015 m³ of water. Find the buoyant force. If its mass is 12 kg, predict its initial motion.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FB = ρwater gV = (1000)(9.81)(0.015) = 147 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mg = (12)(9.81) = 118 N.</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initial net force is 147 − 118 = 29 N upward.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Weight forces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https://giophysics.com/chapter-3/applied-weight-normal-forces/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Free-body diagrams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https://giophysics.com/chapter-3/free-body-diagrams-net-forces/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FB ≈ 147 N; the object initially accelerates upward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BUOYANCY &amp; ARCHIMEDES’ PRINCIPLE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Buoyancy &amp; Archimedes’ Principle.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stone hangs from a spring balance reading 8.0 N, then is lowered until it is completely under water. What does the balance read now?</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8.0 N — the stone's weight has not changed</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Less than 8.0 N, by exactly the weight of the water pushed aside</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Zero — the water is holding the stone up now</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A stone hangs from a spring balance in air on the left and from the same balance fully under the water of a beaker on the right, with both balance scales drawn and neither reading printed." descr="A stone hangs from a spring balance in air on the left and from the same balance fully under the water of a beaker on the right, with both balance scales drawn and neither reading printed."/>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stone hangs from a spring balance in air on the left and from the same balance fully under the water of a beaker on the right, with both balance scales drawn and neither reading printed.</a:t>
            </a:r>
          </a:p>
        </p:txBody>
      </p:sp>
      <p:sp>
        <p:nvSpPr>
          <p:cNvPr id="13" name="text"/>
          <p:cNvSpPr txBox="1"/>
          <p:nvPr/>
        </p:nvSpPr>
        <p:spPr>
          <a:xfrm>
            <a:off x="7010400" y="5597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Less than 8.0 N, by exactly the weight of the water pushed aside</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Three forces act on the stone: its weight down, the string up, and the buoyant force up. The weight genuinely has not changed, so the string simply does not have to pull as hard — it is relieved of exactly the buoyant force, which is the weight of the displaced water. Note what this case shows: the buoyant force here is nothing like the object's weight. Those two are equal only when buoyancy is the one thing holding the object up.</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BUOYANCY &amp; ARCHIMEDES’ PRINCIPLE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Buoyancy &amp; Archimedes’ Principle.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floating object is at rest. Which statement is correct?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Buoyant force equals its weight</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Buoyant force is always larger</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Its weight is zero</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Buoyant force equals its weight</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At rest, the vertical net force is zero, so the upward buoyant force balances weight.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At rest the vertical forces sum to zero and buoyancy is the only upward one, so it matches the weight exactly — which is how a ship's displacement tells you what the ship weighs.</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"Always larger" describes an object that is still rising, not one at rest. Hold a beach ball under water and let go: buoyancy does exceed the weight, which is why it accelerates upward — and it stops accelerating the moment the two are equal.</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Floating feels weightless, but the weight has not changed at all; gravity does not switch off over water. What has changed is that something else is now carrying it.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BUOYANCY &amp; ARCHIMEDES’ PRINCIPLE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Buoyancy &amp; Archimedes’ Principle.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920 kg/m³ iceberg floats in 1025 kg/m³ seawater. What fraction shows above the surface?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920 kg/m³ iceberg floats in 1025 kg/m³ seawater. What fraction shows above the surface?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Floating: submerged fraction = ρ(object)/ρ(fluid) = 920 ÷ 1025 ≈ 0.898.</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Above water: 1 − 0.898.</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10% — the classic tip of the iceberg.</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10% above water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BUOYANCY &amp; ARCHIMEDES’ PRINCIPLE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Buoyancy &amp; Archimedes’ Principle.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5.0 kg metal block (ρ = 8000 kg/m³) hangs from a spring balance while fully submerged in oil (ρ = 850 kg/m³). What does the balance read?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5.0 kg metal block (ρ = 8000 kg/m³) hangs from a spring balance while fully submerged in oil (ρ = 850 kg/m³). What does the balance read?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m/ρ = 5.0 ÷ 8000 = 6.25 × 10⁻⁴ m³.</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FB = 850 × 9.81 × 6.25 × 10⁻⁴ ≈ 5.2 N.</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Reading = mg − FB = 49.05 − 5.2 ≈ 43.8 N (an apparent mass of ≈ 4.5 kg).</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100" b="1" i="0" dirty="0">
                <a:solidFill>
                  <a:srgbClr val="102E29"/>
                </a:solidFill>
                <a:latin typeface="Arial"/>
                <a:cs typeface="Arial"/>
              </a:rPr>
              <a:t>You are in a boat on a small pond, holding a heavy iron anchor. You drop it over the side. Does the pond's level rise, fall, or stay the same?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anchor was in the pond's boat and is now on the pond's bottom. Nothing has left the pond and nothing has been added to it.</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It falls. Carried in the boat, the anchor made the boat displace its own WEIGHT of water. Lying on the bottom it displaces only its own VOLUME — and iron is about eight times denser than water, so that volume is about eight times smaller than the water it was displacing before. Buoyancy is always about the fluid pushed aside, never about the object's mass.</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A small boat floats on a pond with a heavy anchor sitting in it; the water level is drawn as a dashed line across the whole pond, and the pond bed below is hatched with the anchor's landing place dotted on it." descr="A small boat floats on a pond with a heavy anchor sitting in it; the water level is drawn as a dashed line across the whole pond, and the pond bed below is hatched with the anchor's landing place dotted on it."/>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small boat floats on a pond with a heavy anchor sitting in it; the water level is drawn as a dashed line across the whole pond, and the pond bed below is hatched with the anchor's landing place dotted on it.</a:t>
            </a:r>
          </a:p>
        </p:txBody>
      </p:sp>
      <p:sp>
        <p:nvSpPr>
          <p:cNvPr id="12"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44 N — about 0.5 kg of apparent mass 'lost' to buoyancy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BUOYANCY &amp; ARCHIMEDES’ PRINCIPLE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Buoyancy &amp; Archimedes’ Principle.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MATTER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7.7 Fluids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https://giophysics.com/chapter-13/fluids-calculus/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https://giophysics.com/chapter-13/buoyancy-archimedes-principle/</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https://giophysics.com/chapter-13/presentation/?lesson=buoyancy</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Matter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https://giophysics.com/downloads/13-6-buoyancy-archimedes-principle.pdf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Buoyant force is the upward force a fluid exerts on an immersed object, equal to the weight of the displaced fluid.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boat floats when it displaces enough water for the upward buoyant force to balance its weight.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pressure difference creates lift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Archimedes’ principle determines buoyant force from the displaced fluid—not directly from the object's mass. Compare buoyant force with weight on a free-body diagram to predict the initial acceleration.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Fully submerged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an incompressible fluid and fixed object volume, buoyant force is independent of depth; the pressure difference remains ρg times the object's height.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Floating equilibrium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floating object displaces just enough fluid for FB = W. Less-dense objects need a smaller submerged fraction.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Free-body check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FB &gt; W gives initial upward acceleration; FB &lt; W gives downward acceleration. Equality means zero net vertical force.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BUOYANCY &amp; ARCHIMEDES’ PRINCIPLE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Buoyancy &amp; Archimedes’ Principle.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Matter — Buoyancy &amp; Archimedes’ Principle</dc:title>
  <dc:subject>Matter</dc:subject>
  <dc:creator>GioPhysics</dc:creator>
  <cp:keywords>lesson, Matter, chapter-13,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