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notesMaster" Target="notesMasters/notesMaster1.xml"/><Relationship Id="rId36"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Matter — Density &amp; Relative Density. Lesson 2 of 7.</a:t>
            </a:r>
          </a:p>
          <a:p>
            <a:pPr marL="0" indent="0">
              <a:buNone/>
            </a:pPr>
            <a:r>
              <a:rPr lang="en-GB" sz="1200" dirty="0"/>
              <a:t>[Intro] Density identifies how much mass occupies each unit of volume. For a uniform material under fixed conditions, it does not depend on the size of the sample.</a:t>
            </a:r>
          </a:p>
          <a:p>
            <a:pPr marL="0" indent="0">
              <a:buNone/>
            </a:pPr>
            <a:r>
              <a:rPr lang="en-GB" sz="1200" dirty="0"/>
              <a:t>[Source] https://giophysics.com/chapter-13/density-relative-density/</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Density: ρ = m/V</a:t>
            </a:r>
          </a:p>
          <a:p>
            <a:pPr marL="0" indent="0">
              <a:buNone/>
            </a:pPr>
            <a:r>
              <a:rPr lang="en-GB" sz="1200" dirty="0"/>
              <a:t>[In plain English] Density is how much mass is packed into each unit of space — mass divided by volume.</a:t>
            </a:r>
          </a:p>
          <a:p>
            <a:pPr marL="0" indent="0">
              <a:buNone/>
            </a:pPr>
            <a:r>
              <a:rPr lang="en-GB" sz="1200" dirty="0"/>
              <a:t>[Note] SI unit: kg/m³</a:t>
            </a:r>
          </a:p>
          <a:p>
            <a:pPr marL="0" indent="0">
              <a:buNone/>
            </a:pPr>
            <a:r>
              <a:rPr lang="en-GB" sz="1200" dirty="0"/>
              <a:t>[Graph] Density–mass explorer. For a fixed volume, density rises in direct proportion to mass.</a:t>
            </a:r>
          </a:p>
          <a:p>
            <a:pPr marL="0" indent="0">
              <a:buNone/>
            </a:pPr>
            <a:r>
              <a:rPr lang="en-GB" sz="1200" dirty="0"/>
              <a:t>[Axes] Horizontal: mass m. Vertical: density ρ. Values are normalised — the graph teaches the shape, not a measurement.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Relative density: RD = ρsubstance/ρwater</a:t>
            </a:r>
          </a:p>
          <a:p>
            <a:pPr marL="0" indent="0">
              <a:buNone/>
            </a:pPr>
            <a:r>
              <a:rPr lang="en-GB" sz="1200" dirty="0"/>
              <a:t>[In plain English] How a material's density compares with water's: above 1 it sinks in water, below 1 it floats.</a:t>
            </a:r>
          </a:p>
          <a:p>
            <a:pPr marL="0" indent="0">
              <a:buNone/>
            </a:pPr>
            <a:r>
              <a:rPr lang="en-GB" sz="1200" dirty="0"/>
              <a:t>[Note] A ratio of like units, so it is dimensionless</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Useful conversion: 1 g/cm³ = 1000 kg/m³</a:t>
            </a:r>
          </a:p>
          <a:p>
            <a:pPr marL="0" indent="0">
              <a:buNone/>
            </a:pPr>
            <a:r>
              <a:rPr lang="en-GB" sz="1200" dirty="0"/>
              <a:t>[In plain English] The two everyday density units differ by a factor of 1000 — water is 1 g/cm³, which is 1000 kg/m³.</a:t>
            </a:r>
          </a:p>
          <a:p>
            <a:pPr marL="0" indent="0">
              <a:buNone/>
            </a:pPr>
            <a:r>
              <a:rPr lang="en-GB" sz="1200" dirty="0"/>
              <a:t>[Note] Convert mass and volume together</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Mass-against-volume axes carry three plotted crosses for a small, a medium and a large piece of the same alloy, with no line drawn through them and the gradient of the graph labelled only with a question mark.</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Fig. 3.1. An oblique drawing of a solid rectangular metal block. The front face is marked 5.0 cm along its lower edge and 3.0 cm up its left-hand edge, and the edge receding into the page is marked 2.0 cm. The block carries the label mass = 240 g.</a:t>
            </a:r>
          </a:p>
          <a:p>
            <a:pPr marL="0" indent="0">
              <a:buNone/>
            </a:pPr>
            <a:r>
              <a:rPr lang="en-GB" sz="1200" dirty="0"/>
              <a:t>[Where it came from] IGCSE Topic 1 · Motion, forces and energy, question 3; syllabus 1.4.</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Fig. 10.1. Two measuring cylinders drawn side by side, each with graduations up the wall and a curved meniscus. The first holds water alone, its surface at the 50.0 cm³ mark. The second holds the same water with the stone lowered in on a thread that runs up and out of the cylinder; the stone lies fully submerged near the base and the surface now stands at the 68.0 cm³ mark.</a:t>
            </a:r>
          </a:p>
          <a:p>
            <a:pPr marL="0" indent="0">
              <a:buNone/>
            </a:pPr>
            <a:r>
              <a:rPr lang="en-GB" sz="1200" dirty="0"/>
              <a:t>[Where it came from] IGCSE Topic 1 · Motion, forces and energy, question 10; syllabus 1.1, 1.4.</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At the same temperature and pressure, a larger uniform sample has more mass, but not a different density. Cutting it changes m and V by the same factor, leaving m/V unchanged.</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2.0 L bottle of water has mass 2.0 kg (ignoring the bottle). Confirm water's density in kg/m³.</a:t>
            </a:r>
          </a:p>
          <a:p>
            <a:pPr marL="0" indent="0">
              <a:buNone/>
            </a:pPr>
            <a:r>
              <a:rPr lang="en-GB" sz="1200" dirty="0"/>
              <a:t>[Answer] ρ = 1000 kg/m³</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V = 2.0 L = 2.0 × 10⁻³ m³.</a:t>
            </a:r>
          </a:p>
          <a:p>
            <a:pPr marL="0" indent="0">
              <a:buNone/>
            </a:pPr>
            <a:r>
              <a:rPr lang="en-GB" sz="1200" dirty="0"/>
              <a:t>[Step 2] ρ = 2.0 ÷ 2.0 × 10⁻³ = 1000 kg/m³.</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ρ = 1000 kg/m³</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SI units &amp; prefixes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540 g sample occupies 200 cm³. Find its density in g/cm³ and kg/m³.</a:t>
            </a:r>
          </a:p>
          <a:p>
            <a:pPr marL="0" indent="0">
              <a:buNone/>
            </a:pPr>
            <a:r>
              <a:rPr lang="en-GB" sz="1200" dirty="0"/>
              <a:t>[Answer] ρ = 2.70 g/cm³ = 2700 kg/m³; relative density ≈ 2.70</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ρ = m/V = 540 g ÷ 200 cm³.</a:t>
            </a:r>
          </a:p>
          <a:p>
            <a:pPr marL="0" indent="0">
              <a:buNone/>
            </a:pPr>
            <a:r>
              <a:rPr lang="en-GB" sz="1200" dirty="0"/>
              <a:t>[Step 2] ρ = 2.70 g/cm³.</a:t>
            </a:r>
          </a:p>
          <a:p>
            <a:pPr marL="0" indent="0">
              <a:buNone/>
            </a:pPr>
            <a:r>
              <a:rPr lang="en-GB" sz="1200" dirty="0"/>
              <a:t>[Step 3] Multiply by 1000 to convert g/cm³ to kg/m³.</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ρ = 2.70 g/cm³ = 2700 kg/m³; relative density ≈ 2.70</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Three pieces of the same alloy — small, medium and large — are each weighed and their volumes measured. Where do the three points fall on these axes?</a:t>
            </a:r>
          </a:p>
          <a:p>
            <a:pPr marL="0" indent="0">
              <a:buNone/>
            </a:pPr>
            <a:r>
              <a:rPr lang="en-GB" sz="1200" dirty="0"/>
              <a:t>[Options] A Scattered above the line, since a bigger piece is denser   B On one straight line through the origin   C On a curve that bends upward, since mass grows faster than volume</a:t>
            </a:r>
          </a:p>
          <a:p>
            <a:pPr marL="0" indent="0">
              <a:buNone/>
            </a:pPr>
            <a:r>
              <a:rPr lang="en-GB" sz="1200" dirty="0"/>
              <a:t>[Figure] Mass-against-volume axes carry three plotted crosses for a small, a medium and a large piece of the same alloy, with no line drawn through them and the gradient of the graph labelled only with a question mark.</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On one straight line through the origin. m = ρV with one fixed ρ is the equation of a straight line through the origin, and its gradient is that density. All three points sit on it however different their sizes, because zero volume must mean zero mass. This is the same statement as "cutting a block does not change its density", drawn instead of said.</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uniform metal block is cut exactly in half. What happens to its density?</a:t>
            </a:r>
          </a:p>
          <a:p>
            <a:pPr marL="0" indent="0">
              <a:buNone/>
            </a:pPr>
            <a:r>
              <a:rPr lang="en-GB" sz="1200" dirty="0"/>
              <a:t>[Options] A It halves   B It doubles   C It stays the same</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uniform metal block is cut exactly in half. What happens to its density?</a:t>
            </a:r>
          </a:p>
          <a:p>
            <a:pPr marL="0" indent="0">
              <a:buNone/>
            </a:pPr>
            <a:r>
              <a:rPr lang="en-GB" sz="1200" dirty="0"/>
              <a:t>[Option by option] A: The mass really does halve, and that is the half of the ratio most people look at. The volume halves in the very same stroke of the saw, so m/V comes out exactly where it started.  B: Doubling would need the same mass packed into half the space. Cutting the block takes the mass away along with the space — you would have to crush it, not cut it.  C: Correct. Density is a property of the material, not of how much of it you happen to be holding.</a:t>
            </a:r>
          </a:p>
          <a:p>
            <a:pPr marL="0" indent="0">
              <a:buNone/>
            </a:pPr>
            <a:r>
              <a:rPr lang="en-GB" sz="1200" dirty="0"/>
              <a:t>[Answer] C — It stays the same</a:t>
            </a:r>
          </a:p>
          <a:p>
            <a:pPr marL="0" indent="0">
              <a:buNone/>
            </a:pPr>
            <a:r>
              <a:rPr lang="en-GB" sz="1200" dirty="0"/>
              <a:t>[Why] Both mass and volume halve, so their ratio remains constant.</a:t>
            </a:r>
          </a:p>
          <a:p>
            <a:pPr marL="0" indent="0">
              <a:buNone/>
            </a:pPr>
            <a:r>
              <a:rPr lang="en-GB" sz="1200" dirty="0"/>
              <a:t>[Reveal] One click for the answer, then one for the reason.</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crown of mass 1.20 kg displaces 75 cm³ of water. Is it pure gold (ρ = 19 300 kg/m³)?</a:t>
            </a:r>
          </a:p>
          <a:p>
            <a:pPr marL="0" indent="0">
              <a:buNone/>
            </a:pPr>
            <a:r>
              <a:rPr lang="en-GB" sz="1200" dirty="0"/>
              <a:t>[Answer] No — its density is ~16 000 kg/m³, not 19 300</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ρ = m/V = 1.20 ÷ 75 × 10⁻⁶.</a:t>
            </a:r>
          </a:p>
          <a:p>
            <a:pPr marL="0" indent="0">
              <a:buNone/>
            </a:pPr>
            <a:r>
              <a:rPr lang="en-GB" sz="1200" dirty="0"/>
              <a:t>[Step 2] ρ = 16 000 kg/m³.</a:t>
            </a:r>
          </a:p>
          <a:p>
            <a:pPr marL="0" indent="0">
              <a:buNone/>
            </a:pPr>
            <a:r>
              <a:rPr lang="en-GB" sz="1200" dirty="0"/>
              <a:t>[Step 3] Well below gold's 19 300 — the crown is alloyed or hollow. Archimedes would object.</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No — its density is ~16 000 kg/m³, not 19 300</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The crown weighed exactly the gold the king had handed the goldsmith. So how did Archimedes prove it was not pure gold? The crown was a temple offering: it could not be scratched, melted or cut open. On a balance it matched the issued gold, gram for gram.</a:t>
            </a:r>
          </a:p>
          <a:p>
            <a:pPr marL="0" indent="0">
              <a:buNone/>
            </a:pPr>
            <a:r>
              <a:rPr lang="en-GB" sz="1200" dirty="0"/>
              <a:t>[Answer] By measuring its volume. Mass alone identifies nothing — you can have a kilogram of anything. Density identifies a material, and density needs the volume as well: the crown pushed aside more water than the same mass of pure gold does, so its mass was spread through too much space, and something lighter had been mixed in.</a:t>
            </a:r>
          </a:p>
          <a:p>
            <a:pPr marL="0" indent="0">
              <a:buNone/>
            </a:pPr>
            <a:r>
              <a:rPr lang="en-GB" sz="1200" dirty="0"/>
              <a:t>[Figure] A beam balance shows the crown resting level against an equal mass of gold; beside it two identical measuring cylinders stand filled to the same marked level, with the crown hanging over one and the gold over the other, neither yet lowered in.</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Equal masses of two liquids (ρ₁ = 800, ρ₂ = 1200 kg/m³) are mixed without volume change. Find the mixture's density, and explain why it is NOT 1000 kg/m³.</a:t>
            </a:r>
          </a:p>
          <a:p>
            <a:pPr marL="0" indent="0">
              <a:buNone/>
            </a:pPr>
            <a:r>
              <a:rPr lang="en-GB" sz="1200" dirty="0"/>
              <a:t>[Answer] ρ = 960 kg/m³</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Take mass m of each: volumes m/800 and m/1200; total V = m(1/800 + 1/1200) = m × 25/12000.</a:t>
            </a:r>
          </a:p>
          <a:p>
            <a:pPr marL="0" indent="0">
              <a:buNone/>
            </a:pPr>
            <a:r>
              <a:rPr lang="en-GB" sz="1200" dirty="0"/>
              <a:t>[Step 2] ρ = 2m ÷ (25m/12000) = 960 kg/m³.</a:t>
            </a:r>
          </a:p>
          <a:p>
            <a:pPr marL="0" indent="0">
              <a:buNone/>
            </a:pPr>
            <a:r>
              <a:rPr lang="en-GB" sz="1200" dirty="0"/>
              <a:t>[Step 3] Equal masses mean MORE volume of the lighter liquid, dragging the average below the midpoint — the harmonic, not arithmetic, mean applies.</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ρ = 960 kg/m³</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https://giophysics.com/chapter-13/presentation/?lesson=density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Density is the mass contained in each unit of volume; relative density compares a material's density with the density of water.</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A 200 g block with volume 100 cm³ has density 2.0 g/cm³, so its relative density is about 2.0.</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Density is the gradient of a mass–volume graph for a uniform material. Relative density compares that value with a reference density—usually water at about 1000 kg/m³—so it has no unit.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Use a balance and subtract the empty container if the sample cannot sit directly on it.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Use geometry for regular solids or displaced liquid for an irregular object that does not dissolve.</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For one uniform material, m = ρV is a straight line through the origin and its slope is density.</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png"/><Relationship Id="rId4" Type="http://schemas.openxmlformats.org/officeDocument/2006/relationships/hyperlink" Target="https://giophysics.com/chapter-13/presentation/?lesson=density"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3.png"/><Relationship Id="rId4" Type="http://schemas.openxmlformats.org/officeDocument/2006/relationships/hyperlink" Target="https://giophysics.com/chapter-13/presentation/?lesson=density"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4.png"/><Relationship Id="rId4" Type="http://schemas.openxmlformats.org/officeDocument/2006/relationships/hyperlink" Target="https://giophysics.com/curricula/igcse/exams/motion-forces-and-energy#q3"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5.png"/><Relationship Id="rId4" Type="http://schemas.openxmlformats.org/officeDocument/2006/relationships/hyperlink" Target="https://giophysics.com/curricula/igcse/exams/motion-forces-and-energy#q10"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1/units/"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3.png"/><Relationship Id="rId4" Type="http://schemas.openxmlformats.org/officeDocument/2006/relationships/hyperlink" Target="https://giophysics.com/chapter-13/presentation/?lesson=density"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hyperlink" Target="https://giophysics.com/chapter-13/presentation/?lesson=density"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hyperlink" Target="https://giophysics.com/chapter-13/pressure-solids/" TargetMode="External"/><Relationship Id="rId4" Type="http://schemas.openxmlformats.org/officeDocument/2006/relationships/hyperlink" Target="https://giophysics.com/chapter-13/density-relative-density/" TargetMode="External"/><Relationship Id="rId5" Type="http://schemas.openxmlformats.org/officeDocument/2006/relationships/hyperlink" Target="https://giophysics.com/chapter-13/presentation/?lesson=density" TargetMode="External"/><Relationship Id="rId6" Type="http://schemas.openxmlformats.org/officeDocument/2006/relationships/hyperlink" Target="https://giophysics.com/chapter-13/" TargetMode="External"/><Relationship Id="rId7" Type="http://schemas.openxmlformats.org/officeDocument/2006/relationships/hyperlink" Target="https://giophysics.com/downloads/13-2-density-relative-density.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07 · Matter</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Mass packed into volume</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Density &amp; Relative Density</a:t>
            </a:r>
          </a:p>
        </p:txBody>
      </p:sp>
      <p:sp>
        <p:nvSpPr>
          <p:cNvPr id="6" name="text"/>
          <p:cNvSpPr txBox="1"/>
          <p:nvPr/>
        </p:nvSpPr>
        <p:spPr>
          <a:xfrm>
            <a:off x="558800" y="221107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Density identifies how much mass occupies each unit of volume. For a uniform material under fixed conditions, it does not depend on the size of the sample.</a:t>
            </a:r>
          </a:p>
        </p:txBody>
      </p:sp>
      <p:sp>
        <p:nvSpPr>
          <p:cNvPr id="7" name="panel"/>
          <p:cNvSpPr/>
          <p:nvPr/>
        </p:nvSpPr>
        <p:spPr>
          <a:xfrm>
            <a:off x="558800" y="2776220"/>
            <a:ext cx="11074400" cy="12700"/>
          </a:xfrm>
          <a:prstGeom prst="rect">
            <a:avLst/>
          </a:prstGeom>
          <a:solidFill>
            <a:srgbClr val="C6C8BB"/>
          </a:solidFill>
          <a:ln>
            <a:noFill/>
          </a:ln>
        </p:spPr>
      </p:sp>
      <p:sp>
        <p:nvSpPr>
          <p:cNvPr id="8" name="fact-label"/>
          <p:cNvSpPr txBox="1"/>
          <p:nvPr/>
        </p:nvSpPr>
        <p:spPr>
          <a:xfrm>
            <a:off x="558800" y="295402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95402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2 of 7 in Matter</a:t>
            </a:r>
          </a:p>
        </p:txBody>
      </p:sp>
      <p:sp>
        <p:nvSpPr>
          <p:cNvPr id="10" name="fact-label"/>
          <p:cNvSpPr txBox="1"/>
          <p:nvPr/>
        </p:nvSpPr>
        <p:spPr>
          <a:xfrm>
            <a:off x="558800" y="323278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23278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44.5 minutes of it</a:t>
            </a:r>
          </a:p>
        </p:txBody>
      </p:sp>
      <p:sp>
        <p:nvSpPr>
          <p:cNvPr id="12" name="fact-label"/>
          <p:cNvSpPr txBox="1"/>
          <p:nvPr/>
        </p:nvSpPr>
        <p:spPr>
          <a:xfrm>
            <a:off x="558800" y="351155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51155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https://giophysics.com/chapter-13/density-relative-density/</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DENSITY &amp; RELATIVE DENSITY</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Density &amp; Relative Density.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33</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Density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53848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ρ = m/V</a:t>
            </a:r>
          </a:p>
        </p:txBody>
      </p:sp>
      <p:sp>
        <p:nvSpPr>
          <p:cNvPr id="7" name="text"/>
          <p:cNvSpPr txBox="1"/>
          <p:nvPr/>
        </p:nvSpPr>
        <p:spPr>
          <a:xfrm>
            <a:off x="558800" y="2626360"/>
            <a:ext cx="53848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SI unit: kg/m³</a:t>
            </a:r>
          </a:p>
        </p:txBody>
      </p:sp>
      <p:sp>
        <p:nvSpPr>
          <p:cNvPr id="8" name="text"/>
          <p:cNvSpPr txBox="1"/>
          <p:nvPr/>
        </p:nvSpPr>
        <p:spPr>
          <a:xfrm>
            <a:off x="558800" y="2985135"/>
            <a:ext cx="5384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53848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Density is how much mass is packed into each unit of space — mass divided by volume.</a:t>
            </a:r>
          </a:p>
        </p:txBody>
      </p:sp>
      <p:sp>
        <p:nvSpPr>
          <p:cNvPr id="10" name="panel"/>
          <p:cNvSpPr/>
          <p:nvPr/>
        </p:nvSpPr>
        <p:spPr>
          <a:xfrm>
            <a:off x="6248400" y="1854200"/>
            <a:ext cx="5384800" cy="3359150"/>
          </a:xfrm>
          <a:prstGeom prst="rect">
            <a:avLst/>
          </a:prstGeom>
          <a:solidFill>
            <a:srgbClr val="FFFFFF"/>
          </a:solidFill>
          <a:ln w="9525">
            <a:solidFill>
              <a:srgbClr val="C6C8BB"/>
            </a:solidFill>
          </a:ln>
        </p:spPr>
      </p:sp>
      <p:pic>
        <p:nvPicPr>
          <p:cNvPr id="11" name="Density–mass explorer: For a fixed volume, density rises in direct proportion to mass." descr="Density–mass explorer: For a fixed volume, density rises in direct proportion to mass."/>
          <p:cNvPicPr>
            <a:picLocks noChangeAspect="1"/>
          </p:cNvPicPr>
          <p:nvPr/>
        </p:nvPicPr>
        <p:blipFill>
          <a:blip r:embed="rId3"/>
          <a:stretch>
            <a:fillRect/>
          </a:stretch>
        </p:blipFill>
        <p:spPr>
          <a:xfrm>
            <a:off x="6362700" y="1968500"/>
            <a:ext cx="5156200" cy="3130550"/>
          </a:xfrm>
          <a:prstGeom prst="rect">
            <a:avLst/>
          </a:prstGeom>
        </p:spPr>
      </p:pic>
      <p:sp>
        <p:nvSpPr>
          <p:cNvPr id="12" name="text"/>
          <p:cNvSpPr txBox="1"/>
          <p:nvPr/>
        </p:nvSpPr>
        <p:spPr>
          <a:xfrm>
            <a:off x="6248400" y="5276850"/>
            <a:ext cx="5384800" cy="19812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Density–mass explorer</a:t>
            </a:r>
          </a:p>
        </p:txBody>
      </p:sp>
      <p:sp>
        <p:nvSpPr>
          <p:cNvPr id="13" name="text"/>
          <p:cNvSpPr txBox="1"/>
          <p:nvPr/>
        </p:nvSpPr>
        <p:spPr>
          <a:xfrm>
            <a:off x="6248400" y="5525770"/>
            <a:ext cx="5384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Move this graph on the live version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DENSITY &amp; RELATIVE DENSITY</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Density &amp; Relative Density.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33</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Relative density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RD = ρsubstance/ρwater</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ratio of like units, so it is dimensionless</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How a material's density compares with water's: above 1 it sinks in water, below 1 it floats.</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DENSITY &amp; RELATIVE DENSITY</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Density &amp; Relative Density.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33</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Useful conversion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1 g/cm³ = 1000 kg/m³</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Convert mass and volume together</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two everyday density units differ by a factor of 1000 — water is 1 g/cm³, which is 1000 kg/m³.</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DENSITY &amp; RELATIVE DENSITY</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Density &amp; Relative Density.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33</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Three samples, one material</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2986402" y="1854200"/>
            <a:ext cx="6219196" cy="3600450"/>
          </a:xfrm>
          <a:prstGeom prst="rect">
            <a:avLst/>
          </a:prstGeom>
          <a:solidFill>
            <a:srgbClr val="FFFFFF"/>
          </a:solidFill>
          <a:ln w="9525">
            <a:solidFill>
              <a:srgbClr val="C6C8BB"/>
            </a:solidFill>
          </a:ln>
        </p:spPr>
      </p:sp>
      <p:pic>
        <p:nvPicPr>
          <p:cNvPr id="7" name="Mass-against-volume axes carry three plotted crosses for a small, a medium and a large piece of the same alloy, with no line drawn through them and the gradient of the graph labelled only with a question mark." descr="Mass-against-volume axes carry three plotted crosses for a small, a medium and a large piece of the same alloy, with no line drawn through them and the gradient of the graph labelled only with a question mark."/>
          <p:cNvPicPr>
            <a:picLocks noChangeAspect="1"/>
          </p:cNvPicPr>
          <p:nvPr/>
        </p:nvPicPr>
        <p:blipFill>
          <a:blip r:embed="rId3"/>
          <a:stretch>
            <a:fillRect/>
          </a:stretch>
        </p:blipFill>
        <p:spPr>
          <a:xfrm>
            <a:off x="3100702" y="1968500"/>
            <a:ext cx="5990596" cy="3371850"/>
          </a:xfrm>
          <a:prstGeom prst="rect">
            <a:avLst/>
          </a:prstGeom>
        </p:spPr>
      </p:pic>
      <p:sp>
        <p:nvSpPr>
          <p:cNvPr id="8" name="text"/>
          <p:cNvSpPr txBox="1"/>
          <p:nvPr/>
        </p:nvSpPr>
        <p:spPr>
          <a:xfrm>
            <a:off x="558800" y="5518150"/>
            <a:ext cx="11074400" cy="3962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Mass-against-volume axes carry three plotted crosses for a small, a medium and a large piece of the same alloy, with no line drawn through them and the gradient of the graph labelled only with a question mark.</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DENSITY &amp; RELATIVE DENSITY</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Density &amp; Relative Density.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FIGURE 1 OF 2</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Fig. 3.1 — IGCSE Topic 1 · Motion, forces and energy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question 3 of that paper · syllabus 1.4</a:t>
            </a:r>
          </a:p>
        </p:txBody>
      </p:sp>
      <p:sp>
        <p:nvSpPr>
          <p:cNvPr id="6" name="panel"/>
          <p:cNvSpPr/>
          <p:nvPr/>
        </p:nvSpPr>
        <p:spPr>
          <a:xfrm>
            <a:off x="2834640" y="1854200"/>
            <a:ext cx="6522720" cy="3600450"/>
          </a:xfrm>
          <a:prstGeom prst="rect">
            <a:avLst/>
          </a:prstGeom>
          <a:solidFill>
            <a:srgbClr val="FFFFFF"/>
          </a:solidFill>
          <a:ln w="9525">
            <a:solidFill>
              <a:srgbClr val="C6C8BB"/>
            </a:solidFill>
          </a:ln>
        </p:spPr>
      </p:sp>
      <p:pic>
        <p:nvPicPr>
          <p:cNvPr id="7" name="An oblique drawing of a solid rectangular metal block. The front face is marked 5.0 cm along its lower edge and 3.0 cm up its left-hand edge, and the edge receding into the page is marked 2.0 cm. The block carries the label mass = 240 g." descr="An oblique drawing of a solid rectangular metal block. The front face is marked 5.0 cm along its lower edge and 3.0 cm up its left-hand edge, and the edge receding into the page is marked 2.0 cm. The block carries the label mass = 240 g."/>
          <p:cNvPicPr>
            <a:picLocks noChangeAspect="1"/>
          </p:cNvPicPr>
          <p:nvPr/>
        </p:nvPicPr>
        <p:blipFill>
          <a:blip r:embed="rId3"/>
          <a:stretch>
            <a:fillRect/>
          </a:stretch>
        </p:blipFill>
        <p:spPr>
          <a:xfrm>
            <a:off x="2948940" y="1968500"/>
            <a:ext cx="6294120" cy="3371850"/>
          </a:xfrm>
          <a:prstGeom prst="rect">
            <a:avLst/>
          </a:prstGeom>
        </p:spPr>
      </p:pic>
      <p:sp>
        <p:nvSpPr>
          <p:cNvPr id="8" name="text"/>
          <p:cNvSpPr txBox="1"/>
          <p:nvPr/>
        </p:nvSpPr>
        <p:spPr>
          <a:xfrm>
            <a:off x="558800" y="5518150"/>
            <a:ext cx="11074400" cy="3962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An oblique drawing of a solid rectangular metal block. The front face is marked 5.0 cm along its lower edge and 3.0 cm up its left-hand edge, and the edge receding into the page is marked 2.0 cm. The block carries the label mass = 240 g.</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See the question this was drawn for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DENSITY &amp; RELATIVE DENSITY</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Density &amp; Relative Density.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33</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FIGURE 2 OF 2</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Fig. 10.1 — IGCSE Topic 1 · Motion, forces and energy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question 10 of that paper · syllabus 1.1, 1.4</a:t>
            </a:r>
          </a:p>
        </p:txBody>
      </p:sp>
      <p:sp>
        <p:nvSpPr>
          <p:cNvPr id="6" name="panel"/>
          <p:cNvSpPr/>
          <p:nvPr/>
        </p:nvSpPr>
        <p:spPr>
          <a:xfrm>
            <a:off x="2995664" y="1854200"/>
            <a:ext cx="6200673" cy="3402330"/>
          </a:xfrm>
          <a:prstGeom prst="rect">
            <a:avLst/>
          </a:prstGeom>
          <a:solidFill>
            <a:srgbClr val="FFFFFF"/>
          </a:solidFill>
          <a:ln w="9525">
            <a:solidFill>
              <a:srgbClr val="C6C8BB"/>
            </a:solidFill>
          </a:ln>
        </p:spPr>
      </p:sp>
      <p:pic>
        <p:nvPicPr>
          <p:cNvPr id="7" name="Two measuring cylinders drawn side by side, each with graduations up the wall and a curved meniscus. The first holds water alone, its surface at the 50.0 cm³ mark. The second holds the same water with the stone lowered in on a thread that runs up and out of the cylinder; the stone lies fully submerged near the base and the surface now stands at the 68.0 cm³ mark." descr="Two measuring cylinders drawn side by side, each with graduations up the wall and a curved meniscus. The first holds water alone, its surface at the 50.0 cm³ mark. The second holds the same water with the stone lowered in on a thread that runs up and out of the cylinder; the stone lies fully submerged near the base and the surface now stands at the 68.0 cm³ mark."/>
          <p:cNvPicPr>
            <a:picLocks noChangeAspect="1"/>
          </p:cNvPicPr>
          <p:nvPr/>
        </p:nvPicPr>
        <p:blipFill>
          <a:blip r:embed="rId3"/>
          <a:stretch>
            <a:fillRect/>
          </a:stretch>
        </p:blipFill>
        <p:spPr>
          <a:xfrm>
            <a:off x="3109964" y="1968500"/>
            <a:ext cx="5972073" cy="3173730"/>
          </a:xfrm>
          <a:prstGeom prst="rect">
            <a:avLst/>
          </a:prstGeom>
        </p:spPr>
      </p:pic>
      <p:sp>
        <p:nvSpPr>
          <p:cNvPr id="8" name="text"/>
          <p:cNvSpPr txBox="1"/>
          <p:nvPr/>
        </p:nvSpPr>
        <p:spPr>
          <a:xfrm>
            <a:off x="558800" y="5320030"/>
            <a:ext cx="11074400" cy="59436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Two measuring cylinders drawn side by side, each with graduations up the wall and a curved meniscus. The first holds water alone, its surface at the 50.0 cm³ mark. The second holds the same water with the stone lowered in on a thread that runs up and out of the cylinder; the stone lies fully submerged near the base and the surface now stands at the 68.0 cm³ mark.</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See the question this was drawn for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DENSITY &amp; RELATIVE DENSITY</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Density &amp; Relative Density.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33</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At the same temperature and pressure, a larger uniform sample has more mass, but not a different density. Cutting it changes m and V by the same factor, leaving m/V unchanged.</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DENSITY &amp; RELATIVE DENSITY</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Density &amp; Relative Density.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33</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2.0 L bottle of water has mass 2.0 kg (ignoring the bottle). Confirm water's density in kg/m³.</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DENSITY &amp; RELATIVE DENSITY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Density &amp; Relative Density.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33</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2.0 L bottle of water has mass 2.0 kg (ignoring the bottle). Confirm water's density in kg/m³.</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 = 2.0 L = 2.0 × 10⁻³ m³.</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ρ = 2.0 ÷ 2.0 × 10⁻³ = 1000 kg/m³.</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DENSITY &amp; RELATIVE DENSITY</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Density &amp; Relative Density.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ρ = 1000 kg/m³</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MATTER  ·  DENSITY &amp; RELATIVE DENSITY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Matter — Density &amp; Relative Density.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19 / 33</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310060"/>
            <a:ext cx="838200" cy="190500"/>
          </a:xfrm>
          <a:prstGeom prst="roundRect">
            <a:avLst>
              <a:gd name="adj" fmla="val 30000"/>
            </a:avLst>
          </a:prstGeom>
          <a:noFill/>
          <a:ln w="9525">
            <a:solidFill>
              <a:srgbClr val="C6C8BB"/>
            </a:solidFill>
          </a:ln>
        </p:spPr>
      </p:sp>
      <p:sp>
        <p:nvSpPr>
          <p:cNvPr id="7" name="hint"/>
          <p:cNvSpPr txBox="1"/>
          <p:nvPr/>
        </p:nvSpPr>
        <p:spPr>
          <a:xfrm>
            <a:off x="558800" y="331006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29736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SI units &amp; prefixes</a:t>
            </a:r>
          </a:p>
        </p:txBody>
      </p:sp>
      <p:sp>
        <p:nvSpPr>
          <p:cNvPr id="9" name="text"/>
          <p:cNvSpPr txBox="1"/>
          <p:nvPr/>
        </p:nvSpPr>
        <p:spPr>
          <a:xfrm>
            <a:off x="558800" y="353739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https://giophysics.com/chapter-1/units/</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DENSITY &amp; RELATIVE DENSITY</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Density &amp; Relative Density.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540 g sample occupies 200 cm³. Find its density in g/cm³ and kg/m³.</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DENSITY &amp; RELATIVE DENSITY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Density &amp; Relative Density.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33</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540 g sample occupies 200 cm³. Find its density in g/cm³ and kg/m³.</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ρ = m/V = 540 g ÷ 200 cm³.</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ρ = 2.70 g/cm³.</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Multiply by 1000 to convert g/cm³ to kg/m³.</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DENSITY &amp; RELATIVE DENSITY</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Density &amp; Relative Density.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ρ = 2.70 g/cm³ = 2700 kg/m³; relative density ≈ 2.70</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MATTER  ·  DENSITY &amp; RELATIVE DENSITY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Matter — Density &amp; Relative Density.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22 / 33</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125476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Three pieces of the same alloy — small, medium and large — are each weighed and their volumes measured. Where do the three points fall on these axes?</a:t>
            </a:r>
          </a:p>
        </p:txBody>
      </p:sp>
      <p:sp>
        <p:nvSpPr>
          <p:cNvPr id="7" name="text"/>
          <p:cNvSpPr txBox="1"/>
          <p:nvPr/>
        </p:nvSpPr>
        <p:spPr>
          <a:xfrm>
            <a:off x="558800" y="326136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Scattered above the line, since a bigger piece is denser</a:t>
            </a:r>
          </a:p>
        </p:txBody>
      </p:sp>
      <p:sp>
        <p:nvSpPr>
          <p:cNvPr id="8" name="text"/>
          <p:cNvSpPr txBox="1"/>
          <p:nvPr/>
        </p:nvSpPr>
        <p:spPr>
          <a:xfrm>
            <a:off x="558800" y="355981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On one straight line through the origin</a:t>
            </a:r>
          </a:p>
        </p:txBody>
      </p:sp>
      <p:sp>
        <p:nvSpPr>
          <p:cNvPr id="9" name="text"/>
          <p:cNvSpPr txBox="1"/>
          <p:nvPr/>
        </p:nvSpPr>
        <p:spPr>
          <a:xfrm>
            <a:off x="558800" y="385826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On a curve that bends upward, since mass grows faster than volume</a:t>
            </a:r>
          </a:p>
        </p:txBody>
      </p:sp>
      <p:sp>
        <p:nvSpPr>
          <p:cNvPr id="10" name="panel"/>
          <p:cNvSpPr/>
          <p:nvPr/>
        </p:nvSpPr>
        <p:spPr>
          <a:xfrm>
            <a:off x="7010400" y="1854200"/>
            <a:ext cx="4622800" cy="2701907"/>
          </a:xfrm>
          <a:prstGeom prst="rect">
            <a:avLst/>
          </a:prstGeom>
          <a:solidFill>
            <a:srgbClr val="FFFFFF"/>
          </a:solidFill>
          <a:ln w="9525">
            <a:solidFill>
              <a:srgbClr val="C6C8BB"/>
            </a:solidFill>
          </a:ln>
        </p:spPr>
      </p:sp>
      <p:pic>
        <p:nvPicPr>
          <p:cNvPr id="11" name="Mass-against-volume axes carry three plotted crosses for a small, a medium and a large piece of the same alloy, with no line drawn through them and the gradient of the graph labelled only with a question mark." descr="Mass-against-volume axes carry three plotted crosses for a small, a medium and a large piece of the same alloy, with no line drawn through them and the gradient of the graph labelled only with a question mark."/>
          <p:cNvPicPr>
            <a:picLocks noChangeAspect="1"/>
          </p:cNvPicPr>
          <p:nvPr/>
        </p:nvPicPr>
        <p:blipFill>
          <a:blip r:embed="rId3"/>
          <a:stretch>
            <a:fillRect/>
          </a:stretch>
        </p:blipFill>
        <p:spPr>
          <a:xfrm>
            <a:off x="7124700" y="1968500"/>
            <a:ext cx="4394200" cy="2473307"/>
          </a:xfrm>
          <a:prstGeom prst="rect">
            <a:avLst/>
          </a:prstGeom>
        </p:spPr>
      </p:pic>
      <p:sp>
        <p:nvSpPr>
          <p:cNvPr id="12" name="text"/>
          <p:cNvSpPr txBox="1"/>
          <p:nvPr/>
        </p:nvSpPr>
        <p:spPr>
          <a:xfrm>
            <a:off x="7010400" y="4619607"/>
            <a:ext cx="46228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Mass-against-volume axes carry three plotted crosses for a small, a medium and a large piece of the same alloy, with no line drawn through them and the gradient of the graph labelled only with a question mark.</a:t>
            </a:r>
          </a:p>
        </p:txBody>
      </p:sp>
      <p:sp>
        <p:nvSpPr>
          <p:cNvPr id="13" name="text"/>
          <p:cNvSpPr txBox="1"/>
          <p:nvPr/>
        </p:nvSpPr>
        <p:spPr>
          <a:xfrm>
            <a:off x="7010400" y="5462887"/>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DENSITY &amp; RELATIVE DENSITY</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Density &amp; Relative Density.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33</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95739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On one straight line through the origin</a:t>
            </a:r>
          </a:p>
        </p:txBody>
      </p:sp>
      <p:sp>
        <p:nvSpPr>
          <p:cNvPr id="7" name="text"/>
          <p:cNvSpPr txBox="1"/>
          <p:nvPr/>
        </p:nvSpPr>
        <p:spPr>
          <a:xfrm>
            <a:off x="558800" y="33041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511745"/>
            <a:ext cx="11074400" cy="7429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m = ρV with one fixed ρ is the equation of a straight line through the origin, and its gradient is that density. All three points sit on it however different their sizes, because zero volume must mean zero mass. This is the same statement as "cutting a block does not change its density", drawn instead of said.</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MATTER  ·  DENSITY &amp; RELATIVE DENSITY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Matter — Density &amp; Relative Density.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24 / 33</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879481"/>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uniform metal block is cut exactly in half. What happens to its density?</a:t>
            </a:r>
          </a:p>
        </p:txBody>
      </p:sp>
      <p:sp>
        <p:nvSpPr>
          <p:cNvPr id="7" name="option-letter"/>
          <p:cNvSpPr txBox="1"/>
          <p:nvPr/>
        </p:nvSpPr>
        <p:spPr>
          <a:xfrm>
            <a:off x="558800" y="3363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363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It halves</a:t>
            </a:r>
          </a:p>
        </p:txBody>
      </p:sp>
      <p:sp>
        <p:nvSpPr>
          <p:cNvPr id="9" name="option-letter"/>
          <p:cNvSpPr txBox="1"/>
          <p:nvPr/>
        </p:nvSpPr>
        <p:spPr>
          <a:xfrm>
            <a:off x="558800" y="3744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744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It doubles</a:t>
            </a:r>
          </a:p>
        </p:txBody>
      </p:sp>
      <p:sp>
        <p:nvSpPr>
          <p:cNvPr id="11" name="option-letter"/>
          <p:cNvSpPr txBox="1"/>
          <p:nvPr/>
        </p:nvSpPr>
        <p:spPr>
          <a:xfrm>
            <a:off x="558800" y="4125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125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It stays the same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DENSITY &amp; RELATIVE DENSITY</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Density &amp; Relative Density.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33</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C  It stays the same</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Both mass and volume halve, so their ratio remains constant.</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The mass really does halve, and that is the half of the ratio most people look at. The volume halves in the very same stroke of the saw, so m/V comes out exactly where it started.</a:t>
            </a:r>
          </a:p>
        </p:txBody>
      </p:sp>
      <p:sp>
        <p:nvSpPr>
          <p:cNvPr id="11" name="text"/>
          <p:cNvSpPr txBox="1"/>
          <p:nvPr/>
        </p:nvSpPr>
        <p:spPr>
          <a:xfrm>
            <a:off x="558800" y="387731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B   Doubling would need the same mass packed into half the space. Cutting the block takes the mass away along with the space — you would have to crush it, not cut it.</a:t>
            </a:r>
          </a:p>
        </p:txBody>
      </p:sp>
      <p:sp>
        <p:nvSpPr>
          <p:cNvPr id="12" name="text"/>
          <p:cNvSpPr txBox="1"/>
          <p:nvPr/>
        </p:nvSpPr>
        <p:spPr>
          <a:xfrm>
            <a:off x="558800" y="437007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C   Correct. Density is a property of the material, not of how much of it you happen to be holding.</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MATTER  ·  DENSITY &amp; RELATIVE DENSITY</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Matter — Density &amp; Relative Density.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26 / 33</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crown of mass 1.20 kg displaces 75 cm³ of water. Is it pure gold (ρ = 19 300 kg/m³)?</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DENSITY &amp; RELATIVE DENSITY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Density &amp; Relative Density.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33</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crown of mass 1.20 kg displaces 75 cm³ of water. Is it pure gold (ρ = 19 300 kg/m³)?</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ρ = m/V = 1.20 ÷ 75 × 10⁻⁶.</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ρ = 16 000 kg/m³.</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Well below gold's 19 300 — the crown is alloyed or hollow. Archimedes would object.</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DENSITY &amp; RELATIVE DENSITY</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Density &amp; Relative Density.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No — its density is ~16 000 kg/m³, not 19 300</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MATTER  ·  DENSITY &amp; RELATIVE DENSITY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Matter — Density &amp; Relative Density.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29 / 33</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crown weighed exactly the gold the king had handed the goldsmith. So how did Archimedes prove it was not pure gold?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1854200"/>
            <a:ext cx="61468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The crown was a temple offering: it could not be scratched, melted or cut open. On a balance it matched the issued gold, gram for gram.</a:t>
            </a:r>
          </a:p>
        </p:txBody>
      </p:sp>
      <p:sp>
        <p:nvSpPr>
          <p:cNvPr id="7" name="text"/>
          <p:cNvSpPr txBox="1"/>
          <p:nvPr/>
        </p:nvSpPr>
        <p:spPr>
          <a:xfrm>
            <a:off x="558800" y="2874010"/>
            <a:ext cx="6146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081655"/>
            <a:ext cx="6146800" cy="196469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By measuring its volume. Mass alone identifies nothing — you can have a kilogram of anything. Density identifies a material, and density needs the volume as well: the crown pushed aside more water than the same mass of pure gold does, so its mass was spread through too much space, and something lighter had been mixed in.</a:t>
            </a:r>
          </a:p>
        </p:txBody>
      </p:sp>
      <p:sp>
        <p:nvSpPr>
          <p:cNvPr id="9" name="panel"/>
          <p:cNvSpPr/>
          <p:nvPr/>
        </p:nvSpPr>
        <p:spPr>
          <a:xfrm>
            <a:off x="7010400" y="1854200"/>
            <a:ext cx="4622800" cy="2701907"/>
          </a:xfrm>
          <a:prstGeom prst="rect">
            <a:avLst/>
          </a:prstGeom>
          <a:solidFill>
            <a:srgbClr val="FFFFFF"/>
          </a:solidFill>
          <a:ln w="9525">
            <a:solidFill>
              <a:srgbClr val="C6C8BB"/>
            </a:solidFill>
          </a:ln>
        </p:spPr>
      </p:sp>
      <p:pic>
        <p:nvPicPr>
          <p:cNvPr id="10" name="A beam balance shows the crown resting level against an equal mass of gold; beside it two identical measuring cylinders stand filled to the same marked level, with the crown hanging over one and the gold over the other, neither yet lowered in." descr="A beam balance shows the crown resting level against an equal mass of gold; beside it two identical measuring cylinders stand filled to the same marked level, with the crown hanging over one and the gold over the other, neither yet lowered in."/>
          <p:cNvPicPr>
            <a:picLocks noChangeAspect="1"/>
          </p:cNvPicPr>
          <p:nvPr/>
        </p:nvPicPr>
        <p:blipFill>
          <a:blip r:embed="rId3"/>
          <a:stretch>
            <a:fillRect/>
          </a:stretch>
        </p:blipFill>
        <p:spPr>
          <a:xfrm>
            <a:off x="7124700" y="1968500"/>
            <a:ext cx="4394200" cy="2473307"/>
          </a:xfrm>
          <a:prstGeom prst="rect">
            <a:avLst/>
          </a:prstGeom>
        </p:spPr>
      </p:pic>
      <p:sp>
        <p:nvSpPr>
          <p:cNvPr id="11" name="text"/>
          <p:cNvSpPr txBox="1"/>
          <p:nvPr/>
        </p:nvSpPr>
        <p:spPr>
          <a:xfrm>
            <a:off x="7010400" y="4619607"/>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beam balance shows the crown resting level against an equal mass of gold; beside it two identical measuring cylinders stand filled to the same marked level, with the crown hanging over one and the gold over the other, neither yet lowered in.</a:t>
            </a:r>
          </a:p>
        </p:txBody>
      </p:sp>
      <p:sp>
        <p:nvSpPr>
          <p:cNvPr id="12" name="text"/>
          <p:cNvSpPr txBox="1"/>
          <p:nvPr/>
        </p:nvSpPr>
        <p:spPr>
          <a:xfrm>
            <a:off x="7010400" y="5661007"/>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DENSITY &amp; RELATIVE DENSITY</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Density &amp; Relative Density.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Equal masses of two liquids (ρ₁ = 800, ρ₂ = 1200 kg/m³) are mixed without volume change. Find the mixture's density, and explain why it is NOT 1000 kg/m³.</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DENSITY &amp; RELATIVE DENSITY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Density &amp; Relative Density.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30 / 33</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740269"/>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Equal masses of two liquids (ρ₁ = 800, ρ₂ = 1200 kg/m³) are mixed without volume change. Find the mixture's density, and explain why it is NOT 1000 kg/m³.</a:t>
            </a:r>
          </a:p>
        </p:txBody>
      </p:sp>
      <p:sp>
        <p:nvSpPr>
          <p:cNvPr id="9" name="step-number"/>
          <p:cNvSpPr txBox="1"/>
          <p:nvPr/>
        </p:nvSpPr>
        <p:spPr>
          <a:xfrm>
            <a:off x="558800" y="33562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562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Take mass m of each: volumes m/800 and m/1200; total V = m(1/800 + 1/1200) = m × 25/12000.</a:t>
            </a:r>
          </a:p>
        </p:txBody>
      </p:sp>
      <p:sp>
        <p:nvSpPr>
          <p:cNvPr id="11" name="step-number"/>
          <p:cNvSpPr txBox="1"/>
          <p:nvPr/>
        </p:nvSpPr>
        <p:spPr>
          <a:xfrm>
            <a:off x="558800" y="37499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7499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ρ = 2m ÷ (25m/12000) = 960 kg/m³.</a:t>
            </a:r>
          </a:p>
        </p:txBody>
      </p:sp>
      <p:sp>
        <p:nvSpPr>
          <p:cNvPr id="13" name="step-number"/>
          <p:cNvSpPr txBox="1"/>
          <p:nvPr/>
        </p:nvSpPr>
        <p:spPr>
          <a:xfrm>
            <a:off x="558800" y="4143619"/>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143619"/>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Equal masses mean MORE volume of the lighter liquid, dragging the average below the midpoint — the harmonic, not arithmetic, mean applies.</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DENSITY &amp; RELATIVE DENSITY</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Density &amp; Relative Density.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31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ρ = 960 kg/m³</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MATTER  ·  DENSITY &amp; RELATIVE DENSITY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Matter — Density &amp; Relative Density.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32 / 33</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MATTER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7.3 Pressure in Solids</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https://giophysics.com/chapter-13/pressure-solids/</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https://giophysics.com/chapter-13/density-relative-density/</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https://giophysics.com/chapter-13/presentation/?lesson=density</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Matter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https://giophysics.com/chapter-13/</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https://giophysics.com/downloads/13-2-density-relative-density.pdf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DENSITY &amp; RELATIVE DENSITY</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Density &amp; Relative Density.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33 / 33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855546"/>
            <a:ext cx="11074400" cy="14859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Density is the mass contained in each unit of volume; relative density compares a material's density with the density of water.</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DENSITY &amp; RELATIVE DENSITY</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Density &amp; Relative Density.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33</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24900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456647"/>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200 g block with volume 100 cm³ has density 2.0 g/cm³, so its relative density is about 2.0.</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DENSITY &amp; RELATIVE DENSITY</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Density &amp; Relative Density.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33</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Mass packed into volume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Density is the gradient of a mass–volume graph for a uniform material. Relative density compares that value with a reference density—usually water at about 1000 kg/m³—so it has no unit.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DENSITY &amp; RELATIVE DENSITY</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Density &amp; Relative Density.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33</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Measure mass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Use a balance and subtract the empty container if the sample cannot sit directly on it.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DENSITY &amp; RELATIVE DENSITY</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Density &amp; Relative Density.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33</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Measure volume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Use geometry for regular solids or displaced liquid for an irregular object that does not dissolve.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DENSITY &amp; RELATIVE DENSITY</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Density &amp; Relative Density.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33</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Read the graph</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For one uniform material, m = ρV is a straight line through the origin and its slope is density.</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DENSITY &amp; RELATIVE DENSITY</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Density &amp; Relative Density.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33</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33</Slides>
  <Notes>33</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Matter — Density &amp; Relative Density</dc:title>
  <dc:subject>Matter</dc:subject>
  <dc:creator>GioPhysics</dc:creator>
  <cp:keywords>lesson, Matter, chapter-13,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