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notesMaster" Target="notesMasters/notesMaster1.xml"/><Relationship Id="rId3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Matter — Matter, Mass &amp; Volume. Lesson 1 of 7.</a:t>
            </a:r>
          </a:p>
          <a:p>
            <a:pPr marL="0" indent="0">
              <a:buNone/>
            </a:pPr>
            <a:r>
              <a:rPr lang="en-GB" sz="1200" dirty="0"/>
              <a:t>[Intro] Matter has mass and occupies space. Its particles are always moving, but their spacing and freedom of motion distinguish solids, liquids, and gases.</a:t>
            </a:r>
          </a:p>
          <a:p>
            <a:pPr marL="0" indent="0">
              <a:buNone/>
            </a:pPr>
            <a:r>
              <a:rPr lang="en-GB" sz="1200" dirty="0"/>
              <a:t>[Source] https://giophysics.com/chapter-13/matter-mass-volume/</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Rectangular volume: V = length × width × height</a:t>
            </a:r>
          </a:p>
          <a:p>
            <a:pPr marL="0" indent="0">
              <a:buNone/>
            </a:pPr>
            <a:r>
              <a:rPr lang="en-GB" sz="1200" dirty="0"/>
              <a:t>[In plain English] The space inside a box: multiply its three sides, after putting them all in the same unit.</a:t>
            </a:r>
          </a:p>
          <a:p>
            <a:pPr marL="0" indent="0">
              <a:buNone/>
            </a:pPr>
            <a:r>
              <a:rPr lang="en-GB" sz="1200" dirty="0"/>
              <a:t>[Note] Use one consistent length unit before multiplying</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Volume conversion: 1 cm³ = 10⁻⁶ m³</a:t>
            </a:r>
          </a:p>
          <a:p>
            <a:pPr marL="0" indent="0">
              <a:buNone/>
            </a:pPr>
            <a:r>
              <a:rPr lang="en-GB" sz="1200" dirty="0"/>
              <a:t>[In plain English] A centimetre is a hundredth of a metre, so a cubic centimetre is a hundredth cubed — a millionth of a cubic metre.</a:t>
            </a:r>
          </a:p>
          <a:p>
            <a:pPr marL="0" indent="0">
              <a:buNone/>
            </a:pPr>
            <a:r>
              <a:rPr lang="en-GB" sz="1200" dirty="0"/>
              <a:t>[Note] Three powers of the length conversion are required</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Litre conversion: 1 L = 1 dm³ = 10⁻³ m³</a:t>
            </a:r>
          </a:p>
          <a:p>
            <a:pPr marL="0" indent="0">
              <a:buNone/>
            </a:pPr>
            <a:r>
              <a:rPr lang="en-GB" sz="1200" dirty="0"/>
              <a:t>[In plain English] A litre is a 10 cm cube; a thousand litres fill one cubic metre, and one millilitre is exactly one cubic centimetre.</a:t>
            </a:r>
          </a:p>
          <a:p>
            <a:pPr marL="0" indent="0">
              <a:buNone/>
            </a:pPr>
            <a:r>
              <a:rPr lang="en-GB" sz="1200" dirty="0"/>
              <a:t>[Note] Therefore 1 mL = 1 cm³</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Three boxes side by side hold the same eight particles: a regular touching lattice in the solid box, the same eight still touching but disordered in the liquid box, and the same eight scattered far apart with motion arrows in the gas box.</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Heating does not make individual particles expand. It raises their average kinetic energy, so motion and often average separation increase.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rectangular tank measures 40 cm × 25 cm × 20 cm. Find its volume in litres.</a:t>
            </a:r>
          </a:p>
          <a:p>
            <a:pPr marL="0" indent="0">
              <a:buNone/>
            </a:pPr>
            <a:r>
              <a:rPr lang="en-GB" sz="1200" dirty="0"/>
              <a:t>[Answer] V = 20 L</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V = 40 × 25 × 20 = 20 000 cm³.</a:t>
            </a:r>
          </a:p>
          <a:p>
            <a:pPr marL="0" indent="0">
              <a:buNone/>
            </a:pPr>
            <a:r>
              <a:rPr lang="en-GB" sz="1200" dirty="0"/>
              <a:t>[Step 2] 1 L = 1000 cm³ → V = 20 L.</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V = 20 L</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block measures 20 cm × 10 cm × 5.0 cm. Find its volume in cm³, litres, and m³.</a:t>
            </a:r>
          </a:p>
          <a:p>
            <a:pPr marL="0" indent="0">
              <a:buNone/>
            </a:pPr>
            <a:r>
              <a:rPr lang="en-GB" sz="1200" dirty="0"/>
              <a:t>[Answer] V = 1000 cm³ = 1.0 L = 1.0 × 10⁻³ m³</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V = 20 × 10 × 5.0 = 1000 cm³.</a:t>
            </a:r>
          </a:p>
          <a:p>
            <a:pPr marL="0" indent="0">
              <a:buNone/>
            </a:pPr>
            <a:r>
              <a:rPr lang="en-GB" sz="1200" dirty="0"/>
              <a:t>[Step 2] Since 1000 cm³ = 1 L, the volume is 1.0 L.</a:t>
            </a:r>
          </a:p>
          <a:p>
            <a:pPr marL="0" indent="0">
              <a:buNone/>
            </a:pPr>
            <a:r>
              <a:rPr lang="en-GB" sz="1200" dirty="0"/>
              <a:t>[Step 3] Multiply by 10⁻⁶ m³ per cm³: 1000 × 10⁻⁶ = 1.0 × 10⁻³ m³.</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SI units &amp; conversions; Scalar quantities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V = 1000 cm³ = 1.0 L = 1.0 × 10⁻³ m³</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A sealed flask of water is boiled until it is all steam, filling a container 1600 times larger. What has happened to the water molecules?</a:t>
            </a:r>
          </a:p>
          <a:p>
            <a:pPr marL="0" indent="0">
              <a:buNone/>
            </a:pPr>
            <a:r>
              <a:rPr lang="en-GB" sz="1200" dirty="0"/>
              <a:t>[Options] A They have swollen to about 1600 times their original size   B They have split into hydrogen and oxygen — that is what the bubbles are   C They are the same molecules, about 12 times further apart</a:t>
            </a:r>
          </a:p>
          <a:p>
            <a:pPr marL="0" indent="0">
              <a:buNone/>
            </a:pPr>
            <a:r>
              <a:rPr lang="en-GB" sz="1200" dirty="0"/>
              <a:t>[Figure] Three boxes side by side hold the same eight particles: a regular touching lattice in the solid box, the same eight still touching but disordered in the liquid box, and the same eight scattered far apart with motion arrows in the gas box.</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C — They are the same molecules, about 12 times further apart. Boiling is a change of state, not a chemical change: the same H₂O molecules leave the flask that went into it, which is why steam condenses straight back into water on a cold window. Nothing has swollen either — a molecule has a fixed size. Only the spacing changed, and spacing scales with the cube root of the volume each particle gets: ∛1600 ≈ 12.</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Which state keeps a fixed volume but takes the shape of its container?</a:t>
            </a:r>
          </a:p>
          <a:p>
            <a:pPr marL="0" indent="0">
              <a:buNone/>
            </a:pPr>
            <a:r>
              <a:rPr lang="en-GB" sz="1200" dirty="0"/>
              <a:t>[Options] A Solid   B Liquid   C Gas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Which state keeps a fixed volume but takes the shape of its container?</a:t>
            </a:r>
          </a:p>
          <a:p>
            <a:pPr marL="0" indent="0">
              <a:buNone/>
            </a:pPr>
            <a:r>
              <a:rPr lang="en-GB" sz="1200" dirty="0"/>
              <a:t>[Option by option] A: A solid does keep its volume, and that is the half of the question this answers. It keeps its shape too — tip a solid into a jug and it sits there as whatever shape it already was.  B: Correct. The particles stay in contact, so the volume barely changes, but they can slide past one another, so the shape is whatever the container gives them.  C: A gas really does take the shape of its container, which is exactly what makes this tempting. But it keeps no fixed volume: open the container and it spreads through the room; squeeze it and it takes up less space than before.</a:t>
            </a:r>
          </a:p>
          <a:p>
            <a:pPr marL="0" indent="0">
              <a:buNone/>
            </a:pPr>
            <a:r>
              <a:rPr lang="en-GB" sz="1200" dirty="0"/>
              <a:t>[Answer] B — Liquid</a:t>
            </a:r>
          </a:p>
          <a:p>
            <a:pPr marL="0" indent="0">
              <a:buNone/>
            </a:pPr>
            <a:r>
              <a:rPr lang="en-GB" sz="1200" dirty="0"/>
              <a:t>[Why] Liquid particles stay close enough for nearly fixed volume but can move past one another.</a:t>
            </a:r>
          </a:p>
          <a:p>
            <a:pPr marL="0" indent="0">
              <a:buNone/>
            </a:pPr>
            <a:r>
              <a:rPr lang="en-GB" sz="1200" dirty="0"/>
              <a:t>[Reveal] One click for the answer, then one for the reason.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measuring cylinder holds 120 cm³ of water; a stone is lowered in and the level reads 165 cm³. The stone's mass is 117 g. Find the stone's volume and density.</a:t>
            </a:r>
          </a:p>
          <a:p>
            <a:pPr marL="0" indent="0">
              <a:buNone/>
            </a:pPr>
            <a:r>
              <a:rPr lang="en-GB" sz="1200" dirty="0"/>
              <a:t>[Answer] V = 45 cm³; ρ = 2.6 g/cm³</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Volume by displacement: 165 − 120 = 45 cm³.</a:t>
            </a:r>
          </a:p>
          <a:p>
            <a:pPr marL="0" indent="0">
              <a:buNone/>
            </a:pPr>
            <a:r>
              <a:rPr lang="en-GB" sz="1200" dirty="0"/>
              <a:t>[Step 2] ρ = m/V = 117 ÷ 45.</a:t>
            </a:r>
          </a:p>
          <a:p>
            <a:pPr marL="0" indent="0">
              <a:buNone/>
            </a:pPr>
            <a:r>
              <a:rPr lang="en-GB" sz="1200" dirty="0"/>
              <a:t>[Step 3] ρ = 2.6 g/cm³ = 2600 kg/m³.</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V = 45 cm³; ρ = 2.6 g/cm³</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Steam occupies about 1600× the volume of the water that made it. Use the particle model to explain, and estimate the average particle spacing ratio.</a:t>
            </a:r>
          </a:p>
          <a:p>
            <a:pPr marL="0" indent="0">
              <a:buNone/>
            </a:pPr>
            <a:r>
              <a:rPr lang="en-GB" sz="1200" dirty="0"/>
              <a:t>[Answer] Spacing grows by ∛1600 ≈ 12×; the particles themselves are unchanged</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Same number of particles fills 1600× the volume — particle spacing, not particle size, changes.</a:t>
            </a:r>
          </a:p>
          <a:p>
            <a:pPr marL="0" indent="0">
              <a:buNone/>
            </a:pPr>
            <a:r>
              <a:rPr lang="en-GB" sz="1200" dirty="0"/>
              <a:t>[Step 2] Spacing scales with the cube root of volume per particle: 1600^(1/3) ≈ 11.7.</a:t>
            </a:r>
          </a:p>
          <a:p>
            <a:pPr marL="0" indent="0">
              <a:buNone/>
            </a:pPr>
            <a:r>
              <a:rPr lang="en-GB" sz="1200" dirty="0"/>
              <a:t>[Step 3] Gas molecules sit roughly 12 molecular diameters apart, which is why gases compress and liquids barely do.</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Water boils away and the steam it makes fills 1600 times the space. What got 1600 times bigger? A kettle holding half a litre of water can fog an entire kitchen. Nothing was added to it and nothing escaped except what was already inside.</a:t>
            </a:r>
          </a:p>
          <a:p>
            <a:pPr marL="0" indent="0">
              <a:buNone/>
            </a:pPr>
            <a:r>
              <a:rPr lang="en-GB" sz="1200" dirty="0"/>
              <a:t>[Answer] Nothing did. A water molecule is exactly the same size in steam as in the kettle — what grew is the empty space between the molecules. Spread over 1600 times the volume, the average spacing goes up by the cube root of that, about 12 times. Heating never inflates a particle; it makes particles move faster and, in a gas, stay further apart.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Spacing grows by ∛1600 ≈ 12×; the particles themselves are unchanged</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https://giophysics.com/chapter-13/presentation/?lesson=states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Matter is anything that has mass and occupies space; volume is the amount of space it occupies.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An ice cube is matter because it has mass and takes up a measurable volume in a glass.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The particle model links what cannot be seen directly to measurable behaviour. Solids keep shape and volume, liquids keep volume but flow, and gases spread to fill their container. Mass measures inertia; volume measures occupied three-dimensional space.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Particles are close and usually ordered. They vibrate about equilibrium positions, giving a fixed shape and volume.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Particles remain close but can rearrange. A liquid flows to match its container while keeping nearly fixed volume.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Particles are far apart and move rapidly in random directions. A gas has no fixed shape or volume and is compressible.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hyperlink" Target="https://giophysics.com/chapter-13/presentation/?lesson=states"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1/units/" TargetMode="External"/><Relationship Id="rId4" Type="http://schemas.openxmlformats.org/officeDocument/2006/relationships/hyperlink" Target="https://giophysics.com/chapter-1/scalar-vector/"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hyperlink" Target="https://giophysics.com/chapter-13/presentation/?lesson=states"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giophysics.com/chapter-13/density-relative-density/" TargetMode="External"/><Relationship Id="rId4" Type="http://schemas.openxmlformats.org/officeDocument/2006/relationships/hyperlink" Target="https://giophysics.com/chapter-13/matter-mass-volume/" TargetMode="External"/><Relationship Id="rId5" Type="http://schemas.openxmlformats.org/officeDocument/2006/relationships/hyperlink" Target="https://giophysics.com/chapter-13/presentation/?lesson=states" TargetMode="External"/><Relationship Id="rId6" Type="http://schemas.openxmlformats.org/officeDocument/2006/relationships/hyperlink" Target="https://giophysics.com/chapter-13/" TargetMode="External"/><Relationship Id="rId7" Type="http://schemas.openxmlformats.org/officeDocument/2006/relationships/hyperlink" Target="https://giophysics.com/downloads/13-1-matter-mass-volume.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07 · Matter</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Particles create macroscopic properties</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Matter, Mass &amp; Volume</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Matter has mass and occupies space. Its particles are always moving, but their spacing and freedom of motion distinguish solids, liquids, and gases.</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1 of 7 in Matter</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https://giophysics.com/chapter-13/matter-mass-volume/</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MATTER, MASS &amp; VOLUME</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Matter, Mass &amp; Volume.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Rectangular volume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V = length × width × height</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Use one consistent length unit before multiplying</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space inside a box: multiply its three sides, after putting them all in the same unit.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MATTER, MASS &amp; VOLUME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Matter, Mass &amp; Volume.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Volume conversion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1 cm³ = 10⁻⁶ m³</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Three powers of the length conversion are required</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centimetre is a hundredth of a metre, so a cubic centimetre is a hundredth cubed — a millionth of a cubic metre.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MATTER, MASS &amp; VOLUME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Matter, Mass &amp; Volume.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Litre conversion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1 L = 1 dm³ = 10⁻³ m³</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Therefore 1 mL = 1 cm³</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litre is a 10 cm cube; a thousand litres fill one cubic metre, and one millilitre is exactly one cubic centimetre.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MATTER, MASS &amp; VOLUME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Matter, Mass &amp; Volume.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same particles, three ways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609850" y="1854200"/>
            <a:ext cx="6972300" cy="3600450"/>
          </a:xfrm>
          <a:prstGeom prst="rect">
            <a:avLst/>
          </a:prstGeom>
          <a:solidFill>
            <a:srgbClr val="FFFFFF"/>
          </a:solidFill>
          <a:ln w="9525">
            <a:solidFill>
              <a:srgbClr val="C6C8BB"/>
            </a:solidFill>
          </a:ln>
        </p:spPr>
      </p:sp>
      <p:pic>
        <p:nvPicPr>
          <p:cNvPr id="7" name="Three boxes side by side hold the same eight particles: a regular touching lattice in the solid box, the same eight still touching but disordered in the liquid box, and the same eight scattered far apart with motion arrows in the gas box." descr="Three boxes side by side hold the same eight particles: a regular touching lattice in the solid box, the same eight still touching but disordered in the liquid box, and the same eight scattered far apart with motion arrows in the gas box."/>
          <p:cNvPicPr>
            <a:picLocks noChangeAspect="1"/>
          </p:cNvPicPr>
          <p:nvPr/>
        </p:nvPicPr>
        <p:blipFill>
          <a:blip r:embed="rId3"/>
          <a:stretch>
            <a:fillRect/>
          </a:stretch>
        </p:blipFill>
        <p:spPr>
          <a:xfrm>
            <a:off x="2724150" y="1968500"/>
            <a:ext cx="6743700"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Three boxes side by side hold the same eight particles: a regular touching lattice in the solid box, the same eight still touching but disordered in the liquid box, and the same eight scattered far apart with motion arrows in the gas box.</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MATTER, MASS &amp; VOLUME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Matter, Mass &amp; Volume.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Heating does not make individual particles expand. It raises their average kinetic energy, so motion and often average separation increase.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MATTER, MASS &amp; VOLUME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Matter, Mass &amp; Volume.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rectangular tank measures 40 cm × 25 cm × 20 cm. Find its volume in litres.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MATTER, MASS &amp; VOLUME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Matter, Mass &amp; Volume.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rectangular tank measures 40 cm × 25 cm × 20 cm. Find its volume in litres.</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40 × 25 × 20 = 20 000 cm³.</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1 L = 1000 cm³ → V = 20 L.</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MATTER, MASS &amp; VOLUME</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Matter, Mass &amp; Volume.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V = 20 L</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MATTER  ·  MATTER, MASS &amp; VOLUME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Matter — Matter, Mass &amp; Volume.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block measures 20 cm × 10 cm × 5.0 cm. Find its volume in cm³, litres, and m³.</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MATTER, MASS &amp; VOLUME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Matter, Mass &amp; Volume.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block measures 20 cm × 10 cm × 5.0 cm. Find its volume in cm³, litres, and m³.</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20 × 10 × 5.0 = 1000 cm³.</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Since 1000 cm³ = 1 L, the volume is 1.0 L.</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Multiply by 10⁻⁶ m³ per cm³: 1000 × 10⁻⁶ = 1.0 × 10⁻³ m³.</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MATTER, MASS &amp; VOLUME</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Matter, Mass &amp; Volume.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SI units &amp; conversions</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https://giophysics.com/chapter-1/units/</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Scalar quantities</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https://giophysics.com/chapter-1/scalar-vector/</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MATTER, MASS &amp; VOLUME</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Matter, Mass &amp; Volume.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V = 1000 cm³ = 1.0 L = 1.0 × 10⁻³ m³</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MATTER  ·  MATTER, MASS &amp; VOLUME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Matter — Matter, Mass &amp; Volume.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sealed flask of water is boiled until it is all steam, filling a container 1600 times larger. What has happened to the water molecules?</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They have swollen to about 1600 times their original size</a:t>
            </a:r>
          </a:p>
        </p:txBody>
      </p:sp>
      <p:sp>
        <p:nvSpPr>
          <p:cNvPr id="8" name="text"/>
          <p:cNvSpPr txBox="1"/>
          <p:nvPr/>
        </p:nvSpPr>
        <p:spPr>
          <a:xfrm>
            <a:off x="558800" y="324612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They have split into hydrogen and oxygen — that is what the bubbles are</a:t>
            </a:r>
          </a:p>
        </p:txBody>
      </p:sp>
      <p:sp>
        <p:nvSpPr>
          <p:cNvPr id="9" name="text"/>
          <p:cNvSpPr txBox="1"/>
          <p:nvPr/>
        </p:nvSpPr>
        <p:spPr>
          <a:xfrm>
            <a:off x="558800" y="37922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They are the same molecules, about 12 times further apart</a:t>
            </a:r>
          </a:p>
        </p:txBody>
      </p:sp>
      <p:sp>
        <p:nvSpPr>
          <p:cNvPr id="10" name="panel"/>
          <p:cNvSpPr/>
          <p:nvPr/>
        </p:nvSpPr>
        <p:spPr>
          <a:xfrm>
            <a:off x="7010400" y="1854200"/>
            <a:ext cx="4622800" cy="2425700"/>
          </a:xfrm>
          <a:prstGeom prst="rect">
            <a:avLst/>
          </a:prstGeom>
          <a:solidFill>
            <a:srgbClr val="FFFFFF"/>
          </a:solidFill>
          <a:ln w="9525">
            <a:solidFill>
              <a:srgbClr val="C6C8BB"/>
            </a:solidFill>
          </a:ln>
        </p:spPr>
      </p:sp>
      <p:pic>
        <p:nvPicPr>
          <p:cNvPr id="11" name="Three boxes side by side hold the same eight particles: a regular touching lattice in the solid box, the same eight still touching but disordered in the liquid box, and the same eight scattered far apart with motion arrows in the gas box." descr="Three boxes side by side hold the same eight particles: a regular touching lattice in the solid box, the same eight still touching but disordered in the liquid box, and the same eight scattered far apart with motion arrows in the gas box."/>
          <p:cNvPicPr>
            <a:picLocks noChangeAspect="1"/>
          </p:cNvPicPr>
          <p:nvPr/>
        </p:nvPicPr>
        <p:blipFill>
          <a:blip r:embed="rId3"/>
          <a:stretch>
            <a:fillRect/>
          </a:stretch>
        </p:blipFill>
        <p:spPr>
          <a:xfrm>
            <a:off x="7124700" y="1968500"/>
            <a:ext cx="4394200" cy="2197100"/>
          </a:xfrm>
          <a:prstGeom prst="rect">
            <a:avLst/>
          </a:prstGeom>
        </p:spPr>
      </p:pic>
      <p:sp>
        <p:nvSpPr>
          <p:cNvPr id="12" name="text"/>
          <p:cNvSpPr txBox="1"/>
          <p:nvPr/>
        </p:nvSpPr>
        <p:spPr>
          <a:xfrm>
            <a:off x="7010400" y="4343400"/>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Three boxes side by side hold the same eight particles: a regular touching lattice in the solid box, the same eight still touching but disordered in the liquid box, and the same eight scattered far apart with motion arrows in the gas box.</a:t>
            </a:r>
          </a:p>
        </p:txBody>
      </p:sp>
      <p:sp>
        <p:nvSpPr>
          <p:cNvPr id="13" name="text"/>
          <p:cNvSpPr txBox="1"/>
          <p:nvPr/>
        </p:nvSpPr>
        <p:spPr>
          <a:xfrm>
            <a:off x="7010400" y="538480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MATTER, MASS &amp; VOLUME</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Matter, Mass &amp; Volume.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C  They are the same molecules, about 12 times further apart</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Boiling is a change of state, not a chemical change: the same H₂O molecules leave the flask that went into it, which is why steam condenses straight back into water on a cold window. Nothing has swollen either — a molecule has a fixed size. Only the spacing changed, and spacing scales with the cube root of the volume each particle gets: ∛1600 ≈ 12.</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MATTER  ·  MATTER, MASS &amp; VOLUME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Matter — Matter, Mass &amp; Volume.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Which state keeps a fixed volume but takes the shape of its container?</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Solid</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Liquid</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Gas</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MATTER, MASS &amp; VOLUME</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Matter, Mass &amp; Volume.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Liquid</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Liquid particles stay close enough for nearly fixed volume but can move past one another.</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A solid does keep its volume, and that is the half of the question this answers. It keeps its shape too — tip a solid into a jug and it sits there as whatever shape it already was.</a:t>
            </a:r>
          </a:p>
        </p:txBody>
      </p:sp>
      <p:sp>
        <p:nvSpPr>
          <p:cNvPr id="11" name="text"/>
          <p:cNvSpPr txBox="1"/>
          <p:nvPr/>
        </p:nvSpPr>
        <p:spPr>
          <a:xfrm>
            <a:off x="558800" y="38773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The particles stay in contact, so the volume barely changes, but they can slide past one another, so the shape is whatever the container gives them.</a:t>
            </a:r>
          </a:p>
        </p:txBody>
      </p:sp>
      <p:sp>
        <p:nvSpPr>
          <p:cNvPr id="12" name="text"/>
          <p:cNvSpPr txBox="1"/>
          <p:nvPr/>
        </p:nvSpPr>
        <p:spPr>
          <a:xfrm>
            <a:off x="558800" y="437007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A gas really does take the shape of its container, which is exactly what makes this tempting. But it keeps no fixed volume: open the container and it spreads through the room; squeeze it and it takes up less space than before.</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MATTER  ·  MATTER, MASS &amp; VOLUME</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Matter — Matter, Mass &amp; Volume.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measuring cylinder holds 120 cm³ of water; a stone is lowered in and the level reads 165 cm³. The stone's mass is 117 g. Find the stone's volume and density.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MATTER, MASS &amp; VOLUME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Matter, Mass &amp; Volume.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measuring cylinder holds 120 cm³ of water; a stone is lowered in and the level reads 165 cm³. The stone's mass is 117 g. Find the stone's volume and density.</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Volume by displacement: 165 − 120 = 45 cm³.</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ρ = m/V = 117 ÷ 45.</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ρ = 2.6 g/cm³ = 2600 kg/m³.</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MATTER, MASS &amp; VOLUME</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Matter, Mass &amp; Volume.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V = 45 cm³; ρ = 2.6 g/cm³</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MATTER  ·  MATTER, MASS &amp; VOLUME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Matter — Matter, Mass &amp; Volume.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Steam occupies about 1600× the volume of the water that made it. Use the particle model to explain, and estimate the average particle spacing ratio.</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MATTER, MASS &amp; VOLUME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Matter, Mass &amp; Volume.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Steam occupies about 1600× the volume of the water that made it. Use the particle model to explain, and estimate the average particle spacing ratio.</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Same number of particles fills 1600× the volume — particle spacing, not particle size, changes.</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Spacing scales with the cube root of volume per particle: 1600^(1/3) ≈ 11.7.</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Gas molecules sit roughly 12 molecular diameters apart, which is why gases compress and liquids barely do.</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MATTER, MASS &amp; VOLUME</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Matter, Mass &amp; Volume.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Water boils away and the steam it makes fills 1600 times the space. What got 1600 times bigger?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70925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kettle holding half a litre of water can fog an entire kitchen. Nothing was added to it and nothing escaped except what was already inside.</a:t>
            </a:r>
          </a:p>
        </p:txBody>
      </p:sp>
      <p:sp>
        <p:nvSpPr>
          <p:cNvPr id="7" name="text"/>
          <p:cNvSpPr txBox="1"/>
          <p:nvPr/>
        </p:nvSpPr>
        <p:spPr>
          <a:xfrm>
            <a:off x="558800" y="344839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656037"/>
            <a:ext cx="110744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Nothing did. A water molecule is exactly the same size in steam as in the kettle — what grew is the empty space between the molecules. Spread over 1600 times the volume, the average spacing goes up by the cube root of that, about 12 times. Heating never inflates a particle; it makes particles move faster and, in a gas, stay further apart.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MATTER, MASS &amp; VOLUME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Matter, Mass &amp; Volume.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Spacing grows by ∛1600 ≈ 12×; the particles themselves are unchanged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MATTER  ·  MATTER, MASS &amp; VOLUME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Matter — Matter, Mass &amp; Volume.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MATTER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7.2 Density &amp; Relative Density</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https://giophysics.com/chapter-13/density-relative-density/</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https://giophysics.com/chapter-13/matter-mass-volume/</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https://giophysics.com/chapter-13/presentation/?lesson=states</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Matter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https://giophysics.com/chapter-13/</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https://giophysics.com/downloads/13-1-matter-mass-volume.pdf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MATTER, MASS &amp; VOLUME</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Matter, Mass &amp; Volume.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46046"/>
            <a:ext cx="11074400" cy="9906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Matter is anything that has mass and occupies space; volume is the amount of space it occupies.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MATTER, MASS &amp; VOLUME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Matter, Mass &amp; Volume.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24900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456647"/>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An ice cube is matter because it has mass and takes up a measurable volume in a glass.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MATTER, MASS &amp; VOLUME</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Matter, Mass &amp; Volume.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Particles create macroscopic properties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particle model links what cannot be seen directly to measurable behaviour. Solids keep shape and volume, liquids keep volume but flow, and gases spread to fill their container. Mass measures inertia; volume measures occupied three-dimensional space.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MATTER, MASS &amp; VOLUME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Matter, Mass &amp; Volume.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Solid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Particles are close and usually ordered. They vibrate about equilibrium positions, giving a fixed shape and volume.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MATTER, MASS &amp; VOLUME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Matter, Mass &amp; Volume.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Liquid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Particles remain close but can rearrange. A liquid flows to match its container while keeping nearly fixed volume.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MATTER, MASS &amp; VOLUME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Matter, Mass &amp; Volume.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Gas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Particles are far apart and move rapidly in random directions. A gas has no fixed shape or volume and is compressible.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MATTER, MASS &amp; VOLUME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Matter, Mass &amp; Volume.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31</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31</Slides>
  <Notes>31</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Matter — Matter, Mass &amp; Volume</dc:title>
  <dc:subject>Matter</dc:subject>
  <dc:creator>GioPhysics</dc:creator>
  <cp:keywords>lesson, Matter, chapter-13,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