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12192000" cy="6858000"/>
  <p:notesSz cx="6858000" cy="9144000"/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notesMaster" Target="notesMasters/notesMaster1.xml"/><Relationship Id="rId34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257175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Notes Placeholder"/>
          <p:cNvSpPr>
            <a:spLocks noGrp="1"/>
          </p:cNvSpPr>
          <p:nvPr>
            <p:ph type="body" sz="quarter" idx="3"/>
          </p:nvPr>
        </p:nvSpPr>
        <p:spPr>
          <a:xfrm>
            <a:off x="685800" y="3429000"/>
            <a:ext cx="5486400" cy="411480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[Lesson] Solid Deformation — Material Selection &amp; Deformation Modelling. Lesson 6 of 7.</a:t>
            </a:r>
          </a:p>
          <a:p>
            <a:pPr marL="0" indent="0">
              <a:buNone/>
            </a:pPr>
            <a:r>
              <a:rPr lang="en-GB" sz="1200" dirty="0"/>
              <a:t>[Intro] Choose geometry and material together, then test stiffness, stress, deformation, and the limits of the model.</a:t>
            </a:r>
          </a:p>
          <a:p>
            <a:pPr marL="0" indent="0">
              <a:buNone/>
            </a:pPr>
            <a:r>
              <a:rPr lang="en-GB" sz="1200" dirty="0"/>
              <a:t>[Source] https://giophysics.com/chapter-14/material-selection-deformation-modelling/</a:t>
            </a:r>
          </a:p>
          <a:p>
            <a:pPr marL="0" indent="0">
              <a:buNone/>
            </a:pPr>
            <a:r>
              <a:rPr lang="en-GB" sz="1200" dirty="0"/>
              <a:t>[Disclaimer] Built by GioPhysics from the lesson's own page. Every word on these slides is the lesson's; nothing here is re-authored. Teaching material, not an awarding body's document.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Elastic extension: x = FL/(EA)</a:t>
            </a:r>
          </a:p>
          <a:p>
            <a:pPr marL="0" indent="0">
              <a:buNone/>
            </a:pPr>
            <a:r>
              <a:rPr lang="en-GB" sz="1200" dirty="0"/>
              <a:t>[In plain English] How much a wire stretches: more force or length stretches it more; a stiffer material or fatter wire stretches less.</a:t>
            </a:r>
          </a:p>
          <a:p>
            <a:pPr marL="0" indent="0">
              <a:buNone/>
            </a:pPr>
            <a:r>
              <a:rPr lang="en-GB" sz="1200" dirty="0"/>
              <a:t>[Note] Linear, uniform, axial model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Allowable-force check: F ≤ σₐₗₗₒw A</a:t>
            </a:r>
          </a:p>
          <a:p>
            <a:pPr marL="0" indent="0">
              <a:buNone/>
            </a:pPr>
            <a:r>
              <a:rPr lang="en-GB" sz="1200" dirty="0"/>
              <a:t>[In plain English] A design rule: keep the force below the material's safe stress times the cross-section, with room to spare.</a:t>
            </a:r>
          </a:p>
          <a:p>
            <a:pPr marL="0" indent="0">
              <a:buNone/>
            </a:pPr>
            <a:r>
              <a:rPr lang="en-GB" sz="1200" dirty="0"/>
              <a:t>[Note] Use a design value supplied for the task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[Figure] A steel tie rod 1.5 m long hanging from a fixed support with a 1.0 kN load on its lower end and its 4.0 mm diameter marked by a leader line. Its circular cross-section is drawn separately at a much larger scale with the diameter dimensioned across it.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[Misconception] A material with the largest Young modulus is not automatically the best or safest. Strength, toughness, density, environment, cost, and geometry may control the choice.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design requires stress below 80 MPa. What minimum cross-section must a rod have to carry 16 kN?</a:t>
            </a:r>
          </a:p>
          <a:p>
            <a:pPr marL="0" indent="0">
              <a:buNone/>
            </a:pPr>
            <a:r>
              <a:rPr lang="en-GB" sz="1200" dirty="0"/>
              <a:t>[Answer] A ≥ 200 mm²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A = F/σ = 16 000 ÷ 80 × 10⁶.</a:t>
            </a:r>
          </a:p>
          <a:p>
            <a:pPr marL="0" indent="0">
              <a:buNone/>
            </a:pPr>
            <a:r>
              <a:rPr lang="en-GB" sz="1200" dirty="0"/>
              <a:t>[Step 2] A = 2.0 × 10⁻⁴ m² = 200 mm².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A ≥ 200 mm²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1.5 m steel tie has diameter 4.0 mm, E = 210 GPa, and carries 1.0 kN. Find stress and elastic extension.</a:t>
            </a:r>
          </a:p>
          <a:p>
            <a:pPr marL="0" indent="0">
              <a:buNone/>
            </a:pPr>
            <a:r>
              <a:rPr lang="en-GB" sz="1200" dirty="0"/>
              <a:t>[Answer] σ = 79.6 MPa and x = 0.568 mm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A = π(0.0040)²/4 = 1.257 × 10⁻⁵ m².</a:t>
            </a:r>
          </a:p>
          <a:p>
            <a:pPr marL="0" indent="0">
              <a:buNone/>
            </a:pPr>
            <a:r>
              <a:rPr lang="en-GB" sz="1200" dirty="0"/>
              <a:t>[Step 2] σ = 1000/A = 7.96 × 10⁷ Pa = 79.6 MPa.</a:t>
            </a:r>
          </a:p>
          <a:p>
            <a:pPr marL="0" indent="0">
              <a:buNone/>
            </a:pPr>
            <a:r>
              <a:rPr lang="en-GB" sz="1200" dirty="0"/>
              <a:t>[Step 3] x = FL/(EA) = (1000)(1.5)/[(210 × 10⁹)A].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σ = 79.6 MPa and x = 0.568 mm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Starter: Recall what this lesson stands on (minutes 0–5 of 45)</a:t>
            </a:r>
          </a:p>
          <a:p>
            <a:pPr marL="0" indent="0">
              <a:buNone/>
            </a:pPr>
            <a:r>
              <a:rPr lang="en-GB" sz="1200" dirty="0"/>
              <a:t>[Hook] Diamond is the stiffest material we know of. Why is nothing structural made from it? Every table of Young modulus puts diamond about five times above steel.</a:t>
            </a:r>
          </a:p>
          <a:p>
            <a:pPr marL="0" indent="0">
              <a:buNone/>
            </a:pPr>
            <a:r>
              <a:rPr lang="en-GB" sz="1200" dirty="0"/>
              <a:t>[Answer] Because stiffness is only one of the requirements. Diamond is brittle: it takes almost no plastic strain, absorbs almost no energy and gives no warning whatever before it goes. A structure wants a material that visibly deforms first — and that is before anyone raises the cost or how you would machine it.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[Spot the mistake] The working is complete and one line of it is wrong. Let the room hunt: one click names the line, a second shows it done correctly.</a:t>
            </a:r>
          </a:p>
          <a:p>
            <a:pPr marL="0" indent="0">
              <a:buNone/>
            </a:pPr>
            <a:r>
              <a:rPr lang="en-GB" sz="1200" dirty="0"/>
              <a:t>[Line 3 is wrong] E was copied off the data sheet as 210 and never turned into 210 × 10⁹ Pa. The giveaway is the answer — a 1.5 m steel tie stretching several hundred kilometres — but by the time a page of working ends in a number, nobody is asking whether it is physically possible.</a:t>
            </a:r>
          </a:p>
          <a:p>
            <a:pPr marL="0" indent="0">
              <a:buNone/>
            </a:pPr>
            <a:r>
              <a:rPr lang="en-GB" sz="1200" dirty="0"/>
              <a:t>[It should say] x = FL/(EA) = (1000 × 1.5) ÷ (210 × 10⁹ × 1.257 × 10⁻⁵) = 5.68 × 10⁻⁴ m.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[Predict] The rod is swapped for one of the same material and length but twice the diameter, under the same 1.0 kN. What happens to the stress in it?</a:t>
            </a:r>
          </a:p>
          <a:p>
            <a:pPr marL="0" indent="0">
              <a:buNone/>
            </a:pPr>
            <a:r>
              <a:rPr lang="en-GB" sz="1200" dirty="0"/>
              <a:t>[Options] A It halves — twice the diameter, half the stress   B It falls to a quarter   C It is unchanged: the load has not changed</a:t>
            </a:r>
          </a:p>
          <a:p>
            <a:pPr marL="0" indent="0">
              <a:buNone/>
            </a:pPr>
            <a:r>
              <a:rPr lang="en-GB" sz="1200" dirty="0"/>
              <a:t>[Figure] A steel tie rod 1.5 m long hanging from a fixed support with a 1.0 kN load on its lower end and its 4.0 mm diameter marked by a leader line. Its circular cross-section is drawn separately at a much larger scale with the diameter dimensioned across it.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[Answer] B — It falls to a quarter. The load is carried by the circle drawn beside the rod, and that circle's area is πd²/4. Doubling d multiplies the area by four, so σ = F/A drops to a quarter. It is the d² that catches people: geometry rewards thickness far more generously than intuition expects.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Which change most directly reduces both stress and elastic extension in the same wire under the same load?</a:t>
            </a:r>
          </a:p>
          <a:p>
            <a:pPr marL="0" indent="0">
              <a:buNone/>
            </a:pPr>
            <a:r>
              <a:rPr lang="en-GB" sz="1200" dirty="0"/>
              <a:t>[Options] A Increase its diameter   B Increase its length   C Choose a lower Young modulus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Which change most directly reduces both stress and elastic extension in the same wire under the same load?</a:t>
            </a:r>
          </a:p>
          <a:p>
            <a:pPr marL="0" indent="0">
              <a:buNone/>
            </a:pPr>
            <a:r>
              <a:rPr lang="en-GB" sz="1200" dirty="0"/>
              <a:t>[Option by option] A: Right. A larger diameter means a larger area, and the area sits underneath in both σ = F/A and x = FL₀/(EA).  B: A longer wire has exactly the same cross-section, so exactly the same stress — and x = FL₀/(EA) is proportional to L₀, so it stretches more, not less.  C: A lower E makes the material less stiff: the same stress now produces more strain. It is the one change that leaves the stress untouched while making the extension worse.</a:t>
            </a:r>
          </a:p>
          <a:p>
            <a:pPr marL="0" indent="0">
              <a:buNone/>
            </a:pPr>
            <a:r>
              <a:rPr lang="en-GB" sz="1200" dirty="0"/>
              <a:t>[Answer] A — Increase its diameter</a:t>
            </a:r>
          </a:p>
          <a:p>
            <a:pPr marL="0" indent="0">
              <a:buNone/>
            </a:pPr>
            <a:r>
              <a:rPr lang="en-GB" sz="1200" dirty="0"/>
              <a:t>[Why] A larger diameter increases area, reducing σ = F/A and x = FL/(EA).</a:t>
            </a:r>
          </a:p>
          <a:p>
            <a:pPr marL="0" indent="0">
              <a:buNone/>
            </a:pPr>
            <a:r>
              <a:rPr lang="en-GB" sz="1200" dirty="0"/>
              <a:t>[Reveal] One click for the answer, then one for the reason.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An aluminium strut (E = 70 GPa) 2.5 m long with A = 5.0 cm² must not compress more than 1.0 mm. Find the maximum allowable load.</a:t>
            </a:r>
          </a:p>
          <a:p>
            <a:pPr marL="0" indent="0">
              <a:buNone/>
            </a:pPr>
            <a:r>
              <a:rPr lang="en-GB" sz="1200" dirty="0"/>
              <a:t>[Answer] F(max) = 14 kN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F = EAx/L = 70 × 10⁹ × 5.0 × 10⁻⁴ × 1.0 × 10⁻³ ÷ 2.5.</a:t>
            </a:r>
          </a:p>
          <a:p>
            <a:pPr marL="0" indent="0">
              <a:buNone/>
            </a:pPr>
            <a:r>
              <a:rPr lang="en-GB" sz="1200" dirty="0"/>
              <a:t>[Step 2] F = 70 × 10⁹ × 2.0 × 10⁻⁷.</a:t>
            </a:r>
          </a:p>
          <a:p>
            <a:pPr marL="0" indent="0">
              <a:buNone/>
            </a:pPr>
            <a:r>
              <a:rPr lang="en-GB" sz="1200" dirty="0"/>
              <a:t>[Step 3] F = 14 kN.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F(max) = 14 kN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climbing rope must arrest an 80 kg fall generating a peak 8 kN with stress ≤ 200 MPa and store 3 kJ elastically. Specify the minimum cross-section and check whether a 60 m rope of that section with E = 2.0 GPa meets the energy budget.</a:t>
            </a:r>
          </a:p>
          <a:p>
            <a:pPr marL="0" indent="0">
              <a:buNone/>
            </a:pPr>
            <a:r>
              <a:rPr lang="en-GB" sz="1200" dirty="0"/>
              <a:t>[Answer] A ≥ 40 mm²; the 60 m rope stores ~24 kJ — comfortably enough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Stress limit: A ≥ F/σ = 8000 ÷ 2.0 × 10⁸ = 4.0 × 10⁻⁵ m² (40 mm² — about 7 mm diameter).</a:t>
            </a:r>
          </a:p>
          <a:p>
            <a:pPr marL="0" indent="0">
              <a:buNone/>
            </a:pPr>
            <a:r>
              <a:rPr lang="en-GB" sz="1200" dirty="0"/>
              <a:t>[Step 2] At 8 kN: strain = σ/E = 0.10, extension = 6.0 m; energy = ½Fx = ½ × 8000 × 6.0 = 24 kJ ≥ 3 kJ ✓.</a:t>
            </a:r>
          </a:p>
          <a:p>
            <a:pPr marL="0" indent="0">
              <a:buNone/>
            </a:pPr>
            <a:r>
              <a:rPr lang="en-GB" sz="1200" dirty="0"/>
              <a:t>[Step 3] The rope's low modulus is a feature: big stretch spreads the impulse and absorbs the fall energy.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[Definition] Material selection is choosing a material and shape whose stiffness, strength, toughness, mass, and working conditions fit a design safely.</a:t>
            </a: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A ≥ 40 mm²; the 60 m rope stores ~24 kJ — comfortably enough</a:t>
            </a: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Plenary: What to take away, what to practise next (minutes 41–45 of 45)</a:t>
            </a:r>
          </a:p>
          <a:p>
            <a:pPr marL="0" indent="0">
              <a:buNone/>
            </a:pPr>
            <a:r>
              <a:rPr lang="en-GB" sz="1200" dirty="0"/>
              <a:t>[Interactive] The graphs and the circuit topology on these slides are frozen. The live version at https://giophysics.com/chapter-14/presentation/?lesson=selection moves them.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[Worked illustration] A bridge cable needs high tensile strength, limited extension, and ductile warning before failure, so both material and cable diameter matter.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[Big idea] A safe design is not selected from Young modulus alone. Use E to predict elastic extension, an independently specified allowable stress to check loading, and the required behaviour—ductile warning, brittle rigidity, or recoverable polymer deformation—to choose a material. Then state where the linear model stops being trustworthy.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A bridge tie, phone screen, spring, and seal need different combinations of stiffness, strength, toughness, and recoverability.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Increasing diameter strongly reduces stress and extension because area varies with d².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The simple model assumes axial loading, uniform area, small strain, constant E, and no stress concentration.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Circular area: A = πd²/4</a:t>
            </a:r>
          </a:p>
          <a:p>
            <a:pPr marL="0" indent="0">
              <a:buNone/>
            </a:pPr>
            <a:r>
              <a:rPr lang="en-GB" sz="1200" dirty="0"/>
              <a:t>[In plain English] The cross-section of a round wire from its diameter — needed before any stress calculation.</a:t>
            </a:r>
          </a:p>
          <a:p>
            <a:pPr marL="0" indent="0">
              <a:buNone/>
            </a:pPr>
            <a:r>
              <a:rPr lang="en-GB" sz="1200" dirty="0"/>
              <a:t>[Note] Convert diameter to metres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buNone/>
        <a:defRPr sz="3200">
          <a:solidFill>
            <a:schemeClr val="tx1"/>
          </a:solidFill>
          <a:latin typeface="+mj-lt"/>
        </a:defRPr>
      </a:lvl1pPr>
    </p:titleStyle>
    <p:bodyStyle>
      <a:lvl1pPr marL="0" algn="l">
        <a:buNone/>
        <a:defRPr sz="1300">
          <a:solidFill>
            <a:schemeClr val="tx1"/>
          </a:solidFill>
          <a:latin typeface="+mn-lt"/>
        </a:defRPr>
      </a:lvl1pPr>
    </p:bodyStyle>
    <p:otherStyle>
      <a:lvl1pPr marL="0" algn="l">
        <a:buNone/>
        <a:defRPr sz="1300">
          <a:solidFill>
            <a:schemeClr val="tx1"/>
          </a:solidFill>
          <a:latin typeface="+mn-lt"/>
        </a:defRPr>
      </a:lvl1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Relationship Id="rId4" Type="http://schemas.openxmlformats.org/officeDocument/2006/relationships/hyperlink" Target="https://giophysics.com/chapter-14/presentation/?lesson=selection" TargetMode="Externa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.png"/><Relationship Id="rId4" Type="http://schemas.openxmlformats.org/officeDocument/2006/relationships/hyperlink" Target="https://giophysics.com/chapter-14/presentation/?lesson=selection" TargetMode="External"/></Relationships>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hyperlink" Target="https://giophysics.com/chapter-14/deformation-calculus/" TargetMode="External"/><Relationship Id="rId4" Type="http://schemas.openxmlformats.org/officeDocument/2006/relationships/hyperlink" Target="https://giophysics.com/chapter-14/material-selection-deformation-modelling/" TargetMode="External"/><Relationship Id="rId5" Type="http://schemas.openxmlformats.org/officeDocument/2006/relationships/hyperlink" Target="https://giophysics.com/chapter-14/presentation/?lesson=selection" TargetMode="External"/><Relationship Id="rId6" Type="http://schemas.openxmlformats.org/officeDocument/2006/relationships/hyperlink" Target="https://giophysics.com/chapter-14/" TargetMode="External"/><Relationship Id="rId7" Type="http://schemas.openxmlformats.org/officeDocument/2006/relationships/hyperlink" Target="https://giophysics.com/downloads/14-6-material-selection-deformation-modelling.pdf" TargetMode="Externa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nel"/>
          <p:cNvSpPr/>
          <p:nvPr/>
        </p:nvSpPr>
        <p:spPr>
          <a:xfrm>
            <a:off x="558800" y="812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3" name="text"/>
          <p:cNvSpPr txBox="1"/>
          <p:nvPr/>
        </p:nvSpPr>
        <p:spPr>
          <a:xfrm>
            <a:off x="558800" y="1016000"/>
            <a:ext cx="110744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dirty="0">
                <a:solidFill>
                  <a:srgbClr val="4C5F59"/>
                </a:solidFill>
                <a:latin typeface="Arial"/>
                <a:cs typeface="Arial"/>
              </a:rPr>
              <a:t>08 · Solid Deformation</a:t>
            </a:r>
          </a:p>
        </p:txBody>
      </p:sp>
      <p:sp>
        <p:nvSpPr>
          <p:cNvPr id="4" name="text"/>
          <p:cNvSpPr txBox="1"/>
          <p:nvPr/>
        </p:nvSpPr>
        <p:spPr>
          <a:xfrm>
            <a:off x="558800" y="1306830"/>
            <a:ext cx="110744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0" i="0" dirty="0">
                <a:solidFill>
                  <a:srgbClr val="4C5F59"/>
                </a:solidFill>
                <a:latin typeface="Arial"/>
                <a:cs typeface="Arial"/>
              </a:rPr>
              <a:t>Turn a design brief into checks</a:t>
            </a:r>
          </a:p>
        </p:txBody>
      </p:sp>
      <p:sp>
        <p:nvSpPr>
          <p:cNvPr id="5" name="text"/>
          <p:cNvSpPr txBox="1"/>
          <p:nvPr/>
        </p:nvSpPr>
        <p:spPr>
          <a:xfrm>
            <a:off x="558800" y="1555750"/>
            <a:ext cx="11074400" cy="528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200" b="1" i="0" dirty="0">
                <a:solidFill>
                  <a:srgbClr val="102E29"/>
                </a:solidFill>
                <a:latin typeface="Arial"/>
                <a:cs typeface="Arial"/>
              </a:rPr>
              <a:t>Material Selection &amp; Deformation Modelling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21107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0" dirty="0">
                <a:solidFill>
                  <a:srgbClr val="4C5F59"/>
                </a:solidFill>
                <a:latin typeface="Arial"/>
                <a:cs typeface="Arial"/>
              </a:rPr>
              <a:t>Choose geometry and material together, then test stiffness, stress, deformation, and the limits of the model.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2569845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fact-label"/>
          <p:cNvSpPr txBox="1"/>
          <p:nvPr/>
        </p:nvSpPr>
        <p:spPr>
          <a:xfrm>
            <a:off x="558800" y="2747645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POSITION</a:t>
            </a:r>
          </a:p>
        </p:txBody>
      </p:sp>
      <p:sp>
        <p:nvSpPr>
          <p:cNvPr id="9" name="fact-value"/>
          <p:cNvSpPr txBox="1"/>
          <p:nvPr/>
        </p:nvSpPr>
        <p:spPr>
          <a:xfrm>
            <a:off x="1778000" y="2747645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Lesson 6 of 7 in Solid Deformation</a:t>
            </a:r>
          </a:p>
        </p:txBody>
      </p:sp>
      <p:sp>
        <p:nvSpPr>
          <p:cNvPr id="10" name="fact-label"/>
          <p:cNvSpPr txBox="1"/>
          <p:nvPr/>
        </p:nvSpPr>
        <p:spPr>
          <a:xfrm>
            <a:off x="558800" y="3026410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PLAN</a:t>
            </a:r>
          </a:p>
        </p:txBody>
      </p:sp>
      <p:sp>
        <p:nvSpPr>
          <p:cNvPr id="11" name="fact-value"/>
          <p:cNvSpPr txBox="1"/>
          <p:nvPr/>
        </p:nvSpPr>
        <p:spPr>
          <a:xfrm>
            <a:off x="1778000" y="3026410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16 slides in the 45-minute core run, about 44 minutes of it</a:t>
            </a:r>
          </a:p>
        </p:txBody>
      </p:sp>
      <p:sp>
        <p:nvSpPr>
          <p:cNvPr id="12" name="fact-label"/>
          <p:cNvSpPr txBox="1"/>
          <p:nvPr/>
        </p:nvSpPr>
        <p:spPr>
          <a:xfrm>
            <a:off x="558800" y="3305175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 PAGE</a:t>
            </a:r>
          </a:p>
        </p:txBody>
      </p:sp>
      <p:sp>
        <p:nvSpPr>
          <p:cNvPr id="13" name="fact-value"/>
          <p:cNvSpPr txBox="1"/>
          <p:nvPr/>
        </p:nvSpPr>
        <p:spPr>
          <a:xfrm>
            <a:off x="1778000" y="3305175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https://giophysics.com/chapter-14/material-selection-deformation-modelling/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5947410"/>
            <a:ext cx="31750" cy="19939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787400" y="5972810"/>
            <a:ext cx="10845800" cy="1485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00" b="0" i="1" dirty="0">
                <a:solidFill>
                  <a:srgbClr val="4C5F59"/>
                </a:solidFill>
                <a:latin typeface="Arial"/>
                <a:cs typeface="Arial"/>
              </a:rPr>
              <a:t>Built by GioPhysics from the lesson's own page. Every word on these slides is the lesson's; nothing here is re-authored. Teaching material, not an awarding body's document.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MATERIAL SELECTION &amp; DEFORMATION MODELLING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9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0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Material Selection &amp; Deformation Modelling. Built by GioPhysics from the lesson's own copy; nothing on these slides is re-authored.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 / 31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2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Elastic extension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x = FL/(EA)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Linear, uniform, axial model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How much a wire stretches: more force or length stretches it more; a stiffer material or fatter wire stretches less.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MATERIAL SELECTION &amp; DEFORMATION MODELLING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Material Selection &amp; Deformation Modelling.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10 / 31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3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Allowable-force check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F ≤ σₐₗₗₒw A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Use a design value supplied for the task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 design rule: keep the force below the material's safe stress times the cross-section, with room to spare.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MATERIAL SELECTION &amp; DEFORMATION MODELLING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Material Selection &amp; Deformation Modelling.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11 / 31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PICTURE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A tie, and the circle that carries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Drawn for this lesson</a:t>
            </a:r>
          </a:p>
        </p:txBody>
      </p:sp>
      <p:sp>
        <p:nvSpPr>
          <p:cNvPr id="6" name="panel"/>
          <p:cNvSpPr/>
          <p:nvPr/>
        </p:nvSpPr>
        <p:spPr>
          <a:xfrm>
            <a:off x="2986402" y="1854200"/>
            <a:ext cx="6219196" cy="360045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7" name="A steel tie rod 1.5 m long hanging from a fixed support with a 1.0 kN load on its lower end and its 4.0 mm diameter marked by a leader line. Its circular cross-section is drawn separately at a much larger scale with the diameter dimensioned across it." descr="A steel tie rod 1.5 m long hanging from a fixed support with a 1.0 kN load on its lower end and its 4.0 mm diameter marked by a leader line. Its circular cross-section is drawn separately at a much larger scale with the diameter dimensioned across it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0702" y="1968500"/>
            <a:ext cx="5990596" cy="3371850"/>
          </a:xfrm>
          <a:prstGeom prst="rect">
            <a:avLst/>
          </a:prstGeom>
        </p:spPr>
      </p:pic>
      <p:sp>
        <p:nvSpPr>
          <p:cNvPr id="8" name="text"/>
          <p:cNvSpPr txBox="1"/>
          <p:nvPr/>
        </p:nvSpPr>
        <p:spPr>
          <a:xfrm>
            <a:off x="558800" y="5518150"/>
            <a:ext cx="11074400" cy="3962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A steel tie rod 1.5 m long hanging from a fixed support with a 1.0 kN load on its lower end and its 4.0 mm diameter marked by a leader line. Its circular cross-section is drawn separately at a much larger scale with the diameter dimensioned across it.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5965190"/>
            <a:ext cx="110744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MATERIAL SELECTION &amp; DEFORMATION MODELLING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Material Selection &amp; Deformation Modelling.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12 / 31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WATCH OUT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common trap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38500"/>
            <a:ext cx="11074400" cy="528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600" b="0" i="0" dirty="0">
                <a:solidFill>
                  <a:srgbClr val="102E29"/>
                </a:solidFill>
                <a:latin typeface="Arial"/>
                <a:cs typeface="Arial"/>
              </a:rPr>
              <a:t>A material with the largest Young modulus is not automatically the best or safest. Strength, toughness, density, environment, cost, and geometry may control the choice.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MATERIAL SELECTION &amp; DEFORMATION MODELLING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Material Selection &amp; Deformation Modelling.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13 / 31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1 OF 2 · EASY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design requires stress below 80 MPa. What minimum cross-section must a rod have to carry 16 kN?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MATERIAL SELECTION &amp; DEFORMATION MODELLING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Material Selection &amp; Deformation Modelling.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14 / 31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1 OF 2 · EASY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044825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design requires stress below 80 MPa. What minimum cross-section must a rod have to carry 16 kN?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4544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4544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 = F/σ = 16 000 ÷ 80 × 10⁶.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8481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8481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 = 2.0 × 10⁻⁴ m² = 200 mm².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MATERIAL SELECTION &amp; DEFORMATION MODELLING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Material Selection &amp; Deformation Modelling.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15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WORKED EXAMPLE 1 OF 2 · EASY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A ≥ 200 mm²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SOLID DEFORMATION  ·  MATERIAL SELECTION &amp; DEFORMATION MODELLING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Solid Deformation — Material Selection &amp; Deformation Modelling.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16 / 31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2 OF 2 · MEDIUM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1.5 m steel tie has diameter 4.0 mm, E = 210 GPa, and carries 1.0 kN. Find stress and elastic extension.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MATERIAL SELECTION &amp; DEFORMATION MODELLING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Material Selection &amp; Deformation Modelling.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17 / 31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2 OF 2 · MEDIUM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93402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1.5 m steel tie has diameter 4.0 mm, E = 210 GPa, and carries 1.0 kN. Find stress and elastic extension.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302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302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 = π(0.0040)²/4 = 1.257 × 10⁻⁵ m².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696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696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σ = 1000/A = 7.96 × 10⁷ Pa = 79.6 MPa.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090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090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x = FL/(EA) = (1000)(1.5)/[(210 × 10⁹)A].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MATERIAL SELECTION &amp; DEFORMATION MODELLING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Material Selection &amp; Deformation Modelling.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18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WORKED EXAMPLE 2 OF 2 · MEDIUM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σ = 79.6 MPa and x = 0.568 mm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SOLID DEFORMATION  ·  MATERIAL SELECTION &amp; DEFORMATION MODELLING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Solid Deformation — Material Selection &amp; Deformation Modelling.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19 / 31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THINK FIRST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Diamond is the stiffest material we know of. Why is nothing structural made from it?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Take answers before you click — the point is the commitment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817202"/>
            <a:ext cx="11074400" cy="2806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Every table of Young modulus puts diamond about five times above steel.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275672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ANSWER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483317"/>
            <a:ext cx="11074400" cy="11226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E0A93F"/>
                </a:solidFill>
                <a:latin typeface="Arial"/>
                <a:cs typeface="Arial"/>
              </a:rPr>
              <a:t>Because stiffness is only one of the requirements. Diamond is brittle: it takes almost no plastic strain, absorbs almost no energy and gives no warning whatever before it goes. A structure wants a material that visibly deforms first — and that is before anyone raises the cost or how you would machine it.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MATERIAL SELECTION &amp; DEFORMATION MODELLING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Material Selection &amp; Deformation Modelling.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SPOT THE MISTAKE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One line here is wrong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The whole working is up — find the bad line before you click</a:t>
            </a:r>
          </a:p>
        </p:txBody>
      </p:sp>
      <p:sp>
        <p:nvSpPr>
          <p:cNvPr id="6" name="step-number"/>
          <p:cNvSpPr txBox="1"/>
          <p:nvPr/>
        </p:nvSpPr>
        <p:spPr>
          <a:xfrm>
            <a:off x="558800" y="18542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7" name="step"/>
          <p:cNvSpPr txBox="1"/>
          <p:nvPr/>
        </p:nvSpPr>
        <p:spPr>
          <a:xfrm>
            <a:off x="939800" y="18542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Area: A = πd²/4 = π(4.0 × 10⁻³)² ÷ 4 = 1.257 × 10⁻⁵ m².</a:t>
            </a:r>
          </a:p>
        </p:txBody>
      </p:sp>
      <p:sp>
        <p:nvSpPr>
          <p:cNvPr id="8" name="step-number"/>
          <p:cNvSpPr txBox="1"/>
          <p:nvPr/>
        </p:nvSpPr>
        <p:spPr>
          <a:xfrm>
            <a:off x="558800" y="22479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9" name="step"/>
          <p:cNvSpPr txBox="1"/>
          <p:nvPr/>
        </p:nvSpPr>
        <p:spPr>
          <a:xfrm>
            <a:off x="939800" y="22479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Stress: σ = F/A = 1000 ÷ (1.257 × 10⁻⁵) = 79.6 MPa.</a:t>
            </a:r>
          </a:p>
        </p:txBody>
      </p:sp>
      <p:sp>
        <p:nvSpPr>
          <p:cNvPr id="10" name="step-number"/>
          <p:cNvSpPr txBox="1"/>
          <p:nvPr/>
        </p:nvSpPr>
        <p:spPr>
          <a:xfrm>
            <a:off x="558800" y="26416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1" name="step"/>
          <p:cNvSpPr txBox="1"/>
          <p:nvPr/>
        </p:nvSpPr>
        <p:spPr>
          <a:xfrm>
            <a:off x="939800" y="26416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Extension: x = FL/(EA) = (1000 × 1.5) ÷ (210 × 1.257 × 10⁻⁵).</a:t>
            </a:r>
          </a:p>
        </p:txBody>
      </p:sp>
      <p:sp>
        <p:nvSpPr>
          <p:cNvPr id="12" name="step-number"/>
          <p:cNvSpPr txBox="1"/>
          <p:nvPr/>
        </p:nvSpPr>
        <p:spPr>
          <a:xfrm>
            <a:off x="558800" y="30353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4.</a:t>
            </a:r>
          </a:p>
        </p:txBody>
      </p:sp>
      <p:sp>
        <p:nvSpPr>
          <p:cNvPr id="13" name="step"/>
          <p:cNvSpPr txBox="1"/>
          <p:nvPr/>
        </p:nvSpPr>
        <p:spPr>
          <a:xfrm>
            <a:off x="939800" y="30353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x = 5.7 × 10⁵ m.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558800" y="34290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LINE 3 IS WRONG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558800" y="3636645"/>
            <a:ext cx="11074400" cy="6934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E was copied off the data sheet as 210 and never turned into 210 × 10⁹ Pa. The giveaway is the answer — a 1.5 m steel tie stretching several hundred kilometres — but by the time a page of working ends in a number, nobody is asking whether it is physically possible.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558800" y="445706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IT SHOULD SAY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558800" y="4664710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x = FL/(EA) = (1000 × 1.5) ÷ (210 × 10⁹ × 1.257 × 10⁻⁵) = 5.68 × 10⁻⁴ m.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MATERIAL SELECTION &amp; DEFORMATION MODELLING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2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Material Selection &amp; Deformation Modelling. Built by GioPhysics from the lesson's own copy; nothing on these slides is re-authored.</a:t>
            </a:r>
          </a:p>
        </p:txBody>
      </p:sp>
      <p:sp>
        <p:nvSpPr>
          <p:cNvPr id="2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20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PREDICT · TAKE THE VOTE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Commit before you are told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Hands up for each option, then click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6146800" cy="9410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The rod is swapped for one of the same material and length but twice the diameter, under the same 1.0 kN. What happens to the stress in it?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94767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A   It halves — twice the diameter, half the stress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4612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B   It falls to a quarter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54457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C   It is unchanged: the load has not changed</a:t>
            </a:r>
          </a:p>
        </p:txBody>
      </p:sp>
      <p:sp>
        <p:nvSpPr>
          <p:cNvPr id="10" name="panel"/>
          <p:cNvSpPr/>
          <p:nvPr/>
        </p:nvSpPr>
        <p:spPr>
          <a:xfrm>
            <a:off x="7010400" y="1854200"/>
            <a:ext cx="4622800" cy="2701907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11" name="A steel tie rod 1.5 m long hanging from a fixed support with a 1.0 kN load on its lower end and its 4.0 mm diameter marked by a leader line. Its circular cross-section is drawn separately at a much larger scale with the diameter dimensioned across it." descr="A steel tie rod 1.5 m long hanging from a fixed support with a 1.0 kN load on its lower end and its 4.0 mm diameter marked by a leader line. Its circular cross-section is drawn separately at a much larger scale with the diameter dimensioned across it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4700" y="1968500"/>
            <a:ext cx="4394200" cy="2473307"/>
          </a:xfrm>
          <a:prstGeom prst="rect">
            <a:avLst/>
          </a:prstGeom>
        </p:spPr>
      </p:pic>
      <p:sp>
        <p:nvSpPr>
          <p:cNvPr id="12" name="text"/>
          <p:cNvSpPr txBox="1"/>
          <p:nvPr/>
        </p:nvSpPr>
        <p:spPr>
          <a:xfrm>
            <a:off x="7010400" y="4619607"/>
            <a:ext cx="4622800" cy="990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A steel tie rod 1.5 m long hanging from a fixed support with a 1.0 kN load on its lower end and its 4.0 mm diameter marked by a leader line. Its circular cross-section is drawn separately at a much larger scale with the diameter dimensioned across it.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7010400" y="5661007"/>
            <a:ext cx="46228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MATERIAL SELECTION &amp; DEFORMATION MODELLING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Material Selection &amp; Deformation Modelling. Built by GioPhysics from the lesson's own copy; nothing on these slides is re-authored.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21 / 31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PREDICT · THE OUTCOME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What actually happens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Ask the room who changed their mind, and why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957390"/>
            <a:ext cx="11074400" cy="3467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100" b="1" i="0" dirty="0">
                <a:solidFill>
                  <a:srgbClr val="E0A93F"/>
                </a:solidFill>
                <a:latin typeface="Arial"/>
                <a:cs typeface="Arial"/>
              </a:rPr>
              <a:t>B  It falls to a quarter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3041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511745"/>
            <a:ext cx="11074400" cy="7429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F3EFDF"/>
                </a:solidFill>
                <a:latin typeface="Arial"/>
                <a:cs typeface="Arial"/>
              </a:rPr>
              <a:t>The load is carried by the circle drawn beside the rod, and that circle's area is πd²/4. Doubling d multiplies the area by four, so σ = F/A drops to a quarter. It is the d² that catches people: geometry rewards thickness far more generously than intuition expects.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SOLID DEFORMATION  ·  MATERIAL SELECTION &amp; DEFORMATION MODELLING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Solid Deformation — Material Selection &amp; Deformation Modelling.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22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QUICK CHECK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Decide before the answer goes up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771531"/>
            <a:ext cx="11074400" cy="5613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Which change most directly reduces both stress and elastic extension in the same wire under the same load?</a:t>
            </a:r>
          </a:p>
        </p:txBody>
      </p:sp>
      <p:sp>
        <p:nvSpPr>
          <p:cNvPr id="7" name="option-letter"/>
          <p:cNvSpPr txBox="1"/>
          <p:nvPr/>
        </p:nvSpPr>
        <p:spPr>
          <a:xfrm>
            <a:off x="558800" y="3536071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A</a:t>
            </a:r>
          </a:p>
        </p:txBody>
      </p:sp>
      <p:sp>
        <p:nvSpPr>
          <p:cNvPr id="8" name="option"/>
          <p:cNvSpPr txBox="1"/>
          <p:nvPr/>
        </p:nvSpPr>
        <p:spPr>
          <a:xfrm>
            <a:off x="914400" y="3536071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Increase its diameter</a:t>
            </a:r>
          </a:p>
        </p:txBody>
      </p:sp>
      <p:sp>
        <p:nvSpPr>
          <p:cNvPr id="9" name="option-letter"/>
          <p:cNvSpPr txBox="1"/>
          <p:nvPr/>
        </p:nvSpPr>
        <p:spPr>
          <a:xfrm>
            <a:off x="558800" y="3917071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B</a:t>
            </a:r>
          </a:p>
        </p:txBody>
      </p:sp>
      <p:sp>
        <p:nvSpPr>
          <p:cNvPr id="10" name="option"/>
          <p:cNvSpPr txBox="1"/>
          <p:nvPr/>
        </p:nvSpPr>
        <p:spPr>
          <a:xfrm>
            <a:off x="914400" y="3917071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Increase its length</a:t>
            </a:r>
          </a:p>
        </p:txBody>
      </p:sp>
      <p:sp>
        <p:nvSpPr>
          <p:cNvPr id="11" name="option-letter"/>
          <p:cNvSpPr txBox="1"/>
          <p:nvPr/>
        </p:nvSpPr>
        <p:spPr>
          <a:xfrm>
            <a:off x="558800" y="4298071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C</a:t>
            </a:r>
          </a:p>
        </p:txBody>
      </p:sp>
      <p:sp>
        <p:nvSpPr>
          <p:cNvPr id="12" name="option"/>
          <p:cNvSpPr txBox="1"/>
          <p:nvPr/>
        </p:nvSpPr>
        <p:spPr>
          <a:xfrm>
            <a:off x="914400" y="4298071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Choose a lower Young modulus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MATERIAL SELECTION &amp; DEFORMATION MODELLING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Material Selection &amp; Deformation Modelling.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23 / 31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QUICK CHECK · THE ANSWER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The answer, and why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3632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E0A93F"/>
                </a:solidFill>
                <a:latin typeface="Arial"/>
                <a:cs typeface="Arial"/>
              </a:rPr>
              <a:t>A  Increase its diameter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47142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HOW TO GET THERE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67906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F3EFDF"/>
                </a:solidFill>
                <a:latin typeface="Arial"/>
                <a:cs typeface="Arial"/>
              </a:rPr>
              <a:t>A larger diameter increases area, reducing σ = F/A and x = FL/(EA).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06260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 THE OTHERS TEMPT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558800" y="3270250"/>
            <a:ext cx="110744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E0A93F"/>
                </a:solidFill>
                <a:latin typeface="Arial"/>
                <a:cs typeface="Arial"/>
              </a:rPr>
              <a:t>A   Right. A larger diameter means a larger area, and the area sits underneath in both σ = F/A and x = FL₀/(EA).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558800" y="366268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F3EFDF"/>
                </a:solidFill>
                <a:latin typeface="Arial"/>
                <a:cs typeface="Arial"/>
              </a:rPr>
              <a:t>B   A longer wire has exactly the same cross-section, so exactly the same stress — and x = FL₀/(EA) is proportional to L₀, so it stretches more, not less.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558800" y="415544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F3EFDF"/>
                </a:solidFill>
                <a:latin typeface="Arial"/>
                <a:cs typeface="Arial"/>
              </a:rPr>
              <a:t>C   A lower E makes the material less stiff: the same stress now produces more strain. It is the one change that leaves the stress untouched while making the extension worse.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SOLID DEFORMATION  ·  MATERIAL SELECTION &amp; DEFORMATION MODELLING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Solid Deformation — Material Selection &amp; Deformation Modelling.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24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1 OF 2 · HARD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An aluminium strut (E = 70 GPa) 2.5 m long with A = 5.0 cm² must not compress more than 1.0 mm. Find the maximum allowable load.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MATERIAL SELECTION &amp; DEFORMATION MODELLING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Material Selection &amp; Deformation Modelling.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25 / 31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1 OF 2 · HARD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93402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An aluminium strut (E = 70 GPa) 2.5 m long with A = 5.0 cm² must not compress more than 1.0 mm. Find the maximum allowable load.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302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302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F = EAx/L = 70 × 10⁹ × 5.0 × 10⁻⁴ × 1.0 × 10⁻³ ÷ 2.5.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696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696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F = 70 × 10⁹ × 2.0 × 10⁻⁷.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090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090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F = 14 kN.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MATERIAL SELECTION &amp; DEFORMATION MODELLING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Material Selection &amp; Deformation Modelling.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26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EXTENSION 1 OF 2 · HARD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F(max) = 14 kN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SOLID DEFORMATION  ·  MATERIAL SELECTION &amp; DEFORMATION MODELLING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Solid Deformation — Material Selection &amp; Deformation Modelling.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27 / 31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2 OF 2 · CHALLENGING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084635"/>
            <a:ext cx="11074400" cy="9410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climbing rope must arrest an 80 kg fall generating a peak 8 kN with stress ≤ 200 MPa and store 3 kJ elastically. Specify the minimum cross-section and check whether a 60 m rope of that section with E = 2.0 GPa meets the energy budget.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MATERIAL SELECTION &amp; DEFORMATION MODELLING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Material Selection &amp; Deformation Modelling.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28 / 31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2 OF 2 · CHALLENGING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14027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climbing rope must arrest an 80 kg fall generating a peak 8 kN with stress ≤ 200 MPa and store 3 kJ elastically. Specify the minimum cross-section and check whether a 60 m rope of that section with E = 2.0 GPa meets the energy budget.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429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429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Stress limit: A ≥ F/σ = 8000 ÷ 2.0 × 10⁸ = 4.0 × 10⁻⁵ m² (40 mm² — about 7 mm diameter).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823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823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At 8 kN: strain = σ/E = 0.10, extension = 6.0 m; energy = ½Fx = ½ × 8000 × 6.0 = 24 kJ ≥ 3 kJ ✓.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217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217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The rope's low modulus is a feature: big stretch spreads the impulse and absorbs the fall energy.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MATERIAL SELECTION &amp; DEFORMATION MODELLING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Material Selection &amp; Deformation Modelling.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29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EXPLAINED SIMPLY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In one sentence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855546"/>
            <a:ext cx="11074400" cy="14859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000" b="0" i="0" dirty="0">
                <a:solidFill>
                  <a:srgbClr val="102E29"/>
                </a:solidFill>
                <a:latin typeface="Arial"/>
                <a:cs typeface="Arial"/>
              </a:rPr>
              <a:t>Material selection is choosing a material and shape whose stiffness, strength, toughness, mass, and working conditions fit a design safely.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MATERIAL SELECTION &amp; DEFORMATION MODELLING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Material Selection &amp; Deformation Modelling.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 / 31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EXTENSION 2 OF 2 · CHALLENGING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100754"/>
            <a:ext cx="11074400" cy="9245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A ≥ 40 mm²; the 60 m rope stores ~24 kJ — comfortably enough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SOLID DEFORMATION  ·  MATERIAL SELECTION &amp; DEFORMATION MODELLING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Solid Deformation — Material Selection &amp; Deformation Modelling.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30 / 31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SOLID DEFORMATION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Where to go next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Plenary — What to take away, what to practise next</a:t>
            </a:r>
          </a:p>
        </p:txBody>
      </p:sp>
      <p:sp>
        <p:nvSpPr>
          <p:cNvPr id="6" name="panel"/>
          <p:cNvSpPr/>
          <p:nvPr/>
        </p:nvSpPr>
        <p:spPr>
          <a:xfrm>
            <a:off x="558800" y="186690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7" name="hint"/>
          <p:cNvSpPr txBox="1"/>
          <p:nvPr/>
        </p:nvSpPr>
        <p:spPr>
          <a:xfrm>
            <a:off x="558800" y="186690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Next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1549400" y="185420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3"/>
                <a:latin typeface="Arial"/>
                <a:cs typeface="Arial"/>
              </a:rPr>
              <a:t>8.7 Deformation Calculus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209423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https://giophysics.com/chapter-14/deformation-calculus/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2407285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1" name="hint"/>
          <p:cNvSpPr txBox="1"/>
          <p:nvPr/>
        </p:nvSpPr>
        <p:spPr>
          <a:xfrm>
            <a:off x="558800" y="2407285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549400" y="2394585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This lesson on giophysics.com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558800" y="2634615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https://giophysics.com/chapter-14/material-selection-deformation-modelling/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294767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5" name="hint"/>
          <p:cNvSpPr txBox="1"/>
          <p:nvPr/>
        </p:nvSpPr>
        <p:spPr>
          <a:xfrm>
            <a:off x="558800" y="294767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Live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1549400" y="293497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5"/>
                <a:latin typeface="Arial"/>
                <a:cs typeface="Arial"/>
              </a:rPr>
              <a:t>The live, interactive version of these slides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558800" y="317500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https://giophysics.com/chapter-14/presentation/?lesson=selection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3488055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9" name="hint"/>
          <p:cNvSpPr txBox="1"/>
          <p:nvPr/>
        </p:nvSpPr>
        <p:spPr>
          <a:xfrm>
            <a:off x="558800" y="3488055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Chapter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549400" y="3475355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6"/>
                <a:latin typeface="Arial"/>
                <a:cs typeface="Arial"/>
              </a:rPr>
              <a:t>All Solid Deformation lessons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558800" y="3715385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https://giophysics.com/chapter-14/</a:t>
            </a:r>
          </a:p>
        </p:txBody>
      </p:sp>
      <p:sp>
        <p:nvSpPr>
          <p:cNvPr id="22" name="panel"/>
          <p:cNvSpPr/>
          <p:nvPr/>
        </p:nvSpPr>
        <p:spPr>
          <a:xfrm>
            <a:off x="558800" y="402844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23" name="hint"/>
          <p:cNvSpPr txBox="1"/>
          <p:nvPr/>
        </p:nvSpPr>
        <p:spPr>
          <a:xfrm>
            <a:off x="558800" y="402844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PDF</a:t>
            </a:r>
          </a:p>
        </p:txBody>
      </p:sp>
      <p:sp>
        <p:nvSpPr>
          <p:cNvPr id="24" name="text"/>
          <p:cNvSpPr txBox="1"/>
          <p:nvPr/>
        </p:nvSpPr>
        <p:spPr>
          <a:xfrm>
            <a:off x="1549400" y="401574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7"/>
                <a:latin typeface="Arial"/>
                <a:cs typeface="Arial"/>
              </a:rPr>
              <a:t>Download the lesson PDF</a:t>
            </a:r>
          </a:p>
        </p:txBody>
      </p:sp>
      <p:sp>
        <p:nvSpPr>
          <p:cNvPr id="25" name="text"/>
          <p:cNvSpPr txBox="1"/>
          <p:nvPr/>
        </p:nvSpPr>
        <p:spPr>
          <a:xfrm>
            <a:off x="558800" y="425577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https://giophysics.com/downloads/14-6-material-selection-deformation-modelling.pdf</a:t>
            </a:r>
          </a:p>
        </p:txBody>
      </p:sp>
      <p:sp>
        <p:nvSpPr>
          <p:cNvPr id="26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7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MATERIAL SELECTION &amp; DEFORMATION MODELLING</a:t>
            </a:r>
          </a:p>
        </p:txBody>
      </p:sp>
      <p:sp>
        <p:nvSpPr>
          <p:cNvPr id="28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29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30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Material Selection &amp; Deformation Modelling. Built by GioPhysics from the lesson's own copy; nothing on these slides is re-authored.</a:t>
            </a:r>
          </a:p>
        </p:txBody>
      </p:sp>
      <p:sp>
        <p:nvSpPr>
          <p:cNvPr id="31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31 / 31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EXPLAINED SIMPLY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What that looks like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141052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 EXAMPLE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348697"/>
            <a:ext cx="11074400" cy="5613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A bridge cable needs high tensile strength, limited extension, and ductile warning before failure, so both material and cable diameter matter.</a:t>
            </a:r>
          </a:p>
        </p:txBody>
      </p:sp>
      <p:sp>
        <p:nvSpPr>
          <p:cNvPr id="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MATERIAL SELECTION &amp; DEFORMATION MODELLING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Material Selection &amp; Deformation Modelling. Built by GioPhysics from the lesson's own copy; nothing on these slides is re-authored.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4 / 31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BIG IDEA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Turn a design brief into checks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035300"/>
            <a:ext cx="11074400" cy="10566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600" b="0" i="0" dirty="0">
                <a:solidFill>
                  <a:srgbClr val="102E29"/>
                </a:solidFill>
                <a:latin typeface="Arial"/>
                <a:cs typeface="Arial"/>
              </a:rPr>
              <a:t>A safe design is not selected from Young modulus alone. Use E to predict elastic extension, an independently specified allowable stress to check loading, and the required behaviour—ductile warning, brittle rigidity, or recoverable polymer deformation—to choose a material. Then state where the linear model stops being trustworthy.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MATERIAL SELECTION &amp; DEFORMATION MODELLING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Material Selection &amp; Deformation Modelling.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5 / 31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1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Start from requirements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68785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A bridge tie, phone screen, spring, and seal need different combinations of stiffness, strength, toughness, and recoverability.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MATERIAL SELECTION &amp; DEFORMATION MODELLING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Material Selection &amp; Deformation Modelling.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6 / 31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2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Change geometry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35768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Increasing diameter strongly reduces stress and extension because area varies with d².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MATERIAL SELECTION &amp; DEFORMATION MODELLING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Material Selection &amp; Deformation Modelling.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7 / 31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3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Audit assumptions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35768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The simple model assumes axial loading, uniform area, small strain, constant E, and no stress concentration.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MATERIAL SELECTION &amp; DEFORMATION MODELLING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Material Selection &amp; Deformation Modelling.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8 / 31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1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Circular area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A = πd²/4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Convert diameter to metres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The cross-section of a round wire from its diameter — needed before any stress calculation.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MATERIAL SELECTION &amp; DEFORMATION MODELLING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Material Selection &amp; Deformation Modelling.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9 / 31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ioPhysic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GioPhysics Note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Application>GioPhysics gen-lesson-pptx</Application>
  <DocSecurity>0</DocSecurity>
  <PresentationFormat>Widescreen</PresentationFormat>
  <Slides>31</Slides>
  <Notes>31</Notes>
  <HiddenSlides>0</HiddenSlides>
  <MMClips>0</MMClips>
  <ScaleCrop>false</ScaleCrop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Solid Deformation — Material Selection &amp; Deformation Modelling</dc:title>
  <dc:subject>Solid Deformation</dc:subject>
  <dc:creator>GioPhysics</dc:creator>
  <cp:keywords>lesson, Solid Deformation, chapter-14, classroom slides</cp:keywords>
  <dc:description>Built by GioPhysics from the lesson's own page. Every word on these slides is the lesson's; nothing here is re-authored. Teaching material, not an awarding body's document.</dc:description>
  <cp:lastModifiedBy>GioPhysics</cp:lastModifiedBy>
  <dcterms:created xsi:type="dcterms:W3CDTF">2026-01-01T00:00:00Z</dcterms:created>
  <dcterms:modified xsi:type="dcterms:W3CDTF">2026-01-01T00:00:00Z</dcterms:modified>
</cp:coreProperties>
</file>