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3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Electric Charges — Electrostatics Applications &amp; Safety. Lesson 6 of 7.</a:t>
            </a:r>
          </a:p>
          <a:p>
            <a:pPr marL="0" indent="0">
              <a:buNone/>
            </a:pPr>
            <a:r>
              <a:rPr lang="en-GB" sz="1200" dirty="0"/>
              <a:t>[Intro] Electrostatics is useful when charge is guided deliberately and hazardous when an unexpected discharge creates heat, a spark, or a large current pulse.</a:t>
            </a:r>
          </a:p>
          <a:p>
            <a:pPr marL="0" indent="0">
              <a:buNone/>
            </a:pPr>
            <a:r>
              <a:rPr lang="en-GB" sz="1200" dirty="0"/>
              <a:t>[Source] https://giophysics.com/chapter-19/electrostatics-applications-safety/</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Potential difference: ΔV = ΔU/q</a:t>
            </a:r>
          </a:p>
          <a:p>
            <a:pPr marL="0" indent="0">
              <a:buNone/>
            </a:pPr>
            <a:r>
              <a:rPr lang="en-GB" sz="1200" dirty="0"/>
              <a:t>[In plain English] Voltage is energy per unit of charge — how much work each coulomb would gain or need moving between two points.</a:t>
            </a:r>
          </a:p>
          <a:p>
            <a:pPr marL="0" indent="0">
              <a:buNone/>
            </a:pPr>
            <a:r>
              <a:rPr lang="en-GB" sz="1200" dirty="0"/>
              <a:t>[Note] A large potential difference can drive a discharge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Capacitor energy: U = ½CV²</a:t>
            </a:r>
          </a:p>
          <a:p>
            <a:pPr marL="0" indent="0">
              <a:buNone/>
            </a:pPr>
            <a:r>
              <a:rPr lang="en-GB" sz="1200" dirty="0"/>
              <a:t>[In plain English] The energy a charged capacitor holds grows with the square of its voltage — double the voltage, four times the energy.</a:t>
            </a:r>
          </a:p>
          <a:p>
            <a:pPr marL="0" indent="0">
              <a:buNone/>
            </a:pPr>
            <a:r>
              <a:rPr lang="en-GB" sz="1200" dirty="0"/>
              <a:t>[Note] Stored energy rises with the square of voltage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Discharge current: I = ΔQ/Δt</a:t>
            </a:r>
          </a:p>
          <a:p>
            <a:pPr marL="0" indent="0">
              <a:buNone/>
            </a:pPr>
            <a:r>
              <a:rPr lang="en-GB" sz="1200" dirty="0"/>
              <a:t>[In plain English] Current is charge flowing per second; dumping charge quickly means a large, possibly dangerous, current.</a:t>
            </a:r>
          </a:p>
          <a:p>
            <a:pPr marL="0" indent="0">
              <a:buNone/>
            </a:pPr>
            <a:r>
              <a:rPr lang="en-GB" sz="1200" dirty="0"/>
              <a:t>[Note] A short discharge time can produce a large pulse</a:t>
            </a:r>
          </a:p>
          <a:p>
            <a:pPr marL="0" indent="0">
              <a:buNone/>
            </a:pPr>
            <a:r>
              <a:rPr lang="en-GB" sz="1200" dirty="0"/>
              <a:t>[Graph] Current–charge explorer. Over a fixed time interval Δt, current is directly proportional to the charge transferred.</a:t>
            </a:r>
          </a:p>
          <a:p>
            <a:pPr marL="0" indent="0">
              <a:buNone/>
            </a:pPr>
            <a:r>
              <a:rPr lang="en-GB" sz="1200" dirty="0"/>
              <a:t>[Axes] Horizontal: charge change ΔQ. Vertical: current I. Values are normalised — the graph teaches the shape, not a measurement.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A lightning rod does not make outdoor exposure safe or simply ‘attract lightning.’ A complete engineered system provides a preferred conducting route to Earth and manages dangerous fields and currents.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Why are fuel tankers fitted with an earthing strap or bonding wire during filling?</a:t>
            </a:r>
          </a:p>
          <a:p>
            <a:pPr marL="0" indent="0">
              <a:buNone/>
            </a:pPr>
            <a:r>
              <a:rPr lang="en-GB" sz="1200" dirty="0"/>
              <a:t>[Answer] To bleed off friction charge and prevent ignition sparks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Flowing fuel charges surfaces by friction.</a:t>
            </a:r>
          </a:p>
          <a:p>
            <a:pPr marL="0" indent="0">
              <a:buNone/>
            </a:pPr>
            <a:r>
              <a:rPr lang="en-GB" sz="1200" dirty="0"/>
              <a:t>[Step 2] The strap conducts the charge safely to Earth before a spark can ignite vapour.</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To bleed off friction charge and prevent ignition sparks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capacitor of 220 pF reaches 12 kV. Estimate the stored electrostatic energy.</a:t>
            </a:r>
          </a:p>
          <a:p>
            <a:pPr marL="0" indent="0">
              <a:buNone/>
            </a:pPr>
            <a:r>
              <a:rPr lang="en-GB" sz="1200" dirty="0"/>
              <a:t>[Answer] U ≈ 1.58 × 10⁻² J = 15.8 mJ</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Convert: C = 220 × 10⁻¹² F and V = 12 × 10³ V.</a:t>
            </a:r>
          </a:p>
          <a:p>
            <a:pPr marL="0" indent="0">
              <a:buNone/>
            </a:pPr>
            <a:r>
              <a:rPr lang="en-GB" sz="1200" dirty="0"/>
              <a:t>[Step 2] Use U = ½CV².</a:t>
            </a:r>
          </a:p>
          <a:p>
            <a:pPr marL="0" indent="0">
              <a:buNone/>
            </a:pPr>
            <a:r>
              <a:rPr lang="en-GB" sz="1200" dirty="0"/>
              <a:t>[Step 3] U = 0.5(220 × 10⁻¹²)(12 × 10³)².</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U ≈ 1.58 × 10⁻² J = 15.8 mJ</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Charging &amp; grounding; Electric force</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What does a lightning rod on a building actually do?</a:t>
            </a:r>
          </a:p>
          <a:p>
            <a:pPr marL="0" indent="0">
              <a:buNone/>
            </a:pPr>
            <a:r>
              <a:rPr lang="en-GB" sz="1200" dirty="0"/>
              <a:t>[Options] A It attracts strikes that would otherwise have missed the building   B It repels lightning, keeping the building clear   C It gives a strike that was going to happen anyway a chosen path to earth</a:t>
            </a:r>
          </a:p>
          <a:p>
            <a:pPr marL="0" indent="0">
              <a:buNone/>
            </a:pPr>
            <a:r>
              <a:rPr lang="en-GB" sz="1200" dirty="0"/>
              <a:t>[Figure] A car stands on the road with a lightning stroke striking its roof; induced charge is marked all round the outside of the bodywork, arrows carry the current down the outer shell towards the ground, and the passenger space inside is labelled E = 0.</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C — It gives a strike that was going to happen anyway a chosen path to earth. The point does matter — charge crowds where the curvature is sharp, so the field there is large and the air ionises early, making attachment at the rod likelier than at the chimney. But what the system is worth lies in the thick conductor and the earth electrode behind that point. A rod with no route to earth is worse than no rod at all, and no rod on any building makes the ground around it a safe place to stand.</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Why are two conductive containers bonded during flammable-liquid transfer?</a:t>
            </a:r>
          </a:p>
          <a:p>
            <a:pPr marL="0" indent="0">
              <a:buNone/>
            </a:pPr>
            <a:r>
              <a:rPr lang="en-GB" sz="1200" dirty="0"/>
              <a:t>[Figure] Fuel runs from a raised drum into a metal can below it, with a bonding wire clipped between the two containers and a separate earth strap running from the drum down to a ground spike.</a:t>
            </a:r>
          </a:p>
          <a:p>
            <a:pPr marL="0" indent="0">
              <a:buNone/>
            </a:pPr>
            <a:r>
              <a:rPr lang="en-GB" sz="1200" dirty="0"/>
              <a:t>[Options] A To make both positively charged   B To reduce potential difference between them   C To increase friction</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Why are two conductive containers bonded during flammable-liquid transfer?</a:t>
            </a:r>
          </a:p>
          <a:p>
            <a:pPr marL="0" indent="0">
              <a:buNone/>
            </a:pPr>
            <a:r>
              <a:rPr lang="en-GB" sz="1200" dirty="0"/>
              <a:t>[Option by option] A: Charging both containers up is the opposite of what a bond is for. It is a tempting reading, because bonding does move charge — but it moves it so as to level the two, not to raise either.  B: Correct. Joined together, the two bodies redistribute charge until their potentials are close, and a spark needs a potential difference to jump.  C: Friction is the problem here, not the cure: fuel rushing past a hose wall is what separates the charge in the first place. A bond does nothing to the flow — it removes the voltage the flow builds up.</a:t>
            </a:r>
          </a:p>
          <a:p>
            <a:pPr marL="0" indent="0">
              <a:buNone/>
            </a:pPr>
            <a:r>
              <a:rPr lang="en-GB" sz="1200" dirty="0"/>
              <a:t>[Answer] B — To reduce potential difference between them</a:t>
            </a:r>
          </a:p>
          <a:p>
            <a:pPr marL="0" indent="0">
              <a:buNone/>
            </a:pPr>
            <a:r>
              <a:rPr lang="en-GB" sz="1200" dirty="0"/>
              <a:t>[Why] Bonding lets charge redistribute so a spark-producing potential difference is less likely to grow between the containers.</a:t>
            </a:r>
          </a:p>
          <a:p>
            <a:pPr marL="0" indent="0">
              <a:buNone/>
            </a:pPr>
            <a:r>
              <a:rPr lang="en-GB" sz="1200" dirty="0"/>
              <a:t>[Reveal] One click for the answer, then one for the reason.</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photocopier drum region carries σ = 2.0 × 10⁻⁵ C/m² over 0.030 m². Find the charge and the number of elementary charges deposited.</a:t>
            </a:r>
          </a:p>
          <a:p>
            <a:pPr marL="0" indent="0">
              <a:buNone/>
            </a:pPr>
            <a:r>
              <a:rPr lang="en-GB" sz="1200" dirty="0"/>
              <a:t>[Answer] 0.60 μC ≈ 3.8 × 10¹² charges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Q = σA = 2.0 × 10⁻⁵ × 0.030 = 6.0 × 10⁻⁷ C.</a:t>
            </a:r>
          </a:p>
          <a:p>
            <a:pPr marL="0" indent="0">
              <a:buNone/>
            </a:pPr>
            <a:r>
              <a:rPr lang="en-GB" sz="1200" dirty="0"/>
              <a:t>[Step 2] n = Q/e = 6.0 × 10⁻⁷ ÷ 1.6 × 10⁻¹⁹.</a:t>
            </a:r>
          </a:p>
          <a:p>
            <a:pPr marL="0" indent="0">
              <a:buNone/>
            </a:pPr>
            <a:r>
              <a:rPr lang="en-GB" sz="1200" dirty="0"/>
              <a:t>[Step 3] n ≈ 3.8 × 10¹².</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0.60 μC ≈ 3.8 × 10¹² charges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defibrillator capacitor (C = 32 μF) charges to 5.0 kV. Find the stored energy, and the average power if it discharges in 4.0 ms.</a:t>
            </a:r>
          </a:p>
          <a:p>
            <a:pPr marL="0" indent="0">
              <a:buNone/>
            </a:pPr>
            <a:r>
              <a:rPr lang="en-GB" sz="1200" dirty="0"/>
              <a:t>[Answer] 400 J at ≈ 100 kW</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U = ½CV² = ½ × 32 × 10⁻⁶ × 25 × 10⁶ = 400 J.</a:t>
            </a:r>
          </a:p>
          <a:p>
            <a:pPr marL="0" indent="0">
              <a:buNone/>
            </a:pPr>
            <a:r>
              <a:rPr lang="en-GB" sz="1200" dirty="0"/>
              <a:t>[Step 2] P(avg) = U/t = 400 ÷ 0.004.</a:t>
            </a:r>
          </a:p>
          <a:p>
            <a:pPr marL="0" indent="0">
              <a:buNone/>
            </a:pPr>
            <a:r>
              <a:rPr lang="en-GB" sz="1200" dirty="0"/>
              <a:t>[Step 3] P ≈ 100 kW — briefly the power of a small car engine.</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400 J at ≈ 100 kW</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car is one of the safest places to be in a thunderstorm. Is it the rubber tyres? It is the answer almost everyone gives, and rubber really is an excellent insulator.</a:t>
            </a:r>
          </a:p>
          <a:p>
            <a:pPr marL="0" indent="0">
              <a:buNone/>
            </a:pPr>
            <a:r>
              <a:rPr lang="en-GB" sz="1200" dirty="0"/>
              <a:t>[Answer] No. A strike that has just jumped a kilometre of air is not going to be stopped by a centimetre of rubber. What protects you is the metal shell: charge rearranges over the outside of the bodywork until the field inside is very nearly zero, and the current runs around you rather than through you. A convertible with a fabric roof gives you none of that.</a:t>
            </a:r>
          </a:p>
          <a:p>
            <a:pPr marL="0" indent="0">
              <a:buNone/>
            </a:pPr>
            <a:r>
              <a:rPr lang="en-GB" sz="1200" dirty="0"/>
              <a:t>[Figure] A car stands on the road with a lightning stroke striking its roof; induced charge is marked all round the outside of the bodywork, arrows carry the current down the outer shell towards the ground, and the passenger space inside is labelled E = 0.</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https://giophysics.com/chapter-19/presentation/?lesson=applications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Electrostatic safety controls charge by grounding it to Earth, bonding conductors together, or shielding regions from strong fields.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Bonding two fuel containers during transfer keeps their potentials close and reduces the chance of a spark between them.</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Grounding connects an object to Earth so charge can flow away or arrive. Bonding connects conductors so a dangerous potential difference is less likely to develop. Shielding and lightning-protection systems redirect fields and current through engineered paths.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Photocopiers, electrostatic precipitators, inkjet control, and powder or paint spraying use attraction to place particles selectively.</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Grounding, bonding, conductive flooring, humidity control, and approved equipment reduce unwanted potential differences in the right context.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Lightning systems require professional design. During thunder, seek substantial indoor shelter or a hard-topped vehicle—never reproduce historical kite experiments.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hyperlink" Target="https://giophysics.com/chapter-19/presentation/?lesson=applications"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19/charging-friction-contact-induction/" TargetMode="External"/><Relationship Id="rId4" Type="http://schemas.openxmlformats.org/officeDocument/2006/relationships/hyperlink" Target="https://giophysics.com/chapter-19/coulombs-law/"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hyperlink" Target="https://giophysics.com/chapter-19/presentation/?lesson=applications"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png"/><Relationship Id="rId4" Type="http://schemas.openxmlformats.org/officeDocument/2006/relationships/hyperlink" Target="https://giophysics.com/chapter-19/presentation/?lesson=applications"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19/presentation/?lesson=applications"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hyperlink" Target="https://giophysics.com/chapter-19/electrostatics-calculus/" TargetMode="External"/><Relationship Id="rId4" Type="http://schemas.openxmlformats.org/officeDocument/2006/relationships/hyperlink" Target="https://giophysics.com/chapter-19/electrostatics-applications-safety/" TargetMode="External"/><Relationship Id="rId5" Type="http://schemas.openxmlformats.org/officeDocument/2006/relationships/hyperlink" Target="https://giophysics.com/chapter-19/presentation/?lesson=applications" TargetMode="External"/><Relationship Id="rId6" Type="http://schemas.openxmlformats.org/officeDocument/2006/relationships/hyperlink" Target="https://giophysics.com/chapter-19/" TargetMode="External"/><Relationship Id="rId7" Type="http://schemas.openxmlformats.org/officeDocument/2006/relationships/hyperlink" Target="https://giophysics.com/downloads/19-6-electrostatics-applications-safety.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10 · Electric Charges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Give charge a controlled path</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Electrostatics Applications &amp; Safety</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Electrostatics is useful when charge is guided deliberately and hazardous when an unexpected discharge creates heat, a spark, or a large current pulse.</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6 of 7 in Electric Charges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15 slides in the 45-minute core run, about 43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https://giophysics.com/chapter-19/electrostatics-applications-safety/</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ELECTROSTATICS APPLICATIONS &amp; SAFETY</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Electrostatics Applications &amp; Safety.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Potential difference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ΔV = ΔU/q</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large potential difference can drive a discharge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Voltage is energy per unit of charge — how much work each coulomb would gain or need moving between two points.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ELECTROSTATICS APPLICATIONS &amp; SAFETY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Electrostatics Applications &amp; Safety.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Capacitor energy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U = ½CV²</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Stored energy rises with the square of voltage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energy a charged capacitor holds grows with the square of its voltage — double the voltage, four times the energy.</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ELECTROSTATICS APPLICATIONS &amp; SAFETY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Electrostatics Applications &amp; Safety.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Discharge current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53848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I = ΔQ/Δt</a:t>
            </a:r>
          </a:p>
        </p:txBody>
      </p:sp>
      <p:sp>
        <p:nvSpPr>
          <p:cNvPr id="7" name="text"/>
          <p:cNvSpPr txBox="1"/>
          <p:nvPr/>
        </p:nvSpPr>
        <p:spPr>
          <a:xfrm>
            <a:off x="558800" y="2626360"/>
            <a:ext cx="53848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short discharge time can produce a large pulse</a:t>
            </a:r>
          </a:p>
        </p:txBody>
      </p:sp>
      <p:sp>
        <p:nvSpPr>
          <p:cNvPr id="8" name="text"/>
          <p:cNvSpPr txBox="1"/>
          <p:nvPr/>
        </p:nvSpPr>
        <p:spPr>
          <a:xfrm>
            <a:off x="558800" y="2985135"/>
            <a:ext cx="5384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53848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Current is charge flowing per second; dumping charge quickly means a large, possibly dangerous, current.</a:t>
            </a:r>
          </a:p>
        </p:txBody>
      </p:sp>
      <p:sp>
        <p:nvSpPr>
          <p:cNvPr id="10" name="panel"/>
          <p:cNvSpPr/>
          <p:nvPr/>
        </p:nvSpPr>
        <p:spPr>
          <a:xfrm>
            <a:off x="6248400" y="1854200"/>
            <a:ext cx="5384800" cy="3359150"/>
          </a:xfrm>
          <a:prstGeom prst="rect">
            <a:avLst/>
          </a:prstGeom>
          <a:solidFill>
            <a:srgbClr val="FFFFFF"/>
          </a:solidFill>
          <a:ln w="9525">
            <a:solidFill>
              <a:srgbClr val="C6C8BB"/>
            </a:solidFill>
          </a:ln>
        </p:spPr>
      </p:sp>
      <p:pic>
        <p:nvPicPr>
          <p:cNvPr id="11" name="Current–charge explorer: Over a fixed time interval Δt, current is directly proportional to the charge transferred." descr="Current–charge explorer: Over a fixed time interval Δt, current is directly proportional to the charge transferred."/>
          <p:cNvPicPr>
            <a:picLocks noChangeAspect="1"/>
          </p:cNvPicPr>
          <p:nvPr/>
        </p:nvPicPr>
        <p:blipFill>
          <a:blip r:embed="rId3"/>
          <a:stretch>
            <a:fillRect/>
          </a:stretch>
        </p:blipFill>
        <p:spPr>
          <a:xfrm>
            <a:off x="6362700" y="1968500"/>
            <a:ext cx="5156200" cy="3130550"/>
          </a:xfrm>
          <a:prstGeom prst="rect">
            <a:avLst/>
          </a:prstGeom>
        </p:spPr>
      </p:pic>
      <p:sp>
        <p:nvSpPr>
          <p:cNvPr id="12" name="text"/>
          <p:cNvSpPr txBox="1"/>
          <p:nvPr/>
        </p:nvSpPr>
        <p:spPr>
          <a:xfrm>
            <a:off x="6248400" y="5276850"/>
            <a:ext cx="5384800" cy="1981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Current–charge explorer</a:t>
            </a:r>
          </a:p>
        </p:txBody>
      </p:sp>
      <p:sp>
        <p:nvSpPr>
          <p:cNvPr id="13" name="text"/>
          <p:cNvSpPr txBox="1"/>
          <p:nvPr/>
        </p:nvSpPr>
        <p:spPr>
          <a:xfrm>
            <a:off x="6248400" y="5525770"/>
            <a:ext cx="5384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Move this graph on the live version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ELECTROSTATICS APPLICATIONS &amp; SAFETY</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Electrostatics Applications &amp; Safety.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lightning rod does not make outdoor exposure safe or simply ‘attract lightning.’ A complete engineered system provides a preferred conducting route to Earth and manages dangerous fields and currents.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ELECTROSTATICS APPLICATIONS &amp; SAFETY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Electrostatics Applications &amp; Safety.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Why are fuel tankers fitted with an earthing strap or bonding wire during filling?</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ELECTROSTATICS APPLICATIONS &amp; SAFETY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Electrostatics Applications &amp; Safety.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30</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Why are fuel tankers fitted with an earthing strap or bonding wire during filling?</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Flowing fuel charges surfaces by friction.</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strap conducts the charge safely to Earth before a spark can ignite vapour.</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ELECTROSTATICS APPLICATIONS &amp; SAFETY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Electrostatics Applications &amp; Safety.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To bleed off friction charge and prevent ignition sparks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CHARGES  ·  ELECTROSTATICS APPLICATIONS &amp; SAFETY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Charges — Electrostatics Applications &amp; Safety.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16 / 30</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capacitor of 220 pF reaches 12 kV. Estimate the stored electrostatic energy.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ELECTROSTATICS APPLICATIONS &amp; SAFETY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Electrostatics Applications &amp; Safety.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capacitor of 220 pF reaches 12 kV. Estimate the stored electrostatic energy.</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Convert: C = 220 × 10⁻¹² F and V = 12 × 10³ V.</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Use U = ½CV².</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 = 0.5(220 × 10⁻¹²)(12 × 10³)².</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ELECTROSTATICS APPLICATIONS &amp; SAFETY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Electrostatics Applications &amp; Safety.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U ≈ 1.58 × 10⁻² J = 15.8 mJ</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CHARGES  ·  ELECTROSTATICS APPLICATIONS &amp; SAFETY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Charges — Electrostatics Applications &amp; Safety.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30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Charging &amp; grounding</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https://giophysics.com/chapter-19/charging-friction-contact-induction/</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Electric force</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https://giophysics.com/chapter-19/coulombs-law/</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ELECTROSTATICS APPLICATIONS &amp; SAFETY</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Electrostatics Applications &amp; Safety.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What does a lightning rod on a building actually do?</a:t>
            </a:r>
          </a:p>
        </p:txBody>
      </p:sp>
      <p:sp>
        <p:nvSpPr>
          <p:cNvPr id="7" name="text"/>
          <p:cNvSpPr txBox="1"/>
          <p:nvPr/>
        </p:nvSpPr>
        <p:spPr>
          <a:xfrm>
            <a:off x="558800" y="263398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It attracts strikes that would otherwise have missed the building</a:t>
            </a:r>
          </a:p>
        </p:txBody>
      </p:sp>
      <p:sp>
        <p:nvSpPr>
          <p:cNvPr id="8" name="text"/>
          <p:cNvSpPr txBox="1"/>
          <p:nvPr/>
        </p:nvSpPr>
        <p:spPr>
          <a:xfrm>
            <a:off x="558800" y="31800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It repels lightning, keeping the building clear</a:t>
            </a:r>
          </a:p>
        </p:txBody>
      </p:sp>
      <p:sp>
        <p:nvSpPr>
          <p:cNvPr id="9" name="text"/>
          <p:cNvSpPr txBox="1"/>
          <p:nvPr/>
        </p:nvSpPr>
        <p:spPr>
          <a:xfrm>
            <a:off x="558800" y="347853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It gives a strike that was going to happen anyway a chosen path to earth</a:t>
            </a:r>
          </a:p>
        </p:txBody>
      </p:sp>
      <p:sp>
        <p:nvSpPr>
          <p:cNvPr id="10" name="panel"/>
          <p:cNvSpPr/>
          <p:nvPr/>
        </p:nvSpPr>
        <p:spPr>
          <a:xfrm>
            <a:off x="7010400" y="1854200"/>
            <a:ext cx="4622800" cy="2701907"/>
          </a:xfrm>
          <a:prstGeom prst="rect">
            <a:avLst/>
          </a:prstGeom>
          <a:solidFill>
            <a:srgbClr val="FFFFFF"/>
          </a:solidFill>
          <a:ln w="9525">
            <a:solidFill>
              <a:srgbClr val="C6C8BB"/>
            </a:solidFill>
          </a:ln>
        </p:spPr>
      </p:sp>
      <p:pic>
        <p:nvPicPr>
          <p:cNvPr id="11" name="A car stands on the road with a lightning stroke striking its roof; induced charge is marked all round the outside of the bodywork, arrows carry the current down the outer shell towards the ground, and the passenger space inside is labelled E = 0." descr="A car stands on the road with a lightning stroke striking its roof; induced charge is marked all round the outside of the bodywork, arrows carry the current down the outer shell towards the ground, and the passenger space inside is labelled E = 0."/>
          <p:cNvPicPr>
            <a:picLocks noChangeAspect="1"/>
          </p:cNvPicPr>
          <p:nvPr/>
        </p:nvPicPr>
        <p:blipFill>
          <a:blip r:embed="rId3"/>
          <a:stretch>
            <a:fillRect/>
          </a:stretch>
        </p:blipFill>
        <p:spPr>
          <a:xfrm>
            <a:off x="7124700" y="1968500"/>
            <a:ext cx="4394200" cy="2473307"/>
          </a:xfrm>
          <a:prstGeom prst="rect">
            <a:avLst/>
          </a:prstGeom>
        </p:spPr>
      </p:pic>
      <p:sp>
        <p:nvSpPr>
          <p:cNvPr id="12" name="text"/>
          <p:cNvSpPr txBox="1"/>
          <p:nvPr/>
        </p:nvSpPr>
        <p:spPr>
          <a:xfrm>
            <a:off x="7010400" y="4619607"/>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car stands on the road with a lightning stroke striking its roof; induced charge is marked all round the outside of the bodywork, arrows carry the current down the outer shell towards the ground, and the passenger space inside is labelled E = 0.</a:t>
            </a:r>
          </a:p>
        </p:txBody>
      </p:sp>
      <p:sp>
        <p:nvSpPr>
          <p:cNvPr id="13" name="text"/>
          <p:cNvSpPr txBox="1"/>
          <p:nvPr/>
        </p:nvSpPr>
        <p:spPr>
          <a:xfrm>
            <a:off x="7010400" y="566100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ELECTROSTATICS APPLICATIONS &amp; SAFETY</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Electrostatics Applications &amp; Safety.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30</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728790"/>
            <a:ext cx="11074400" cy="69342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C  It gives a strike that was going to happen anyway a chosen path to earth</a:t>
            </a:r>
          </a:p>
        </p:txBody>
      </p:sp>
      <p:sp>
        <p:nvSpPr>
          <p:cNvPr id="7" name="text"/>
          <p:cNvSpPr txBox="1"/>
          <p:nvPr/>
        </p:nvSpPr>
        <p:spPr>
          <a:xfrm>
            <a:off x="558800" y="342221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62985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point does matter — charge crowds where the curvature is sharp, so the field there is large and the air ionises early, making attachment at the rod likelier than at the chimney. But what the system is worth lies in the thick conductor and the earth electrode behind that point. A rod with no route to earth is worse than no rod at all, and no rod on any building makes the ground around it a safe place to stand.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CHARGES  ·  ELECTROSTATICS APPLICATIONS &amp; SAFETY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Charges — Electrostatics Applications &amp; Safety.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30</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1854200"/>
            <a:ext cx="61468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Why are two conductive containers bonded during flammable-liquid transfer?</a:t>
            </a:r>
          </a:p>
        </p:txBody>
      </p:sp>
      <p:sp>
        <p:nvSpPr>
          <p:cNvPr id="7" name="option-letter"/>
          <p:cNvSpPr txBox="1"/>
          <p:nvPr/>
        </p:nvSpPr>
        <p:spPr>
          <a:xfrm>
            <a:off x="558800" y="2618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2618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To make both positively charged</a:t>
            </a:r>
          </a:p>
        </p:txBody>
      </p:sp>
      <p:sp>
        <p:nvSpPr>
          <p:cNvPr id="9" name="option-letter"/>
          <p:cNvSpPr txBox="1"/>
          <p:nvPr/>
        </p:nvSpPr>
        <p:spPr>
          <a:xfrm>
            <a:off x="558800" y="2999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2999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To reduce potential difference between them</a:t>
            </a:r>
          </a:p>
        </p:txBody>
      </p:sp>
      <p:sp>
        <p:nvSpPr>
          <p:cNvPr id="11" name="option-letter"/>
          <p:cNvSpPr txBox="1"/>
          <p:nvPr/>
        </p:nvSpPr>
        <p:spPr>
          <a:xfrm>
            <a:off x="558800" y="3380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3380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To increase friction</a:t>
            </a:r>
          </a:p>
        </p:txBody>
      </p:sp>
      <p:sp>
        <p:nvSpPr>
          <p:cNvPr id="13" name="panel"/>
          <p:cNvSpPr/>
          <p:nvPr/>
        </p:nvSpPr>
        <p:spPr>
          <a:xfrm>
            <a:off x="7010400" y="1854200"/>
            <a:ext cx="4622800" cy="2701907"/>
          </a:xfrm>
          <a:prstGeom prst="rect">
            <a:avLst/>
          </a:prstGeom>
          <a:solidFill>
            <a:srgbClr val="FFFFFF"/>
          </a:solidFill>
          <a:ln w="9525">
            <a:solidFill>
              <a:srgbClr val="C6C8BB"/>
            </a:solidFill>
          </a:ln>
        </p:spPr>
      </p:sp>
      <p:pic>
        <p:nvPicPr>
          <p:cNvPr id="14" name="Fuel runs from a raised drum into a metal can below it, with a bonding wire clipped between the two containers and a separate earth strap running from the drum down to a ground spike." descr="Fuel runs from a raised drum into a metal can below it, with a bonding wire clipped between the two containers and a separate earth strap running from the drum down to a ground spike."/>
          <p:cNvPicPr>
            <a:picLocks noChangeAspect="1"/>
          </p:cNvPicPr>
          <p:nvPr/>
        </p:nvPicPr>
        <p:blipFill>
          <a:blip r:embed="rId3"/>
          <a:stretch>
            <a:fillRect/>
          </a:stretch>
        </p:blipFill>
        <p:spPr>
          <a:xfrm>
            <a:off x="7124700" y="1968500"/>
            <a:ext cx="4394200" cy="2473307"/>
          </a:xfrm>
          <a:prstGeom prst="rect">
            <a:avLst/>
          </a:prstGeom>
        </p:spPr>
      </p:pic>
      <p:sp>
        <p:nvSpPr>
          <p:cNvPr id="15" name="text"/>
          <p:cNvSpPr txBox="1"/>
          <p:nvPr/>
        </p:nvSpPr>
        <p:spPr>
          <a:xfrm>
            <a:off x="7010400" y="4619607"/>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Fuel runs from a raised drum into a metal can below it, with a bonding wire clipped between the two containers and a separate earth strap running from the drum down to a ground spike.</a:t>
            </a:r>
          </a:p>
        </p:txBody>
      </p:sp>
      <p:sp>
        <p:nvSpPr>
          <p:cNvPr id="16" name="text"/>
          <p:cNvSpPr txBox="1"/>
          <p:nvPr/>
        </p:nvSpPr>
        <p:spPr>
          <a:xfrm>
            <a:off x="7010400" y="546288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ELECTROSTATICS APPLICATIONS &amp; SAFETY</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Electrostatics Applications &amp; Safety.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To reduce potential difference between them</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Bonding lets charge redistribute so a spark-producing potential difference is less likely to grow between the containers.</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Charging both containers up is the opposite of what a bond is for. It is a tempting reading, because bonding does move charge — but it moves it so as to level the two, not to raise either.</a:t>
            </a:r>
          </a:p>
        </p:txBody>
      </p:sp>
      <p:sp>
        <p:nvSpPr>
          <p:cNvPr id="11" name="text"/>
          <p:cNvSpPr txBox="1"/>
          <p:nvPr/>
        </p:nvSpPr>
        <p:spPr>
          <a:xfrm>
            <a:off x="558800" y="38773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Joined together, the two bodies redistribute charge until their potentials are close, and a spark needs a potential difference to jump.</a:t>
            </a:r>
          </a:p>
        </p:txBody>
      </p:sp>
      <p:sp>
        <p:nvSpPr>
          <p:cNvPr id="12" name="text"/>
          <p:cNvSpPr txBox="1"/>
          <p:nvPr/>
        </p:nvSpPr>
        <p:spPr>
          <a:xfrm>
            <a:off x="558800" y="437007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Friction is the problem here, not the cure: fuel rushing past a hose wall is what separates the charge in the first place. A bond does nothing to the flow — it removes the voltage the flow builds up.</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CHARGES  ·  ELECTROSTATICS APPLICATIONS &amp; SAFETY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Charges — Electrostatics Applications &amp; Safety.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30</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photocopier drum region carries σ = 2.0 × 10⁻⁵ C/m² over 0.030 m². Find the charge and the number of elementary charges deposited.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ELECTROSTATICS APPLICATIONS &amp; SAFETY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Electrostatics Applications &amp; Safety.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30</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photocopier drum region carries σ = 2.0 × 10⁻⁵ C/m² over 0.030 m². Find the charge and the number of elementary charges deposited.</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Q = σA = 2.0 × 10⁻⁵ × 0.030 = 6.0 × 10⁻⁷ C.</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 = Q/e = 6.0 × 10⁻⁷ ÷ 1.6 × 10⁻¹⁹.</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 ≈ 3.8 × 10¹².</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ELECTROSTATICS APPLICATIONS &amp; SAFETY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Electrostatics Applications &amp; Safety.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0.60 μC ≈ 3.8 × 10¹² charges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CHARGES  ·  ELECTROSTATICS APPLICATIONS &amp; SAFETY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Charges — Electrostatics Applications &amp; Safety.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26 / 30</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defibrillator capacitor (C = 32 μF) charges to 5.0 kV. Find the stored energy, and the average power if it discharges in 4.0 ms.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ELECTROSTATICS APPLICATIONS &amp; SAFETY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Electrostatics Applications &amp; Safety.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defibrillator capacitor (C = 32 μF) charges to 5.0 kV. Find the stored energy, and the average power if it discharges in 4.0 ms.</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 = ½CV² = ½ × 32 × 10⁻⁶ × 25 × 10⁶ = 400 J.</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P(avg) = U/t = 400 ÷ 0.004.</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 ≈ 100 kW — briefly the power of a small car engine.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ELECTROSTATICS APPLICATIONS &amp; SAFETY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Electrostatics Applications &amp; Safety.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400 J at ≈ 100 kW</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 CHARGES  ·  ELECTROSTATICS APPLICATIONS &amp; SAFETY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 Charges — Electrostatics Applications &amp; Safety.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29 / 30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car is one of the safest places to be in a thunderstorm. Is it the rubber tyres?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It is the answer almost everyone gives, and rubber really is an excellent insulator.</a:t>
            </a:r>
          </a:p>
        </p:txBody>
      </p:sp>
      <p:sp>
        <p:nvSpPr>
          <p:cNvPr id="7" name="text"/>
          <p:cNvSpPr txBox="1"/>
          <p:nvPr/>
        </p:nvSpPr>
        <p:spPr>
          <a:xfrm>
            <a:off x="558800" y="259334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2800985"/>
            <a:ext cx="6146800" cy="196469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No. A strike that has just jumped a kilometre of air is not going to be stopped by a centimetre of rubber. What protects you is the metal shell: charge rearranges over the outside of the bodywork until the field inside is very nearly zero, and the current runs around you rather than through you. A convertible with a fabric roof gives you none of that.</a:t>
            </a:r>
          </a:p>
        </p:txBody>
      </p:sp>
      <p:sp>
        <p:nvSpPr>
          <p:cNvPr id="9" name="panel"/>
          <p:cNvSpPr/>
          <p:nvPr/>
        </p:nvSpPr>
        <p:spPr>
          <a:xfrm>
            <a:off x="7010400" y="1854200"/>
            <a:ext cx="4622800" cy="2701907"/>
          </a:xfrm>
          <a:prstGeom prst="rect">
            <a:avLst/>
          </a:prstGeom>
          <a:solidFill>
            <a:srgbClr val="FFFFFF"/>
          </a:solidFill>
          <a:ln w="9525">
            <a:solidFill>
              <a:srgbClr val="C6C8BB"/>
            </a:solidFill>
          </a:ln>
        </p:spPr>
      </p:sp>
      <p:pic>
        <p:nvPicPr>
          <p:cNvPr id="10" name="A car stands on the road with a lightning stroke striking its roof; induced charge is marked all round the outside of the bodywork, arrows carry the current down the outer shell towards the ground, and the passenger space inside is labelled E = 0." descr="A car stands on the road with a lightning stroke striking its roof; induced charge is marked all round the outside of the bodywork, arrows carry the current down the outer shell towards the ground, and the passenger space inside is labelled E = 0."/>
          <p:cNvPicPr>
            <a:picLocks noChangeAspect="1"/>
          </p:cNvPicPr>
          <p:nvPr/>
        </p:nvPicPr>
        <p:blipFill>
          <a:blip r:embed="rId3"/>
          <a:stretch>
            <a:fillRect/>
          </a:stretch>
        </p:blipFill>
        <p:spPr>
          <a:xfrm>
            <a:off x="7124700" y="1968500"/>
            <a:ext cx="4394200" cy="2473307"/>
          </a:xfrm>
          <a:prstGeom prst="rect">
            <a:avLst/>
          </a:prstGeom>
        </p:spPr>
      </p:pic>
      <p:sp>
        <p:nvSpPr>
          <p:cNvPr id="11" name="text"/>
          <p:cNvSpPr txBox="1"/>
          <p:nvPr/>
        </p:nvSpPr>
        <p:spPr>
          <a:xfrm>
            <a:off x="7010400" y="4619607"/>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car stands on the road with a lightning stroke striking its roof; induced charge is marked all round the outside of the bodywork, arrows carry the current down the outer shell towards the ground, and the passenger space inside is labelled E = 0.</a:t>
            </a:r>
          </a:p>
        </p:txBody>
      </p:sp>
      <p:sp>
        <p:nvSpPr>
          <p:cNvPr id="12" name="text"/>
          <p:cNvSpPr txBox="1"/>
          <p:nvPr/>
        </p:nvSpPr>
        <p:spPr>
          <a:xfrm>
            <a:off x="7010400" y="566100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ELECTROSTATICS APPLICATIONS &amp; SAFETY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Electrostatics Applications &amp; Safety.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ELECTRIC CHARGES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10.7 Electrostatics Calculus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https://giophysics.com/chapter-19/electrostatics-calculus/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https://giophysics.com/chapter-19/electrostatics-applications-safety/</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https://giophysics.com/chapter-19/presentation/?lesson=applications</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Electric Charges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https://giophysics.com/chapter-19/</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https://giophysics.com/downloads/19-6-electrostatics-applications-safety.pdf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ELECTROSTATICS APPLICATIONS &amp; SAFETY</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Electrostatics Applications &amp; Safety.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Electrostatic safety controls charge by grounding it to Earth, bonding conductors together, or shielding regions from strong fields.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ELECTROSTATICS APPLICATIONS &amp; SAFETY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Electrostatics Applications &amp; Safety.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Bonding two fuel containers during transfer keeps their potentials close and reduces the chance of a spark between them.</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ELECTROSTATICS APPLICATIONS &amp; SAFETY</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Electrostatics Applications &amp; Safety.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30</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Give charge a controlled path</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Grounding connects an object to Earth so charge can flow away or arrive. Bonding connects conductors so a dangerous potential difference is less likely to develop. Shielding and lightning-protection systems redirect fields and current through engineered paths.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ELECTROSTATICS APPLICATIONS &amp; SAFETY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Electrostatics Applications &amp; Safety.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Use charge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Photocopiers, electrostatic precipitators, inkjet control, and powder or paint spraying use attraction to place particles selectively.</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ELECTROSTATICS APPLICATIONS &amp; SAFETY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Electrostatics Applications &amp; Safety.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Control charge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Grounding, bonding, conductive flooring, humidity control, and approved equipment reduce unwanted potential differences in the right context.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ELECTROSTATICS APPLICATIONS &amp; SAFETY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Electrostatics Applications &amp; Safety.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Respect high voltage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Lightning systems require professional design. During thunder, seek substantial indoor shelter or a hard-topped vehicle—never reproduce historical kite experiments.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 CHARGES  ·  ELECTROSTATICS APPLICATIONS &amp; SAFETY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 Charges — Electrostatics Applications &amp; Safety.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30</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30</Slides>
  <Notes>30</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 Charges — Electrostatics Applications &amp; Safety</dc:title>
  <dc:subject>Electric Charges</dc:subject>
  <dc:creator>GioPhysics</dc:creator>
  <cp:keywords>lesson, Electric Charges, chapter-19,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