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notesMaster" Target="notesMasters/notesMaster1.xml"/><Relationship Id="rId3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Electric Charges — Charge, Conservation &amp; Quantisation. Lesson 1 of 7.</a:t>
            </a:r>
          </a:p>
          <a:p>
            <a:pPr marL="0" indent="0">
              <a:buNone/>
            </a:pPr>
            <a:r>
              <a:rPr lang="en-GB" sz="1200" dirty="0"/>
              <a:t>[Intro] Electric charge comes in positive and negative forms. Ordinary charging moves electrons; it does not manufacture charge or move protons between solid objects.</a:t>
            </a:r>
          </a:p>
          <a:p>
            <a:pPr marL="0" indent="0">
              <a:buNone/>
            </a:pPr>
            <a:r>
              <a:rPr lang="en-GB" sz="1200" dirty="0"/>
              <a:t>[Source] https://giophysics.com/chapter-19/charge-conservation-quantisation/</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Quantised charge: Q = ne</a:t>
            </a:r>
          </a:p>
          <a:p>
            <a:pPr marL="0" indent="0">
              <a:buNone/>
            </a:pPr>
            <a:r>
              <a:rPr lang="en-GB" sz="1200" dirty="0"/>
              <a:t>[In plain English] Charge comes in fixed packets: any charge is a whole number of elementary charges e — never a fraction.</a:t>
            </a:r>
          </a:p>
          <a:p>
            <a:pPr marL="0" indent="0">
              <a:buNone/>
            </a:pPr>
            <a:r>
              <a:rPr lang="en-GB" sz="1200" dirty="0"/>
              <a:t>[Note] n is an integer and e = 1.602 × 10⁻¹⁹ C is a positive magnitude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Electron charge: qₑ = −e</a:t>
            </a:r>
          </a:p>
          <a:p>
            <a:pPr marL="0" indent="0">
              <a:buNone/>
            </a:pPr>
            <a:r>
              <a:rPr lang="en-GB" sz="1200" dirty="0"/>
              <a:t>[In plain English] Each electron carries exactly one negative packet of charge.</a:t>
            </a:r>
          </a:p>
          <a:p>
            <a:pPr marL="0" indent="0">
              <a:buNone/>
            </a:pPr>
            <a:r>
              <a:rPr lang="en-GB" sz="1200" dirty="0"/>
              <a:t>[Note] An electron contributes one negative elementary charge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Conservation: ΣQbefore = ΣQafter</a:t>
            </a:r>
          </a:p>
          <a:p>
            <a:pPr marL="0" indent="0">
              <a:buNone/>
            </a:pPr>
            <a:r>
              <a:rPr lang="en-GB" sz="1200" dirty="0"/>
              <a:t>[In plain English] Charge is never created or destroyed, only moved — the totals before and after any process match.</a:t>
            </a:r>
          </a:p>
          <a:p>
            <a:pPr marL="0" indent="0">
              <a:buNone/>
            </a:pPr>
            <a:r>
              <a:rPr lang="en-GB" sz="1200" dirty="0"/>
              <a:t>[Note] For an isolated system, net charge stays constant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A positively charged object has not usually gained protons. In solid charging experiments its nuclei remain bound; the object has lost some electrons.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How many elementary charges make up −4.8 × 10⁻¹⁹ C?</a:t>
            </a:r>
          </a:p>
          <a:p>
            <a:pPr marL="0" indent="0">
              <a:buNone/>
            </a:pPr>
            <a:r>
              <a:rPr lang="en-GB" sz="1200" dirty="0"/>
              <a:t>[Answer] 3 electrons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n = Q/e = 4.8 × 10⁻¹⁹ ÷ 1.6 × 10⁻¹⁹.</a:t>
            </a:r>
          </a:p>
          <a:p>
            <a:pPr marL="0" indent="0">
              <a:buNone/>
            </a:pPr>
            <a:r>
              <a:rPr lang="en-GB" sz="1200" dirty="0"/>
              <a:t>[Step 2] n = 3 — three excess electrons.</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3 electrons</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small sphere loses 2.5 × 10¹³ electrons. Find its final charge if it was initially neutral.</a:t>
            </a:r>
          </a:p>
          <a:p>
            <a:pPr marL="0" indent="0">
              <a:buNone/>
            </a:pPr>
            <a:r>
              <a:rPr lang="en-GB" sz="1200" dirty="0"/>
              <a:t>[Answer] Q = +4.0 × 10⁻⁶ C = +4.0 μC</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Losing electrons leaves a positive charge, so decide the sign before multiplying.</a:t>
            </a:r>
          </a:p>
          <a:p>
            <a:pPr marL="0" indent="0">
              <a:buNone/>
            </a:pPr>
            <a:r>
              <a:rPr lang="en-GB" sz="1200" dirty="0"/>
              <a:t>[Step 2] Q = ne = (2.5 × 10¹³)(1.602 × 10⁻¹⁹ C).</a:t>
            </a:r>
          </a:p>
          <a:p>
            <a:pPr marL="0" indent="0">
              <a:buNone/>
            </a:pPr>
            <a:r>
              <a:rPr lang="en-GB" sz="1200" dirty="0"/>
              <a:t>[Step 3] Round to the precision of the electron count and keep the positive sign.</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Q = +4.0 × 10⁻⁶ C = +4.0 μC</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SI units &amp; prefixes; Scalars &amp; vectors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After the rubbing, the rod is left carrying +2.0 nC. What is on the cloth?</a:t>
            </a:r>
          </a:p>
          <a:p>
            <a:pPr marL="0" indent="0">
              <a:buNone/>
            </a:pPr>
            <a:r>
              <a:rPr lang="en-GB" sz="1200" dirty="0"/>
              <a:t>[Options] A −2.0 nC   B 0 — the friction created the charge on the rod   C +2.0 nC — both were rubbed, so both charge the same way</a:t>
            </a:r>
          </a:p>
          <a:p>
            <a:pPr marL="0" indent="0">
              <a:buNone/>
            </a:pPr>
            <a:r>
              <a:rPr lang="en-GB" sz="1200" dirty="0"/>
              <a:t>[Figure] A perspex rod and a silk cloth are drawn twice: pressed together and both marked neutral, then separated with a dashed arrow of electrons running from the rod to the cloth and the net charge on each left as a question mark.</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A — −2.0 nC. Rubbing does not make charge, it moves charge, and this pair was isolated from everything else. Every electron the rod lost is now sitting on the cloth, so the cloth's surplus matches the rod's shortfall exactly: ΣQ before = ΣQ after = 0, which puts the cloth at −2.0 nC. A transfer always has two ends, and this is what makes charging a thing you can check rather than a thing you assert.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neutral object gains 5 electrons. What is its final charge?</a:t>
            </a:r>
          </a:p>
          <a:p>
            <a:pPr marL="0" indent="0">
              <a:buNone/>
            </a:pPr>
            <a:r>
              <a:rPr lang="en-GB" sz="1200" dirty="0"/>
              <a:t>[Figure] A vertical charge scale ruled at 0, e, 2e, 3e and 4e carries five measured droplet readings drawn as crosses sitting exactly on the rungs, with one further candidate value marked halfway between the 1e and 2e rungs.</a:t>
            </a:r>
          </a:p>
          <a:p>
            <a:pPr marL="0" indent="0">
              <a:buNone/>
            </a:pPr>
            <a:r>
              <a:rPr lang="en-GB" sz="1200" dirty="0"/>
              <a:t>[Options] A +5e   B −5e   C 0</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neutral object gains 5 electrons. What is its final charge?</a:t>
            </a:r>
          </a:p>
          <a:p>
            <a:pPr marL="0" indent="0">
              <a:buNone/>
            </a:pPr>
            <a:r>
              <a:rPr lang="en-GB" sz="1200" dirty="0"/>
              <a:t>[Option by option] A: +5e is the charge of an object that has LOST five electrons. The sign is easy to invert, because "gaining" sounds as though it ought to push the total up — but what is gained here is negative, so the total goes down.  B: Correct. Each arriving electron contributes −e, and five of them make −5e.  C: Zero would be right if five protons had arrived alongside the five electrons. Nothing brought any: the object now holds five more negative charges than positive ones, and that imbalance is exactly what "charged" means.</a:t>
            </a:r>
          </a:p>
          <a:p>
            <a:pPr marL="0" indent="0">
              <a:buNone/>
            </a:pPr>
            <a:r>
              <a:rPr lang="en-GB" sz="1200" dirty="0"/>
              <a:t>[Answer] B — −5e</a:t>
            </a:r>
          </a:p>
          <a:p>
            <a:pPr marL="0" indent="0">
              <a:buNone/>
            </a:pPr>
            <a:r>
              <a:rPr lang="en-GB" sz="1200" dirty="0"/>
              <a:t>[Why] Each gained electron contributes −e, so the net charge is −5e.</a:t>
            </a:r>
          </a:p>
          <a:p>
            <a:pPr marL="0" indent="0">
              <a:buNone/>
            </a:pPr>
            <a:r>
              <a:rPr lang="en-GB" sz="1200" dirty="0"/>
              <a:t>[Reveal] One click for the answer, then one for the reason.</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charged rod transfers 5.0 × 10¹⁰ electrons to a neutral sphere each second for 4.0 s. Find the sphere's final charge and the average transfer current.</a:t>
            </a:r>
          </a:p>
          <a:p>
            <a:pPr marL="0" indent="0">
              <a:buNone/>
            </a:pPr>
            <a:r>
              <a:rPr lang="en-GB" sz="1200" dirty="0"/>
              <a:t>[Answer] Q = −32 nC; I = 8.0 nA</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Total electrons = 2.0 × 10¹¹; Q = ne = 2.0 × 10¹¹ × 1.6 × 10⁻¹⁹ = 3.2 × 10⁻⁸ C (negative).</a:t>
            </a:r>
          </a:p>
          <a:p>
            <a:pPr marL="0" indent="0">
              <a:buNone/>
            </a:pPr>
            <a:r>
              <a:rPr lang="en-GB" sz="1200" dirty="0"/>
              <a:t>[Step 2] I = Q/t = 3.2 × 10⁻⁸ ÷ 4.0.</a:t>
            </a:r>
          </a:p>
          <a:p>
            <a:pPr marL="0" indent="0">
              <a:buNone/>
            </a:pPr>
            <a:r>
              <a:rPr lang="en-GB" sz="1200" dirty="0"/>
              <a:t>[Step 3] I = 8.0 nA.</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Q = −32 nC; I = 8.0 nA</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Could an isolated droplet carry a charge of 2.4 × 10⁻¹⁹ C? Use quantisation to decide, and describe Millikan's logic.</a:t>
            </a:r>
          </a:p>
          <a:p>
            <a:pPr marL="0" indent="0">
              <a:buNone/>
            </a:pPr>
            <a:r>
              <a:rPr lang="en-GB" sz="1200" dirty="0"/>
              <a:t>[Answer] No — 1.5e is forbidden; charge is quantised in whole e steps</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Q/e = 2.4 ÷ 1.6 = 1.5 — not a whole number.</a:t>
            </a:r>
          </a:p>
          <a:p>
            <a:pPr marL="0" indent="0">
              <a:buNone/>
            </a:pPr>
            <a:r>
              <a:rPr lang="en-GB" sz="1200" dirty="0"/>
              <a:t>[Step 2] Charge only comes in integer multiples of e, so this value is impossible for a real droplet.</a:t>
            </a:r>
          </a:p>
          <a:p>
            <a:pPr marL="0" indent="0">
              <a:buNone/>
            </a:pPr>
            <a:r>
              <a:rPr lang="en-GB" sz="1200" dirty="0"/>
              <a:t>[Step 3] Millikan measured many droplet charges and found every one a multiple of the same basic step — that step is e.</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No — 1.5e is forbidden; charge is quantised in whole e steps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perspex rod rubbed with silk comes away positively charged. Where did the positive charge come from? Neither the rod nor the silk was charged before they touched, and nothing was added to either of them.</a:t>
            </a:r>
          </a:p>
          <a:p>
            <a:pPr marL="0" indent="0">
              <a:buNone/>
            </a:pPr>
            <a:r>
              <a:rPr lang="en-GB" sz="1200" dirty="0"/>
              <a:t>[Answer] Nowhere — nothing positive moved at all. Electrons left the rod for the silk, and the protons in the rod's nuclei never budged; they are bound into the solid and no amount of rubbing shifts one. In a solid, "positively charged" always means the same thing: short of electrons. The silk, which now has them, is equally negative.</a:t>
            </a:r>
          </a:p>
          <a:p>
            <a:pPr marL="0" indent="0">
              <a:buNone/>
            </a:pPr>
            <a:r>
              <a:rPr lang="en-GB" sz="1200" dirty="0"/>
              <a:t>[Figure] A perspex rod and a silk cloth are drawn twice: pressed together and both marked neutral, then separated with a dashed arrow of electrons running from the rod to the cloth and the net charge on each left as a question mark.</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https://giophysics.com/chapter-19/presentation/?lesson=charge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Electric charge is a conserved property of matter that can be positive or negative and occurs in whole-number multiples of the elementary charge.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When a balloon gains electrons from hair, the balloon becomes negative and the hair becomes equally positive overall.</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An object is neutral when its total positive and negative charges balance—not when it contains no charge. Losing electrons leaves a positive net charge; gaining electrons leaves a negative net charge. In an isolated system, every transferred electron changes two objects by equal and opposite amounts.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Count missing or excess electrons relative to the neutral state. Missing electrons give +ne; excess electrons give −ne.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If n electrons leave object A and arrive at object B, ΔQA = +ne and ΔQB = −ne, so the combined change is zero.</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Electrons occupy quantum states described by probability clouds. They are not tiny planets following fixed circular paths around a nucleus.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1/units/" TargetMode="External"/><Relationship Id="rId4" Type="http://schemas.openxmlformats.org/officeDocument/2006/relationships/hyperlink" Target="https://giophysics.com/chapter-1/scalar-vector/"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png"/><Relationship Id="rId4" Type="http://schemas.openxmlformats.org/officeDocument/2006/relationships/hyperlink" Target="https://giophysics.com/chapter-19/presentation/?lesson=charge"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png"/><Relationship Id="rId4" Type="http://schemas.openxmlformats.org/officeDocument/2006/relationships/hyperlink" Target="https://giophysics.com/chapter-19/presentation/?lesson=charge"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19/presentation/?lesson=charge"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hyperlink" Target="https://giophysics.com/chapter-19/conductors-insulators-polarisation/" TargetMode="External"/><Relationship Id="rId4" Type="http://schemas.openxmlformats.org/officeDocument/2006/relationships/hyperlink" Target="https://giophysics.com/chapter-19/charge-conservation-quantisation/" TargetMode="External"/><Relationship Id="rId5" Type="http://schemas.openxmlformats.org/officeDocument/2006/relationships/hyperlink" Target="https://giophysics.com/chapter-19/presentation/?lesson=charge" TargetMode="External"/><Relationship Id="rId6" Type="http://schemas.openxmlformats.org/officeDocument/2006/relationships/hyperlink" Target="https://giophysics.com/chapter-19/" TargetMode="External"/><Relationship Id="rId7" Type="http://schemas.openxmlformats.org/officeDocument/2006/relationships/hyperlink" Target="https://giophysics.com/downloads/19-1-charge-conservation-quantisation.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10 · Electric Charges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Count charge carriers before calculating coulombs</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Charge, Conservation &amp; Quantisation</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Electric charge comes in positive and negative forms. Ordinary charging moves electrons; it does not manufacture charge or move protons between solid objects.</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1 of 7 in Electric Charges</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15 slides in the 45-minute core run, about 43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https://giophysics.com/chapter-19/charge-conservation-quantisation/</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CHARGE, CONSERVATION &amp; QUANTISATION</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Charge, Conservation &amp; Quantisation.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30</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Quantised charge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Q = ne</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n is an integer and e = 1.602 × 10⁻¹⁹ C is a positive magnitude</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Charge comes in fixed packets: any charge is a whole number of elementary charges e — never a fraction.</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CHARGE, CONSERVATION &amp; QUANTISATION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Charge, Conservation &amp; Quantisation.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Electron charge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qₑ = −e</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An electron contributes one negative elementary charge</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Each electron carries exactly one negative packet of charge.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CHARGE, CONSERVATION &amp; QUANTISATION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Charge, Conservation &amp; Quantisation.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Conservation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ΣQbefore = ΣQafter</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For an isolated system, net charge stays constant</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Charge is never created or destroyed, only moved — the totals before and after any process match.</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CHARGE, CONSERVATION &amp; QUANTISATION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Charge, Conservation &amp; Quantisation.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30</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 positively charged object has not usually gained protons. In solid charging experiments its nuclei remain bound; the object has lost some electrons.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CHARGE, CONSERVATION &amp; QUANTISATION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Charge, Conservation &amp; Quantisation.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30</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How many elementary charges make up −4.8 × 10⁻¹⁹ C?</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CHARGE, CONSERVATION &amp; QUANTISATION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Charge, Conservation &amp; Quantisation.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30</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How many elementary charges make up −4.8 × 10⁻¹⁹ C?</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n = Q/e = 4.8 × 10⁻¹⁹ ÷ 1.6 × 10⁻¹⁹.</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n = 3 — three excess electrons.</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CHARGE, CONSERVATION &amp; QUANTISATION</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Charge, Conservation &amp; Quantisation.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30</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3 electrons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CHARGES  ·  CHARGE, CONSERVATION &amp; QUANTISATION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Charges — Charge, Conservation &amp; Quantisation.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16 / 30</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small sphere loses 2.5 × 10¹³ electrons. Find its final charge if it was initially neutral.</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CHARGE, CONSERVATION &amp; QUANTISATION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Charge, Conservation &amp; Quantisation.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30</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small sphere loses 2.5 × 10¹³ electrons. Find its final charge if it was initially neutral.</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Losing electrons leaves a positive charge, so decide the sign before multiplying.</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Q = ne = (2.5 × 10¹³)(1.602 × 10⁻¹⁹ C).</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Round to the precision of the electron count and keep the positive sign.</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CHARGE, CONSERVATION &amp; QUANTISATION</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Charge, Conservation &amp; Quantisation.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30</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Q = +4.0 × 10⁻⁶ C = +4.0 μC</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CHARGES  ·  CHARGE, CONSERVATION &amp; QUANTISATION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Charges — Charge, Conservation &amp; Quantisation.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19 / 30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SI units &amp; prefixes</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https://giophysics.com/chapter-1/units/</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Scalars &amp; vectors</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https://giophysics.com/chapter-1/scalar-vector/</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CHARGE, CONSERVATION &amp; QUANTISATION</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Charge, Conservation &amp; Quantisation.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After the rubbing, the rod is left carrying +2.0 nC. What is on the cloth?</a:t>
            </a:r>
          </a:p>
        </p:txBody>
      </p:sp>
      <p:sp>
        <p:nvSpPr>
          <p:cNvPr id="7" name="text"/>
          <p:cNvSpPr txBox="1"/>
          <p:nvPr/>
        </p:nvSpPr>
        <p:spPr>
          <a:xfrm>
            <a:off x="558800" y="263398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−2.0 nC</a:t>
            </a:r>
          </a:p>
        </p:txBody>
      </p:sp>
      <p:sp>
        <p:nvSpPr>
          <p:cNvPr id="8" name="text"/>
          <p:cNvSpPr txBox="1"/>
          <p:nvPr/>
        </p:nvSpPr>
        <p:spPr>
          <a:xfrm>
            <a:off x="558800" y="293243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0 — the friction created the charge on the rod</a:t>
            </a:r>
          </a:p>
        </p:txBody>
      </p:sp>
      <p:sp>
        <p:nvSpPr>
          <p:cNvPr id="9" name="text"/>
          <p:cNvSpPr txBox="1"/>
          <p:nvPr/>
        </p:nvSpPr>
        <p:spPr>
          <a:xfrm>
            <a:off x="558800" y="323088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+2.0 nC — both were rubbed, so both charge the same way</a:t>
            </a:r>
          </a:p>
        </p:txBody>
      </p:sp>
      <p:sp>
        <p:nvSpPr>
          <p:cNvPr id="10" name="panel"/>
          <p:cNvSpPr/>
          <p:nvPr/>
        </p:nvSpPr>
        <p:spPr>
          <a:xfrm>
            <a:off x="7010400" y="1854200"/>
            <a:ext cx="4622800" cy="2701907"/>
          </a:xfrm>
          <a:prstGeom prst="rect">
            <a:avLst/>
          </a:prstGeom>
          <a:solidFill>
            <a:srgbClr val="FFFFFF"/>
          </a:solidFill>
          <a:ln w="9525">
            <a:solidFill>
              <a:srgbClr val="C6C8BB"/>
            </a:solidFill>
          </a:ln>
        </p:spPr>
      </p:sp>
      <p:pic>
        <p:nvPicPr>
          <p:cNvPr id="11" name="A perspex rod and a silk cloth are drawn twice: pressed together and both marked neutral, then separated with a dashed arrow of electrons running from the rod to the cloth and the net charge on each left as a question mark." descr="A perspex rod and a silk cloth are drawn twice: pressed together and both marked neutral, then separated with a dashed arrow of electrons running from the rod to the cloth and the net charge on each left as a question mark."/>
          <p:cNvPicPr>
            <a:picLocks noChangeAspect="1"/>
          </p:cNvPicPr>
          <p:nvPr/>
        </p:nvPicPr>
        <p:blipFill>
          <a:blip r:embed="rId3"/>
          <a:stretch>
            <a:fillRect/>
          </a:stretch>
        </p:blipFill>
        <p:spPr>
          <a:xfrm>
            <a:off x="7124700" y="1968500"/>
            <a:ext cx="4394200" cy="2473307"/>
          </a:xfrm>
          <a:prstGeom prst="rect">
            <a:avLst/>
          </a:prstGeom>
        </p:spPr>
      </p:pic>
      <p:sp>
        <p:nvSpPr>
          <p:cNvPr id="12" name="text"/>
          <p:cNvSpPr txBox="1"/>
          <p:nvPr/>
        </p:nvSpPr>
        <p:spPr>
          <a:xfrm>
            <a:off x="7010400" y="4619607"/>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perspex rod and a silk cloth are drawn twice: pressed together and both marked neutral, then separated with a dashed arrow of electrons running from the rod to the cloth and the net charge on each left as a question mark.</a:t>
            </a:r>
          </a:p>
        </p:txBody>
      </p:sp>
      <p:sp>
        <p:nvSpPr>
          <p:cNvPr id="13" name="text"/>
          <p:cNvSpPr txBox="1"/>
          <p:nvPr/>
        </p:nvSpPr>
        <p:spPr>
          <a:xfrm>
            <a:off x="7010400" y="546288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CHARGE, CONSERVATION &amp; QUANTISATION</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Charge, Conservation &amp; Quantisation.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30</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86214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A  −2.0 nC</a:t>
            </a:r>
          </a:p>
        </p:txBody>
      </p:sp>
      <p:sp>
        <p:nvSpPr>
          <p:cNvPr id="7" name="text"/>
          <p:cNvSpPr txBox="1"/>
          <p:nvPr/>
        </p:nvSpPr>
        <p:spPr>
          <a:xfrm>
            <a:off x="558800" y="320885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41649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Rubbing does not make charge, it moves charge, and this pair was isolated from everything else. Every electron the rod lost is now sitting on the cloth, so the cloth's surplus matches the rod's shortfall exactly: ΣQ before = ΣQ after = 0, which puts the cloth at −2.0 nC. A transfer always has two ends, and this is what makes charging a thing you can check rather than a thing you assert.</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CHARGES  ·  CHARGE, CONSERVATION &amp; QUANTISATION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Charges — Charge, Conservation &amp; Quantisation.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21 / 30</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1854200"/>
            <a:ext cx="61468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neutral object gains 5 electrons. What is its final charge?</a:t>
            </a:r>
          </a:p>
        </p:txBody>
      </p:sp>
      <p:sp>
        <p:nvSpPr>
          <p:cNvPr id="7" name="option-letter"/>
          <p:cNvSpPr txBox="1"/>
          <p:nvPr/>
        </p:nvSpPr>
        <p:spPr>
          <a:xfrm>
            <a:off x="558800" y="2618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2618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+5e</a:t>
            </a:r>
          </a:p>
        </p:txBody>
      </p:sp>
      <p:sp>
        <p:nvSpPr>
          <p:cNvPr id="9" name="option-letter"/>
          <p:cNvSpPr txBox="1"/>
          <p:nvPr/>
        </p:nvSpPr>
        <p:spPr>
          <a:xfrm>
            <a:off x="558800" y="2999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2999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−5e</a:t>
            </a:r>
          </a:p>
        </p:txBody>
      </p:sp>
      <p:sp>
        <p:nvSpPr>
          <p:cNvPr id="11" name="option-letter"/>
          <p:cNvSpPr txBox="1"/>
          <p:nvPr/>
        </p:nvSpPr>
        <p:spPr>
          <a:xfrm>
            <a:off x="558800" y="3380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3380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0</a:t>
            </a:r>
          </a:p>
        </p:txBody>
      </p:sp>
      <p:sp>
        <p:nvSpPr>
          <p:cNvPr id="13" name="panel"/>
          <p:cNvSpPr/>
          <p:nvPr/>
        </p:nvSpPr>
        <p:spPr>
          <a:xfrm>
            <a:off x="7010400" y="1854200"/>
            <a:ext cx="4622800" cy="2701907"/>
          </a:xfrm>
          <a:prstGeom prst="rect">
            <a:avLst/>
          </a:prstGeom>
          <a:solidFill>
            <a:srgbClr val="FFFFFF"/>
          </a:solidFill>
          <a:ln w="9525">
            <a:solidFill>
              <a:srgbClr val="C6C8BB"/>
            </a:solidFill>
          </a:ln>
        </p:spPr>
      </p:sp>
      <p:pic>
        <p:nvPicPr>
          <p:cNvPr id="14" name="A vertical charge scale ruled at 0, e, 2e, 3e and 4e carries five measured droplet readings drawn as crosses sitting exactly on the rungs, with one further candidate value marked halfway between the 1e and 2e rungs." descr="A vertical charge scale ruled at 0, e, 2e, 3e and 4e carries five measured droplet readings drawn as crosses sitting exactly on the rungs, with one further candidate value marked halfway between the 1e and 2e rungs."/>
          <p:cNvPicPr>
            <a:picLocks noChangeAspect="1"/>
          </p:cNvPicPr>
          <p:nvPr/>
        </p:nvPicPr>
        <p:blipFill>
          <a:blip r:embed="rId3"/>
          <a:stretch>
            <a:fillRect/>
          </a:stretch>
        </p:blipFill>
        <p:spPr>
          <a:xfrm>
            <a:off x="7124700" y="1968500"/>
            <a:ext cx="4394200" cy="2473307"/>
          </a:xfrm>
          <a:prstGeom prst="rect">
            <a:avLst/>
          </a:prstGeom>
        </p:spPr>
      </p:pic>
      <p:sp>
        <p:nvSpPr>
          <p:cNvPr id="15" name="text"/>
          <p:cNvSpPr txBox="1"/>
          <p:nvPr/>
        </p:nvSpPr>
        <p:spPr>
          <a:xfrm>
            <a:off x="7010400" y="4619607"/>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vertical charge scale ruled at 0, e, 2e, 3e and 4e carries five measured droplet readings drawn as crosses sitting exactly on the rungs, with one further candidate value marked halfway between the 1e and 2e rungs.</a:t>
            </a:r>
          </a:p>
        </p:txBody>
      </p:sp>
      <p:sp>
        <p:nvSpPr>
          <p:cNvPr id="16" name="text"/>
          <p:cNvSpPr txBox="1"/>
          <p:nvPr/>
        </p:nvSpPr>
        <p:spPr>
          <a:xfrm>
            <a:off x="7010400" y="546288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7" name="panel"/>
          <p:cNvSpPr/>
          <p:nvPr/>
        </p:nvSpPr>
        <p:spPr>
          <a:xfrm>
            <a:off x="558800" y="431800"/>
            <a:ext cx="11074400" cy="12700"/>
          </a:xfrm>
          <a:prstGeom prst="rect">
            <a:avLst/>
          </a:prstGeom>
          <a:solidFill>
            <a:srgbClr val="C6C8BB"/>
          </a:solidFill>
          <a:ln>
            <a:noFill/>
          </a:ln>
        </p:spPr>
      </p:sp>
      <p:sp>
        <p:nvSpPr>
          <p:cNvPr id="1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CHARGE, CONSERVATION &amp; QUANTISATION</a:t>
            </a:r>
          </a:p>
        </p:txBody>
      </p:sp>
      <p:sp>
        <p:nvSpPr>
          <p:cNvPr id="1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0" name="panel"/>
          <p:cNvSpPr/>
          <p:nvPr/>
        </p:nvSpPr>
        <p:spPr>
          <a:xfrm>
            <a:off x="558800" y="6299200"/>
            <a:ext cx="11074400" cy="12700"/>
          </a:xfrm>
          <a:prstGeom prst="rect">
            <a:avLst/>
          </a:prstGeom>
          <a:solidFill>
            <a:srgbClr val="C6C8BB"/>
          </a:solidFill>
          <a:ln>
            <a:noFill/>
          </a:ln>
        </p:spPr>
      </p:sp>
      <p:sp>
        <p:nvSpPr>
          <p:cNvPr id="2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Charge, Conservation &amp; Quantisation. Built by GioPhysics from the lesson's own copy; nothing on these slides is re-authored.</a:t>
            </a:r>
          </a:p>
        </p:txBody>
      </p:sp>
      <p:sp>
        <p:nvSpPr>
          <p:cNvPr id="2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30</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−5e</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Each gained electron contributes −e, so the net charge is −5e.</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+5e is the charge of an object that has LOST five electrons. The sign is easy to invert, because "gaining" sounds as though it ought to push the total up — but what is gained here is negative, so the total goes down.</a:t>
            </a:r>
          </a:p>
        </p:txBody>
      </p:sp>
      <p:sp>
        <p:nvSpPr>
          <p:cNvPr id="11" name="text"/>
          <p:cNvSpPr txBox="1"/>
          <p:nvPr/>
        </p:nvSpPr>
        <p:spPr>
          <a:xfrm>
            <a:off x="558800" y="387731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Each arriving electron contributes −e, and five of them make −5e.</a:t>
            </a:r>
          </a:p>
        </p:txBody>
      </p:sp>
      <p:sp>
        <p:nvSpPr>
          <p:cNvPr id="12" name="text"/>
          <p:cNvSpPr txBox="1"/>
          <p:nvPr/>
        </p:nvSpPr>
        <p:spPr>
          <a:xfrm>
            <a:off x="558800" y="415544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Zero would be right if five protons had arrived alongside the five electrons. Nothing brought any: the object now holds five more negative charges than positive ones, and that imbalance is exactly what "charged" means.</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CHARGES  ·  CHARGE, CONSERVATION &amp; QUANTISATION</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Charges — Charge, Conservation &amp; Quantisation.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30</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charged rod transfers 5.0 × 10¹⁰ electrons to a neutral sphere each second for 4.0 s. Find the sphere's final charge and the average transfer current.</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CHARGE, CONSERVATION &amp; QUANTISATION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Charge, Conservation &amp; Quantisation.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30</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charged rod transfers 5.0 × 10¹⁰ electrons to a neutral sphere each second for 4.0 s. Find the sphere's final charge and the average transfer current.</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Total electrons = 2.0 × 10¹¹; Q = ne = 2.0 × 10¹¹ × 1.6 × 10⁻¹⁹ = 3.2 × 10⁻⁸ C (negative).</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 = Q/t = 3.2 × 10⁻⁸ ÷ 4.0.</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 = 8.0 nA.</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CHARGE, CONSERVATION &amp; QUANTISATION</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Charge, Conservation &amp; Quantisation.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30</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Q = −32 nC; I = 8.0 nA</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CHARGES  ·  CHARGE, CONSERVATION &amp; QUANTISATION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Charges — Charge, Conservation &amp; Quantisation.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26 / 30</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Could an isolated droplet carry a charge of 2.4 × 10⁻¹⁹ C? Use quantisation to decide, and describe Millikan's logic.</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CHARGE, CONSERVATION &amp; QUANTISATION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Charge, Conservation &amp; Quantisation.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30</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Could an isolated droplet carry a charge of 2.4 × 10⁻¹⁹ C? Use quantisation to decide, and describe Millikan's logic.</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Q/e = 2.4 ÷ 1.6 = 1.5 — not a whole number.</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Charge only comes in integer multiples of e, so this value is impossible for a real droplet.</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Millikan measured many droplet charges and found every one a multiple of the same basic step — that step is 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CHARGE, CONSERVATION &amp; QUANTISATION</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Charge, Conservation &amp; Quantisation.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30</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No — 1.5e is forbidden; charge is quantised in whole e steps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CHARGES  ·  CHARGE, CONSERVATION &amp; QUANTISATION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Charges — Charge, Conservation &amp; Quantisation.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29 / 30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perspex rod rubbed with silk comes away positively charged. Where did the positive charge come from?</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Neither the rod nor the silk was charged before they touched, and nothing was added to either of them.</a:t>
            </a:r>
          </a:p>
        </p:txBody>
      </p:sp>
      <p:sp>
        <p:nvSpPr>
          <p:cNvPr id="7" name="text"/>
          <p:cNvSpPr txBox="1"/>
          <p:nvPr/>
        </p:nvSpPr>
        <p:spPr>
          <a:xfrm>
            <a:off x="558800" y="259334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2800985"/>
            <a:ext cx="6146800" cy="196469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Nowhere — nothing positive moved at all. Electrons left the rod for the silk, and the protons in the rod's nuclei never budged; they are bound into the solid and no amount of rubbing shifts one. In a solid, "positively charged" always means the same thing: short of electrons. The silk, which now has them, is equally negative.</a:t>
            </a:r>
          </a:p>
        </p:txBody>
      </p:sp>
      <p:sp>
        <p:nvSpPr>
          <p:cNvPr id="9" name="panel"/>
          <p:cNvSpPr/>
          <p:nvPr/>
        </p:nvSpPr>
        <p:spPr>
          <a:xfrm>
            <a:off x="7010400" y="1854200"/>
            <a:ext cx="4622800" cy="2701907"/>
          </a:xfrm>
          <a:prstGeom prst="rect">
            <a:avLst/>
          </a:prstGeom>
          <a:solidFill>
            <a:srgbClr val="FFFFFF"/>
          </a:solidFill>
          <a:ln w="9525">
            <a:solidFill>
              <a:srgbClr val="C6C8BB"/>
            </a:solidFill>
          </a:ln>
        </p:spPr>
      </p:sp>
      <p:pic>
        <p:nvPicPr>
          <p:cNvPr id="10" name="A perspex rod and a silk cloth are drawn twice: pressed together and both marked neutral, then separated with a dashed arrow of electrons running from the rod to the cloth and the net charge on each left as a question mark." descr="A perspex rod and a silk cloth are drawn twice: pressed together and both marked neutral, then separated with a dashed arrow of electrons running from the rod to the cloth and the net charge on each left as a question mark."/>
          <p:cNvPicPr>
            <a:picLocks noChangeAspect="1"/>
          </p:cNvPicPr>
          <p:nvPr/>
        </p:nvPicPr>
        <p:blipFill>
          <a:blip r:embed="rId3"/>
          <a:stretch>
            <a:fillRect/>
          </a:stretch>
        </p:blipFill>
        <p:spPr>
          <a:xfrm>
            <a:off x="7124700" y="1968500"/>
            <a:ext cx="4394200" cy="2473307"/>
          </a:xfrm>
          <a:prstGeom prst="rect">
            <a:avLst/>
          </a:prstGeom>
        </p:spPr>
      </p:pic>
      <p:sp>
        <p:nvSpPr>
          <p:cNvPr id="11" name="text"/>
          <p:cNvSpPr txBox="1"/>
          <p:nvPr/>
        </p:nvSpPr>
        <p:spPr>
          <a:xfrm>
            <a:off x="7010400" y="4619607"/>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perspex rod and a silk cloth are drawn twice: pressed together and both marked neutral, then separated with a dashed arrow of electrons running from the rod to the cloth and the net charge on each left as a question mark.</a:t>
            </a:r>
          </a:p>
        </p:txBody>
      </p:sp>
      <p:sp>
        <p:nvSpPr>
          <p:cNvPr id="12" name="text"/>
          <p:cNvSpPr txBox="1"/>
          <p:nvPr/>
        </p:nvSpPr>
        <p:spPr>
          <a:xfrm>
            <a:off x="7010400" y="546288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CHARGE, CONSERVATION &amp; QUANTISATION</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Charge, Conservation &amp; Quantisation.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30</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ELECTRIC CHARGES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10.2 Conductors, Insulators &amp; Polarisation</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https://giophysics.com/chapter-19/conductors-insulators-polarisation/</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https://giophysics.com/chapter-19/charge-conservation-quantisation/</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https://giophysics.com/chapter-19/presentation/?lesson=charge</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Electric Charges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https://giophysics.com/chapter-19/</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https://giophysics.com/downloads/19-1-charge-conservation-quantisation.pdf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CHARGE, CONSERVATION &amp; QUANTISATION</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Charge, Conservation &amp; Quantisation.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30</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55546"/>
            <a:ext cx="11074400" cy="14859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Electric charge is a conserved property of matter that can be positive or negative and occurs in whole-number multiples of the elementary charge.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CHARGE, CONSERVATION &amp; QUANTISATION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Charge, Conservation &amp; Quantisation.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30</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When a balloon gains electrons from hair, the balloon becomes negative and the hair becomes equally positive overall.</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CHARGE, CONSERVATION &amp; QUANTISATION</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Charge, Conservation &amp; Quantisation.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30</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Count charge carriers before calculating coulombs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An object is neutral when its total positive and negative charges balance—not when it contains no charge. Losing electrons leaves a positive net charge; gaining electrons leaves a negative net charge. In an isolated system, every transferred electron changes two objects by equal and opposite amounts.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CHARGE, CONSERVATION &amp; QUANTISATION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Charge, Conservation &amp; Quantisation.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30</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Name the imbalance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Count missing or excess electrons relative to the neutral state. Missing electrons give +ne; excess electrons give −ne.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CHARGE, CONSERVATION &amp; QUANTISATION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Charge, Conservation &amp; Quantisation.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30</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Keep a charge ledger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If n electrons leave object A and arrive at object B, ΔQA = +ne and ΔQB = −ne, so the combined change is zero.</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CHARGE, CONSERVATION &amp; QUANTISATION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Charge, Conservation &amp; Quantisation.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30</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Use a modern atom model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Electrons occupy quantum states described by probability clouds. They are not tiny planets following fixed circular paths around a nucleus.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CHARGE, CONSERVATION &amp; QUANTISATION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Charge, Conservation &amp; Quantisation.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30</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30</Slides>
  <Notes>30</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Electric Charges — Charge, Conservation &amp; Quantisation</dc:title>
  <dc:subject>Electric Charges</dc:subject>
  <dc:creator>GioPhysics</dc:creator>
  <cp:keywords>lesson, Electric Charges, chapter-19,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