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Electric Fields — Gauss’s Law. Lesson 8 of 8.</a:t>
            </a:r>
          </a:p>
          <a:p>
            <a:pPr marL="0" indent="0">
              <a:buNone/>
            </a:pPr>
            <a:r>
              <a:rPr lang="en-GB" sz="1200" dirty="0"/>
              <a:t>[Intro] Electric flux counts field lines through a surface. For any closed surface that count is fixed by the charge inside — and with symmetry, this single fact hands over fields that direct integration earns the hard way.</a:t>
            </a:r>
          </a:p>
          <a:p>
            <a:pPr marL="0" indent="0">
              <a:buNone/>
            </a:pPr>
            <a:r>
              <a:rPr lang="en-GB" sz="1200" dirty="0"/>
              <a:t>[Source] https://giophysics.com/chapter-20/gauss-law/</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Electric flux: Φ = EA cosθ</a:t>
            </a:r>
          </a:p>
          <a:p>
            <a:pPr marL="0" indent="0">
              <a:buNone/>
            </a:pPr>
            <a:r>
              <a:rPr lang="en-GB" sz="1200" dirty="0"/>
              <a:t>[In plain English] Flux counts field lines threading a surface — only the component of E perpendicular to the area pierces it.</a:t>
            </a:r>
          </a:p>
          <a:p>
            <a:pPr marL="0" indent="0">
              <a:buNone/>
            </a:pPr>
            <a:r>
              <a:rPr lang="en-GB" sz="1200" dirty="0"/>
              <a:t>[Note] θ measured from the normal to the area; units N·m²/C</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Gauss’s law: Φ = Q_enc/ε₀</a:t>
            </a:r>
          </a:p>
          <a:p>
            <a:pPr marL="0" indent="0">
              <a:buNone/>
            </a:pPr>
            <a:r>
              <a:rPr lang="en-GB" sz="1200" dirty="0"/>
              <a:t>[In plain English] The net outward flux through a closed surface depends only on the charge inside — not on the surface’s shape, and not on charges outside.</a:t>
            </a:r>
          </a:p>
          <a:p>
            <a:pPr marL="0" indent="0">
              <a:buNone/>
            </a:pPr>
            <a:r>
              <a:rPr lang="en-GB" sz="1200" dirty="0"/>
              <a:t>[Note] ε₀ = 8.85 × 10⁻¹² C²/(N·m²); closed surfaces only</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Line &amp; sheet: E = λ/2πε₀r, E = σ/2ε₀</a:t>
            </a:r>
          </a:p>
          <a:p>
            <a:pPr marL="0" indent="0">
              <a:buNone/>
            </a:pPr>
            <a:r>
              <a:rPr lang="en-GB" sz="1200" dirty="0"/>
              <a:t>[In plain English] Wrap a cylinder round a charged line or box a charged sheet in a pillbox: the symmetry makes E constant on the surface and the results drop straight out.</a:t>
            </a:r>
          </a:p>
          <a:p>
            <a:pPr marL="0" indent="0">
              <a:buNone/>
            </a:pPr>
            <a:r>
              <a:rPr lang="en-GB" sz="1200" dirty="0"/>
              <a:t>[Note] Infinite line falls as 1/r; infinite sheet is uniform</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Charged shell: E = 0 inside, kQ/r² outside</a:t>
            </a:r>
          </a:p>
          <a:p>
            <a:pPr marL="0" indent="0">
              <a:buNone/>
            </a:pPr>
            <a:r>
              <a:rPr lang="en-GB" sz="1200" dirty="0"/>
              <a:t>[In plain English] A Gaussian sphere inside a uniform shell encloses no charge, so the interior field vanishes; from outside, the whole shell behaves like a point charge at its centre.</a:t>
            </a:r>
          </a:p>
          <a:p>
            <a:pPr marL="0" indent="0">
              <a:buNone/>
            </a:pPr>
            <a:r>
              <a:rPr lang="en-GB" sz="1200" dirty="0"/>
              <a:t>[Note] Excess conductor charge sits on the outer surface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Zero net flux does not mean zero field. A closed surface with no charge inside can sit in a strong external field — every line that enters also leaves, so the count nets to zero while E on the surface is far from zero.</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Use Gauss’s law to find E at 0.30 m from a +2.0 μC point charge.</a:t>
            </a:r>
          </a:p>
          <a:p>
            <a:pPr marL="0" indent="0">
              <a:buNone/>
            </a:pPr>
            <a:r>
              <a:rPr lang="en-GB" sz="1200" dirty="0"/>
              <a:t>[Answer] E ≈ 2.0 × 10⁵ N/C outward — Gauss recovers Coulomb</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Choose a Gaussian sphere of radius 0.30 m: symmetry makes E constant and radial over it.</a:t>
            </a:r>
          </a:p>
          <a:p>
            <a:pPr marL="0" indent="0">
              <a:buNone/>
            </a:pPr>
            <a:r>
              <a:rPr lang="en-GB" sz="1200" dirty="0"/>
              <a:t>[Step 2] Φ = Q/ε₀ = 2.0 × 10⁻⁶ ÷ 8.85 × 10⁻¹² = 2.26 × 10⁵ N·m²/C.</a:t>
            </a:r>
          </a:p>
          <a:p>
            <a:pPr marL="0" indent="0">
              <a:buNone/>
            </a:pPr>
            <a:r>
              <a:rPr lang="en-GB" sz="1200" dirty="0"/>
              <a:t>[Step 3] E = Φ/4πr² = 2.26 × 10⁵ ÷ (4π × 0.090) ≈ 2.0 × 10⁵ N/C — exactly kQ/r².</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E ≈ 2.0 × 10⁵ N/C outward — Gauss recovers Coulomb</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long straight line of charge carries λ = 4.0 nC/m. Find E at r = 0.25 m, and state what halving the distance does.</a:t>
            </a:r>
          </a:p>
          <a:p>
            <a:pPr marL="0" indent="0">
              <a:buNone/>
            </a:pPr>
            <a:r>
              <a:rPr lang="en-GB" sz="1200" dirty="0"/>
              <a:t>[Answer] E ≈ 2.9 × 10² N/C radially outward; at 0.125 m it doubles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Wrap a coaxial Gaussian cylinder: flux passes only through the curved wall of area 2πrL, so E(2πrL) = λL/ε₀.</a:t>
            </a:r>
          </a:p>
          <a:p>
            <a:pPr marL="0" indent="0">
              <a:buNone/>
            </a:pPr>
            <a:r>
              <a:rPr lang="en-GB" sz="1200" dirty="0"/>
              <a:t>[Step 2] E = λ/2πε₀r = 2kλ/r = 2 × 8.99 × 10⁹ × 4.0 × 10⁻⁹ ÷ 0.25 ≈ 2.9 × 10² N/C.</a:t>
            </a:r>
          </a:p>
          <a:p>
            <a:pPr marL="0" indent="0">
              <a:buNone/>
            </a:pPr>
            <a:r>
              <a:rPr lang="en-GB" sz="1200" dirty="0"/>
              <a:t>[Step 3] E ∝ 1/r, not 1/r² — halving the distance doubles the field.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Point-charge fields; Conductors &amp; shielding; Field calculus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E ≈ 2.9 × 10² N/C radially outward; at 0.125 m it doubles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This empty cube sits in a uniform 5000 N/C field. What is the net flux through its closed surface?</a:t>
            </a:r>
          </a:p>
          <a:p>
            <a:pPr marL="0" indent="0">
              <a:buNone/>
            </a:pPr>
            <a:r>
              <a:rPr lang="en-GB" sz="1200" dirty="0"/>
              <a:t>[Options] A 5000 N/C times the cube's whole surface area   B 5000 N/C times the area of one face   C Zero</a:t>
            </a:r>
          </a:p>
          <a:p>
            <a:pPr marL="0" indent="0">
              <a:buNone/>
            </a:pPr>
            <a:r>
              <a:rPr lang="en-GB" sz="1200" dirty="0"/>
              <a:t>[Figure] A cube drawn in outline sits in a uniform horizontal field whose evenly spaced lines run straight in through its left face and out through its right; the cube is marked as containing no charge and its top and bottom faces lie edge-on to the field.</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C — Zero. Flux is signed, counted positive outwards. The left face, where the lines are going in, contributes −EA; the right face contributes +EA; the other four lie edge-on to the field, so nothing pierces them at all. The total is exactly zero — and Gauss's law agrees, because there is no charge inside. A strong field with zero flux is not a contradiction: flux counts what starts or ends inside the surface, and here nothing does.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point charge sits just outside a closed surface. The net electric flux through the surface is…</a:t>
            </a:r>
          </a:p>
          <a:p>
            <a:pPr marL="0" indent="0">
              <a:buNone/>
            </a:pPr>
            <a:r>
              <a:rPr lang="en-GB" sz="1200" dirty="0"/>
              <a:t>[Options] A Positive — some field lines pass through it   B Zero — every line that enters also leaves   C Negative — lines enter the near side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point charge sits just outside a closed surface. The net electric flux through the surface is…</a:t>
            </a:r>
          </a:p>
          <a:p>
            <a:pPr marL="0" indent="0">
              <a:buNone/>
            </a:pPr>
            <a:r>
              <a:rPr lang="en-GB" sz="1200" dirty="0"/>
              <a:t>[Option by option] A: Field lines certainly do pass through the surface, which is what makes this the natural answer. But flux is signed: every line that goes in on the near side comes out on the far side, and the two contributions are equal and opposite.  B: Correct. Gauss's law counts enclosed charge only, and there is none, so the net flux is exactly zero however strong the field on the surface is.  C: Negative is right for the near side taken on its own, where the lines are heading inwards. The far side more than settles the account: the same lines leave again, counting positive, and the two totals cancel exactly.</a:t>
            </a:r>
          </a:p>
          <a:p>
            <a:pPr marL="0" indent="0">
              <a:buNone/>
            </a:pPr>
            <a:r>
              <a:rPr lang="en-GB" sz="1200" dirty="0"/>
              <a:t>[Answer] B — Zero — every line that enters also leaves</a:t>
            </a:r>
          </a:p>
          <a:p>
            <a:pPr marL="0" indent="0">
              <a:buNone/>
            </a:pPr>
            <a:r>
              <a:rPr lang="en-GB" sz="1200" dirty="0"/>
              <a:t>[Why] Gauss’s law counts only enclosed charge. An external charge threads lines in one side and out the other, so the net flux is exactly zero.</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large flat sheet carries σ = 8.85 nC/m². Find the field either side, then the field between two such sheets carrying +σ and −σ.</a:t>
            </a:r>
          </a:p>
          <a:p>
            <a:pPr marL="0" indent="0">
              <a:buNone/>
            </a:pPr>
            <a:r>
              <a:rPr lang="en-GB" sz="1200" dirty="0"/>
              <a:t>[Answer] 500 N/C each side; 1000 N/C between the pair, zero outside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Push a pillbox through the sheet: flux leaves both flat faces, so 2EA = σA/ε₀ and E = σ/2ε₀.</a:t>
            </a:r>
          </a:p>
          <a:p>
            <a:pPr marL="0" indent="0">
              <a:buNone/>
            </a:pPr>
            <a:r>
              <a:rPr lang="en-GB" sz="1200" dirty="0"/>
              <a:t>[Step 2] E = 8.85 × 10⁻⁹ ÷ (2 × 8.85 × 10⁻¹²) = 500 N/C on each side, independent of distance.</a:t>
            </a:r>
          </a:p>
          <a:p>
            <a:pPr marL="0" indent="0">
              <a:buNone/>
            </a:pPr>
            <a:r>
              <a:rPr lang="en-GB" sz="1200" dirty="0"/>
              <a:t>[Step 3] Between opposite sheets the two contributions add: E = σ/ε₀ = 1000 N/C; outside they cancel to zero — the parallel-plate field.</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500 N/C each side; 1000 N/C between the pair, zero outside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+2.0 μC point charge sits at the centre of a neutral conducting shell (inner radius 0.10 m, outer 0.15 m). Find E at r = 0.050 m, 0.12 m, and 0.20 m, and the induced surface charges.</a:t>
            </a:r>
          </a:p>
          <a:p>
            <a:pPr marL="0" indent="0">
              <a:buNone/>
            </a:pPr>
            <a:r>
              <a:rPr lang="en-GB" sz="1200" dirty="0"/>
              <a:t>[Answer] 7.2 × 10⁶ N/C; 0; 4.5 × 10⁵ N/C — with ∓2.0 μC induced on inner/outer surfaces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r = 0.050 m encloses only the point charge: E = kq/r² = 8.99 × 10⁹ × 2.0 × 10⁻⁶ ÷ 0.0025 ≈ 7.2 × 10⁶ N/C.</a:t>
            </a:r>
          </a:p>
          <a:p>
            <a:pPr marL="0" indent="0">
              <a:buNone/>
            </a:pPr>
            <a:r>
              <a:rPr lang="en-GB" sz="1200" dirty="0"/>
              <a:t>[Step 2] r = 0.12 m lies in conducting material, so E = 0 — a Gaussian sphere there must enclose zero net charge, forcing −2.0 μC onto the inner surface and +2.0 μC onto the outer.</a:t>
            </a:r>
          </a:p>
          <a:p>
            <a:pPr marL="0" indent="0">
              <a:buNone/>
            </a:pPr>
            <a:r>
              <a:rPr lang="en-GB" sz="1200" dirty="0"/>
              <a:t>[Step 3] r = 0.20 m encloses +2.0 μC net: E = 8.99 × 10⁹ × 2.0 × 10⁻⁶ ÷ 0.040 ≈ 4.5 × 10⁵ N/C — as if the shell were absent.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charge sits inside a balloon. You pinch the balloon into a long, lumpy, folded shape. What happens to the flux through its surface? The balloon now has a completely different shape and a different surface area, and parts of it are far closer to the charge than they were.</a:t>
            </a:r>
          </a:p>
          <a:p>
            <a:pPr marL="0" indent="0">
              <a:buNone/>
            </a:pPr>
            <a:r>
              <a:rPr lang="en-GB" sz="1200" dirty="0"/>
              <a:t>[Answer] Nothing whatever. Φ = Q_enc/ε₀, and the shape of the surface does not appear anywhere in it. Where the rubber has been pushed further out the field is weaker, but there is more area for it to pierce, and the two changes cancel exactly. Move the charge about inside and the answer still does not change. Only carrying it out through the rubber changes it.</a:t>
            </a:r>
          </a:p>
          <a:p>
            <a:pPr marL="0" indent="0">
              <a:buNone/>
            </a:pPr>
            <a:r>
              <a:rPr lang="en-GB" sz="1200" dirty="0"/>
              <a:t>[Figure] A cube drawn in outline sits in a uniform horizontal field whose evenly spaced lines run straight in through its left face and out through its right; the cube is marked as containing no charge and its top and bottom faces lie edge-on to the field.</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7.2 × 10⁶ N/C; 0; 4.5 × 10⁵ N/C — with ∓2.0 μC induced on inner/outer surfaces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https://giophysics.com/chapter-20/presentation/?lesson=gauss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Gauss’s law states that the net electric flux through any closed surface equals the total charge enclosed divided by ε₀.</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charge inside a balloon sends the same net number of field lines through the rubber whatever the balloon’s shape; move the charge outside and the net count drops to zero.</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The net electric flux through any closed surface equals the enclosed charge divided by ε₀ — whatever the surface’s shape and wherever the charge sits inside it. Charges outside contribute nothing: each of their field lines enters and leaves again. When the source has symmetry, choose a Gaussian surface on which E is constant and Φ = EA turns the law into algebra — a sphere recovers Coulomb’s inverse square, a coaxial cylinder gives the line-charge field, and a flat pillbox gives the uniform sheet field.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Φ = EA cosθ tallies field lines through an area, positive outward on a closed surface. Tilt the area edge-on (θ = 90°) and the flux is zero however strong the field — nothing pierces it.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Choose a sphere round a point or spherical charge, a coaxial cylinder round a line, a pillbox through a sheet. On the right surface E is constant and perpendicular, so ΦE = EA and Gauss’s law solves for E in one step.</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At equilibrium E = 0 in conducting material, so a Gaussian surface drawn just inside encloses zero net charge. All excess charge must sit on the outer surface — and an empty cavity inside is shielded.</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0/point-charge-fields/" TargetMode="External"/><Relationship Id="rId4" Type="http://schemas.openxmlformats.org/officeDocument/2006/relationships/hyperlink" Target="https://giophysics.com/chapter-20/conductors-shielding-field-mapping/" TargetMode="External"/><Relationship Id="rId5" Type="http://schemas.openxmlformats.org/officeDocument/2006/relationships/hyperlink" Target="https://giophysics.com/chapter-20/field-calculu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hyperlink" Target="https://giophysics.com/chapter-20/presentation/?lesson=gauss"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20/presentation/?lesson=gaus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20/gauss-law/" TargetMode="External"/><Relationship Id="rId4" Type="http://schemas.openxmlformats.org/officeDocument/2006/relationships/hyperlink" Target="https://giophysics.com/chapter-20/presentation/?lesson=gauss" TargetMode="External"/><Relationship Id="rId5" Type="http://schemas.openxmlformats.org/officeDocument/2006/relationships/hyperlink" Target="https://giophysics.com/chapter-20/" TargetMode="External"/><Relationship Id="rId6" Type="http://schemas.openxmlformats.org/officeDocument/2006/relationships/hyperlink" Target="https://giophysics.com/downloads/20-8-gauss-law.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11 · Electric Fields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Count the lines through a closed surface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Gauss’s Law</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Electric flux counts field lines through a surface. For any closed surface that count is fixed by the charge inside — and with symmetry, this single fact hands over fields that direct integration earns the hard way.</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8 of 8 in Electric Fields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43.5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https://giophysics.com/chapter-20/gauss-law/</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GAUSS’S LAW</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Gauss’s Law.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Electric flux</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Φ = EA cosθ</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θ measured from the normal to the area; units N·m²/C</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Flux counts field lines threading a surface — only the component of E perpendicular to the area pierces it.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GAUSS’S LAW</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Gauss’s Law.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Gauss’s law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Φ = Q_enc/ε₀</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ε₀ = 8.85 × 10⁻¹² C²/(N·m²); closed surfaces only</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net outward flux through a closed surface depends only on the charge inside — not on the surface’s shape, and not on charges outside.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GAUSS’S LAW</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Gauss’s Law.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Line &amp; sheet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 = λ/2πε₀r, E = σ/2ε₀</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Infinite line falls as 1/r; infinite sheet is uniform</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Wrap a cylinder round a charged line or box a charged sheet in a pillbox: the symmetry makes E constant on the surface and the results drop straight out.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GAUSS’S LAW</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Gauss’s Law.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Charged shell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E = 0 inside, kQ/r² outside</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Excess conductor charge sits on the outer surface</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Gaussian sphere inside a uniform shell encloses no charge, so the interior field vanishes; from outside, the whole shell behaves like a point charge at its centre.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GAUSS’S LAW</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Gauss’s Law.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Zero net flux does not mean zero field. A closed surface with no charge inside can sit in a strong external field — every line that enters also leaves, so the count nets to zero while E on the surface is far from zero.</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GAUSS’S LAW</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Gauss’s Law.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Use Gauss’s law to find E at 0.30 m from a +2.0 μC point charge.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GAUSS’S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Gauss’s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Use Gauss’s law to find E at 0.30 m from a +2.0 μC point charge.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Choose a Gaussian sphere of radius 0.30 m: symmetry makes E constant and radial over it.</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Φ = Q/ε₀ = 2.0 × 10⁻⁶ ÷ 8.85 × 10⁻¹² = 2.26 × 10⁵ N·m²/C.</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Φ/4πr² = 2.26 × 10⁵ ÷ (4π × 0.090) ≈ 2.0 × 10⁵ N/C — exactly kQ/r².</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GAUSS’S LAW</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Gauss’s Law.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E ≈ 2.0 × 10⁵ N/C outward — Gauss recovers Coulomb</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GAUSS’S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Gauss’s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long straight line of charge carries λ = 4.0 nC/m. Find E at r = 0.25 m, and state what halving the distance does.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GAUSS’S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Gauss’s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long straight line of charge carries λ = 4.0 nC/m. Find E at r = 0.25 m, and state what halving the distance does.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Wrap a coaxial Gaussian cylinder: flux passes only through the curved wall of area 2πrL, so E(2πrL) = λL/ε₀.</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λ/2πε₀r = 2kλ/r = 2 × 8.99 × 10⁹ × 4.0 × 10⁻⁹ ÷ 0.25 ≈ 2.9 × 10² N/C.</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1/r, not 1/r² — halving the distance doubles the field.</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GAUSS’S LAW</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Gauss’s Law.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2894379"/>
            <a:ext cx="838200" cy="190500"/>
          </a:xfrm>
          <a:prstGeom prst="roundRect">
            <a:avLst>
              <a:gd name="adj" fmla="val 30000"/>
            </a:avLst>
          </a:prstGeom>
          <a:noFill/>
          <a:ln w="9525">
            <a:solidFill>
              <a:srgbClr val="C6C8BB"/>
            </a:solidFill>
          </a:ln>
        </p:spPr>
      </p:sp>
      <p:sp>
        <p:nvSpPr>
          <p:cNvPr id="7" name="hint"/>
          <p:cNvSpPr txBox="1"/>
          <p:nvPr/>
        </p:nvSpPr>
        <p:spPr>
          <a:xfrm>
            <a:off x="558800" y="289437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288167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Point-charge fields</a:t>
            </a:r>
          </a:p>
        </p:txBody>
      </p:sp>
      <p:sp>
        <p:nvSpPr>
          <p:cNvPr id="9" name="text"/>
          <p:cNvSpPr txBox="1"/>
          <p:nvPr/>
        </p:nvSpPr>
        <p:spPr>
          <a:xfrm>
            <a:off x="558800" y="312170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https://giophysics.com/chapter-20/point-charge-fields/</a:t>
            </a:r>
          </a:p>
        </p:txBody>
      </p:sp>
      <p:sp>
        <p:nvSpPr>
          <p:cNvPr id="10" name="panel"/>
          <p:cNvSpPr/>
          <p:nvPr/>
        </p:nvSpPr>
        <p:spPr>
          <a:xfrm>
            <a:off x="558800" y="3434764"/>
            <a:ext cx="838200" cy="190500"/>
          </a:xfrm>
          <a:prstGeom prst="roundRect">
            <a:avLst>
              <a:gd name="adj" fmla="val 30000"/>
            </a:avLst>
          </a:prstGeom>
          <a:noFill/>
          <a:ln w="9525">
            <a:solidFill>
              <a:srgbClr val="C6C8BB"/>
            </a:solidFill>
          </a:ln>
        </p:spPr>
      </p:sp>
      <p:sp>
        <p:nvSpPr>
          <p:cNvPr id="11" name="hint"/>
          <p:cNvSpPr txBox="1"/>
          <p:nvPr/>
        </p:nvSpPr>
        <p:spPr>
          <a:xfrm>
            <a:off x="558800" y="343476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42206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Conductors &amp; shielding</a:t>
            </a:r>
          </a:p>
        </p:txBody>
      </p:sp>
      <p:sp>
        <p:nvSpPr>
          <p:cNvPr id="13" name="text"/>
          <p:cNvSpPr txBox="1"/>
          <p:nvPr/>
        </p:nvSpPr>
        <p:spPr>
          <a:xfrm>
            <a:off x="558800" y="366209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https://giophysics.com/chapter-20/conductors-shielding-field-mapping/</a:t>
            </a:r>
          </a:p>
        </p:txBody>
      </p:sp>
      <p:sp>
        <p:nvSpPr>
          <p:cNvPr id="14" name="panel"/>
          <p:cNvSpPr/>
          <p:nvPr/>
        </p:nvSpPr>
        <p:spPr>
          <a:xfrm>
            <a:off x="558800" y="3975149"/>
            <a:ext cx="838200" cy="190500"/>
          </a:xfrm>
          <a:prstGeom prst="roundRect">
            <a:avLst>
              <a:gd name="adj" fmla="val 30000"/>
            </a:avLst>
          </a:prstGeom>
          <a:noFill/>
          <a:ln w="9525">
            <a:solidFill>
              <a:srgbClr val="C6C8BB"/>
            </a:solidFill>
          </a:ln>
        </p:spPr>
      </p:sp>
      <p:sp>
        <p:nvSpPr>
          <p:cNvPr id="15" name="hint"/>
          <p:cNvSpPr txBox="1"/>
          <p:nvPr/>
        </p:nvSpPr>
        <p:spPr>
          <a:xfrm>
            <a:off x="558800" y="397514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6" name="text"/>
          <p:cNvSpPr txBox="1"/>
          <p:nvPr/>
        </p:nvSpPr>
        <p:spPr>
          <a:xfrm>
            <a:off x="1549400" y="396244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Field calculus</a:t>
            </a:r>
          </a:p>
        </p:txBody>
      </p:sp>
      <p:sp>
        <p:nvSpPr>
          <p:cNvPr id="17" name="text"/>
          <p:cNvSpPr txBox="1"/>
          <p:nvPr/>
        </p:nvSpPr>
        <p:spPr>
          <a:xfrm>
            <a:off x="558800" y="420247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https://giophysics.com/chapter-20/field-calculus/</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GAUSS’S LAW</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Gauss’s Law.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E ≈ 2.9 × 10² N/C radially outward; at 0.125 m it doubles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GAUSS’S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Gauss’s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This empty cube sits in a uniform 5000 N/C field. What is the net flux through its closed surface?</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5000 N/C times the cube's whole surface area</a:t>
            </a:r>
          </a:p>
        </p:txBody>
      </p:sp>
      <p:sp>
        <p:nvSpPr>
          <p:cNvPr id="8" name="text"/>
          <p:cNvSpPr txBox="1"/>
          <p:nvPr/>
        </p:nvSpPr>
        <p:spPr>
          <a:xfrm>
            <a:off x="558800" y="29324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5000 N/C times the area of one face</a:t>
            </a:r>
          </a:p>
        </p:txBody>
      </p:sp>
      <p:sp>
        <p:nvSpPr>
          <p:cNvPr id="9" name="text"/>
          <p:cNvSpPr txBox="1"/>
          <p:nvPr/>
        </p:nvSpPr>
        <p:spPr>
          <a:xfrm>
            <a:off x="558800" y="32308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Zero</a:t>
            </a:r>
          </a:p>
        </p:txBody>
      </p:sp>
      <p:sp>
        <p:nvSpPr>
          <p:cNvPr id="10" name="panel"/>
          <p:cNvSpPr/>
          <p:nvPr/>
        </p:nvSpPr>
        <p:spPr>
          <a:xfrm>
            <a:off x="7010400" y="1854200"/>
            <a:ext cx="4622800" cy="2563803"/>
          </a:xfrm>
          <a:prstGeom prst="rect">
            <a:avLst/>
          </a:prstGeom>
          <a:solidFill>
            <a:srgbClr val="FFFFFF"/>
          </a:solidFill>
          <a:ln w="9525">
            <a:solidFill>
              <a:srgbClr val="C6C8BB"/>
            </a:solidFill>
          </a:ln>
        </p:spPr>
      </p:sp>
      <p:pic>
        <p:nvPicPr>
          <p:cNvPr id="11" name="A cube drawn in outline sits in a uniform horizontal field whose evenly spaced lines run straight in through its left face and out through its right; the cube is marked as containing no charge and its top and bottom faces lie edge-on to the field." descr="A cube drawn in outline sits in a uniform horizontal field whose evenly spaced lines run straight in through its left face and out through its right; the cube is marked as containing no charge and its top and bottom faces lie edge-on to the field."/>
          <p:cNvPicPr>
            <a:picLocks noChangeAspect="1"/>
          </p:cNvPicPr>
          <p:nvPr/>
        </p:nvPicPr>
        <p:blipFill>
          <a:blip r:embed="rId3"/>
          <a:stretch>
            <a:fillRect/>
          </a:stretch>
        </p:blipFill>
        <p:spPr>
          <a:xfrm>
            <a:off x="7124700" y="1968500"/>
            <a:ext cx="4394200" cy="2335203"/>
          </a:xfrm>
          <a:prstGeom prst="rect">
            <a:avLst/>
          </a:prstGeom>
        </p:spPr>
      </p:pic>
      <p:sp>
        <p:nvSpPr>
          <p:cNvPr id="12" name="text"/>
          <p:cNvSpPr txBox="1"/>
          <p:nvPr/>
        </p:nvSpPr>
        <p:spPr>
          <a:xfrm>
            <a:off x="7010400" y="4481503"/>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cube drawn in outline sits in a uniform horizontal field whose evenly spaced lines run straight in through its left face and out through its right; the cube is marked as containing no charge and its top and bottom faces lie edge-on to the field.</a:t>
            </a:r>
          </a:p>
        </p:txBody>
      </p:sp>
      <p:sp>
        <p:nvSpPr>
          <p:cNvPr id="13" name="text"/>
          <p:cNvSpPr txBox="1"/>
          <p:nvPr/>
        </p:nvSpPr>
        <p:spPr>
          <a:xfrm>
            <a:off x="7010400" y="552290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GAUSS’S LAW</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Gauss’s Law.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C  Zero</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Flux is signed, counted positive outwards. The left face, where the lines are going in, contributes −EA; the right face contributes +EA; the other four lie edge-on to the field, so nothing pierces them at all. The total is exactly zero — and Gauss's law agrees, because there is no charge inside. A strong field with zero flux is not a contradiction: flux counts what starts or ends inside the surface, and here nothing does.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GAUSS’S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Gauss’s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point charge sits just outside a closed surface. The net electric flux through the surface is…</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Positive — some field lines pass through it</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Zero — every line that enters also leaves</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Negative — lines enter the near side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GAUSS’S LAW</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Gauss’s Law.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Zero — every line that enters also leaves</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Gauss’s law counts only enclosed charge. An external charge threads lines in one side and out the other, so the net flux is exactly zero.</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Field lines certainly do pass through the surface, which is what makes this the natural answer. But flux is signed: every line that goes in on the near side comes out on the far side, and the two contributions are equal and opposite.</a:t>
            </a:r>
          </a:p>
        </p:txBody>
      </p:sp>
      <p:sp>
        <p:nvSpPr>
          <p:cNvPr id="11" name="text"/>
          <p:cNvSpPr txBox="1"/>
          <p:nvPr/>
        </p:nvSpPr>
        <p:spPr>
          <a:xfrm>
            <a:off x="558800" y="41084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Gauss's law counts enclosed charge only, and there is none, so the net flux is exactly zero however strong the field on the surface is.</a:t>
            </a:r>
          </a:p>
        </p:txBody>
      </p:sp>
      <p:sp>
        <p:nvSpPr>
          <p:cNvPr id="12" name="text"/>
          <p:cNvSpPr txBox="1"/>
          <p:nvPr/>
        </p:nvSpPr>
        <p:spPr>
          <a:xfrm>
            <a:off x="558800" y="46012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Negative is right for the near side taken on its own, where the lines are heading inwards. The far side more than settles the account: the same lines leave again, counting positive, and the two totals cancel exactly.</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GAUSS’S LAW</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Gauss’s Law.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large flat sheet carries σ = 8.85 nC/m². Find the field either side, then the field between two such sheets carrying +σ and −σ.</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GAUSS’S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Gauss’s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9644"/>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large flat sheet carries σ = 8.85 nC/m². Find the field either side, then the field between two such sheets carrying +σ and −σ.</a:t>
            </a:r>
          </a:p>
        </p:txBody>
      </p:sp>
      <p:sp>
        <p:nvSpPr>
          <p:cNvPr id="9" name="step-number"/>
          <p:cNvSpPr txBox="1"/>
          <p:nvPr/>
        </p:nvSpPr>
        <p:spPr>
          <a:xfrm>
            <a:off x="558800" y="3229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29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Push a pillbox through the sheet: flux leaves both flat faces, so 2EA = σA/ε₀ and E = σ/2ε₀.</a:t>
            </a:r>
          </a:p>
        </p:txBody>
      </p:sp>
      <p:sp>
        <p:nvSpPr>
          <p:cNvPr id="11" name="step-number"/>
          <p:cNvSpPr txBox="1"/>
          <p:nvPr/>
        </p:nvSpPr>
        <p:spPr>
          <a:xfrm>
            <a:off x="558800" y="3622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22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8.85 × 10⁻⁹ ÷ (2 × 8.85 × 10⁻¹²) = 500 N/C on each side, independent of distance.</a:t>
            </a:r>
          </a:p>
        </p:txBody>
      </p:sp>
      <p:sp>
        <p:nvSpPr>
          <p:cNvPr id="13" name="step-number"/>
          <p:cNvSpPr txBox="1"/>
          <p:nvPr/>
        </p:nvSpPr>
        <p:spPr>
          <a:xfrm>
            <a:off x="558800" y="4016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16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Between opposite sheets the two contributions add: E = σ/ε₀ = 1000 N/C; outside they cancel to zero — the parallel-plate field.</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GAUSS’S LAW</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Gauss’s Law.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500 N/C each side; 1000 N/C between the pair, zero outside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GAUSS’S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Gauss’s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+2.0 μC point charge sits at the centre of a neutral conducting shell (inner radius 0.10 m, outer 0.15 m). Find E at r = 0.050 m, 0.12 m, and 0.20 m, and the induced surface charges.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GAUSS’S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Gauss’s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+2.0 μC point charge sits at the centre of a neutral conducting shell (inner radius 0.10 m, outer 0.15 m). Find E at r = 0.050 m, 0.12 m, and 0.20 m, and the induced surface charges.</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 = 0.050 m encloses only the point charge: E = kq/r² = 8.99 × 10⁹ × 2.0 × 10⁻⁶ ÷ 0.0025 ≈ 7.2 × 10⁶ N/C.</a:t>
            </a:r>
          </a:p>
        </p:txBody>
      </p:sp>
      <p:sp>
        <p:nvSpPr>
          <p:cNvPr id="11" name="step-number"/>
          <p:cNvSpPr txBox="1"/>
          <p:nvPr/>
        </p:nvSpPr>
        <p:spPr>
          <a:xfrm>
            <a:off x="558800" y="37499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 = 0.12 m lies in conducting material, so E = 0 — a Gaussian sphere there must enclose zero net charge, forcing −2.0 μC onto the inner surface and +2.0 μC onto the outer.</a:t>
            </a:r>
          </a:p>
        </p:txBody>
      </p:sp>
      <p:sp>
        <p:nvSpPr>
          <p:cNvPr id="13" name="step-number"/>
          <p:cNvSpPr txBox="1"/>
          <p:nvPr/>
        </p:nvSpPr>
        <p:spPr>
          <a:xfrm>
            <a:off x="558800" y="433538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33538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 = 0.20 m encloses +2.0 μC net: E = 8.99 × 10⁹ × 2.0 × 10⁻⁶ ÷ 0.040 ≈ 4.5 × 10⁵ N/C — as if the shell were absent.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GAUSS’S LAW</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Gauss’s Law.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charge sits inside a balloon. You pinch the balloon into a long, lumpy, folded shape. What happens to the flux through its surface?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balloon now has a completely different shape and a different surface area, and parts of it are far closer to the charge than they were.</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Nothing whatever. Φ = Q_enc/ε₀, and the shape of the surface does not appear anywhere in it. Where the rubber has been pushed further out the field is weaker, but there is more area for it to pierce, and the two changes cancel exactly. Move the charge about inside and the answer still does not change. Only carrying it out through the rubber changes it.</a:t>
            </a:r>
          </a:p>
        </p:txBody>
      </p:sp>
      <p:sp>
        <p:nvSpPr>
          <p:cNvPr id="9" name="panel"/>
          <p:cNvSpPr/>
          <p:nvPr/>
        </p:nvSpPr>
        <p:spPr>
          <a:xfrm>
            <a:off x="7010400" y="1854200"/>
            <a:ext cx="4622800" cy="2563803"/>
          </a:xfrm>
          <a:prstGeom prst="rect">
            <a:avLst/>
          </a:prstGeom>
          <a:solidFill>
            <a:srgbClr val="FFFFFF"/>
          </a:solidFill>
          <a:ln w="9525">
            <a:solidFill>
              <a:srgbClr val="C6C8BB"/>
            </a:solidFill>
          </a:ln>
        </p:spPr>
      </p:sp>
      <p:pic>
        <p:nvPicPr>
          <p:cNvPr id="10" name="A cube drawn in outline sits in a uniform horizontal field whose evenly spaced lines run straight in through its left face and out through its right; the cube is marked as containing no charge and its top and bottom faces lie edge-on to the field." descr="A cube drawn in outline sits in a uniform horizontal field whose evenly spaced lines run straight in through its left face and out through its right; the cube is marked as containing no charge and its top and bottom faces lie edge-on to the field."/>
          <p:cNvPicPr>
            <a:picLocks noChangeAspect="1"/>
          </p:cNvPicPr>
          <p:nvPr/>
        </p:nvPicPr>
        <p:blipFill>
          <a:blip r:embed="rId3"/>
          <a:stretch>
            <a:fillRect/>
          </a:stretch>
        </p:blipFill>
        <p:spPr>
          <a:xfrm>
            <a:off x="7124700" y="1968500"/>
            <a:ext cx="4394200" cy="2335203"/>
          </a:xfrm>
          <a:prstGeom prst="rect">
            <a:avLst/>
          </a:prstGeom>
        </p:spPr>
      </p:pic>
      <p:sp>
        <p:nvSpPr>
          <p:cNvPr id="11" name="text"/>
          <p:cNvSpPr txBox="1"/>
          <p:nvPr/>
        </p:nvSpPr>
        <p:spPr>
          <a:xfrm>
            <a:off x="7010400" y="4481503"/>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cube drawn in outline sits in a uniform horizontal field whose evenly spaced lines run straight in through its left face and out through its right; the cube is marked as containing no charge and its top and bottom faces lie edge-on to the field.</a:t>
            </a:r>
          </a:p>
        </p:txBody>
      </p:sp>
      <p:sp>
        <p:nvSpPr>
          <p:cNvPr id="12" name="text"/>
          <p:cNvSpPr txBox="1"/>
          <p:nvPr/>
        </p:nvSpPr>
        <p:spPr>
          <a:xfrm>
            <a:off x="7010400" y="552290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GAUSS’S LAW</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Gauss’s Law.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7.2 × 10⁶ N/C; 0; 4.5 × 10⁵ N/C — with ∓2.0 μC induced on inner/outer surfaces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GAUSS’S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Gauss’s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ELECTRIC FIELDS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2686538"/>
            <a:ext cx="838200" cy="190500"/>
          </a:xfrm>
          <a:prstGeom prst="roundRect">
            <a:avLst>
              <a:gd name="adj" fmla="val 30000"/>
            </a:avLst>
          </a:prstGeom>
          <a:noFill/>
          <a:ln w="9525">
            <a:solidFill>
              <a:srgbClr val="C6C8BB"/>
            </a:solidFill>
          </a:ln>
        </p:spPr>
      </p:sp>
      <p:sp>
        <p:nvSpPr>
          <p:cNvPr id="7" name="hint"/>
          <p:cNvSpPr txBox="1"/>
          <p:nvPr/>
        </p:nvSpPr>
        <p:spPr>
          <a:xfrm>
            <a:off x="558800" y="268653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8" name="text"/>
          <p:cNvSpPr txBox="1"/>
          <p:nvPr/>
        </p:nvSpPr>
        <p:spPr>
          <a:xfrm>
            <a:off x="1549400" y="267383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This lesson on giophysics.com</a:t>
            </a:r>
          </a:p>
        </p:txBody>
      </p:sp>
      <p:sp>
        <p:nvSpPr>
          <p:cNvPr id="9" name="text"/>
          <p:cNvSpPr txBox="1"/>
          <p:nvPr/>
        </p:nvSpPr>
        <p:spPr>
          <a:xfrm>
            <a:off x="558800" y="291386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https://giophysics.com/chapter-20/gauss-law/</a:t>
            </a:r>
          </a:p>
        </p:txBody>
      </p:sp>
      <p:sp>
        <p:nvSpPr>
          <p:cNvPr id="10" name="panel"/>
          <p:cNvSpPr/>
          <p:nvPr/>
        </p:nvSpPr>
        <p:spPr>
          <a:xfrm>
            <a:off x="558800" y="3226923"/>
            <a:ext cx="838200" cy="190500"/>
          </a:xfrm>
          <a:prstGeom prst="roundRect">
            <a:avLst>
              <a:gd name="adj" fmla="val 30000"/>
            </a:avLst>
          </a:prstGeom>
          <a:noFill/>
          <a:ln w="9525">
            <a:solidFill>
              <a:srgbClr val="C6C8BB"/>
            </a:solidFill>
          </a:ln>
        </p:spPr>
      </p:sp>
      <p:sp>
        <p:nvSpPr>
          <p:cNvPr id="11" name="hint"/>
          <p:cNvSpPr txBox="1"/>
          <p:nvPr/>
        </p:nvSpPr>
        <p:spPr>
          <a:xfrm>
            <a:off x="558800" y="322692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2" name="text"/>
          <p:cNvSpPr txBox="1"/>
          <p:nvPr/>
        </p:nvSpPr>
        <p:spPr>
          <a:xfrm>
            <a:off x="1549400" y="321422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The live, interactive version of these slides</a:t>
            </a:r>
          </a:p>
        </p:txBody>
      </p:sp>
      <p:sp>
        <p:nvSpPr>
          <p:cNvPr id="13" name="text"/>
          <p:cNvSpPr txBox="1"/>
          <p:nvPr/>
        </p:nvSpPr>
        <p:spPr>
          <a:xfrm>
            <a:off x="558800" y="345425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https://giophysics.com/chapter-20/presentation/?lesson=gauss</a:t>
            </a:r>
          </a:p>
        </p:txBody>
      </p:sp>
      <p:sp>
        <p:nvSpPr>
          <p:cNvPr id="14" name="panel"/>
          <p:cNvSpPr/>
          <p:nvPr/>
        </p:nvSpPr>
        <p:spPr>
          <a:xfrm>
            <a:off x="558800" y="3767308"/>
            <a:ext cx="838200" cy="190500"/>
          </a:xfrm>
          <a:prstGeom prst="roundRect">
            <a:avLst>
              <a:gd name="adj" fmla="val 30000"/>
            </a:avLst>
          </a:prstGeom>
          <a:noFill/>
          <a:ln w="9525">
            <a:solidFill>
              <a:srgbClr val="C6C8BB"/>
            </a:solidFill>
          </a:ln>
        </p:spPr>
      </p:sp>
      <p:sp>
        <p:nvSpPr>
          <p:cNvPr id="15" name="hint"/>
          <p:cNvSpPr txBox="1"/>
          <p:nvPr/>
        </p:nvSpPr>
        <p:spPr>
          <a:xfrm>
            <a:off x="558800" y="376730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16" name="text"/>
          <p:cNvSpPr txBox="1"/>
          <p:nvPr/>
        </p:nvSpPr>
        <p:spPr>
          <a:xfrm>
            <a:off x="1549400" y="375460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All Electric Fields lessons</a:t>
            </a:r>
          </a:p>
        </p:txBody>
      </p:sp>
      <p:sp>
        <p:nvSpPr>
          <p:cNvPr id="17" name="text"/>
          <p:cNvSpPr txBox="1"/>
          <p:nvPr/>
        </p:nvSpPr>
        <p:spPr>
          <a:xfrm>
            <a:off x="558800" y="399463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a:t>
            </a:r>
          </a:p>
        </p:txBody>
      </p:sp>
      <p:sp>
        <p:nvSpPr>
          <p:cNvPr id="18" name="panel"/>
          <p:cNvSpPr/>
          <p:nvPr/>
        </p:nvSpPr>
        <p:spPr>
          <a:xfrm>
            <a:off x="558800" y="4307693"/>
            <a:ext cx="838200" cy="190500"/>
          </a:xfrm>
          <a:prstGeom prst="roundRect">
            <a:avLst>
              <a:gd name="adj" fmla="val 30000"/>
            </a:avLst>
          </a:prstGeom>
          <a:noFill/>
          <a:ln w="9525">
            <a:solidFill>
              <a:srgbClr val="C6C8BB"/>
            </a:solidFill>
          </a:ln>
        </p:spPr>
      </p:sp>
      <p:sp>
        <p:nvSpPr>
          <p:cNvPr id="19" name="hint"/>
          <p:cNvSpPr txBox="1"/>
          <p:nvPr/>
        </p:nvSpPr>
        <p:spPr>
          <a:xfrm>
            <a:off x="558800" y="430769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0" name="text"/>
          <p:cNvSpPr txBox="1"/>
          <p:nvPr/>
        </p:nvSpPr>
        <p:spPr>
          <a:xfrm>
            <a:off x="1549400" y="429499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Download the lesson PDF</a:t>
            </a:r>
          </a:p>
        </p:txBody>
      </p:sp>
      <p:sp>
        <p:nvSpPr>
          <p:cNvPr id="21" name="text"/>
          <p:cNvSpPr txBox="1"/>
          <p:nvPr/>
        </p:nvSpPr>
        <p:spPr>
          <a:xfrm>
            <a:off x="558800" y="453502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https://giophysics.com/downloads/20-8-gauss-law.pdf</a:t>
            </a:r>
          </a:p>
        </p:txBody>
      </p:sp>
      <p:sp>
        <p:nvSpPr>
          <p:cNvPr id="22" name="panel"/>
          <p:cNvSpPr/>
          <p:nvPr/>
        </p:nvSpPr>
        <p:spPr>
          <a:xfrm>
            <a:off x="558800" y="431800"/>
            <a:ext cx="11074400" cy="12700"/>
          </a:xfrm>
          <a:prstGeom prst="rect">
            <a:avLst/>
          </a:prstGeom>
          <a:solidFill>
            <a:srgbClr val="C6C8BB"/>
          </a:solidFill>
          <a:ln>
            <a:noFill/>
          </a:ln>
        </p:spPr>
      </p:sp>
      <p:sp>
        <p:nvSpPr>
          <p:cNvPr id="2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GAUSS’S LAW</a:t>
            </a:r>
          </a:p>
        </p:txBody>
      </p:sp>
      <p:sp>
        <p:nvSpPr>
          <p:cNvPr id="2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5" name="panel"/>
          <p:cNvSpPr/>
          <p:nvPr/>
        </p:nvSpPr>
        <p:spPr>
          <a:xfrm>
            <a:off x="558800" y="6299200"/>
            <a:ext cx="11074400" cy="12700"/>
          </a:xfrm>
          <a:prstGeom prst="rect">
            <a:avLst/>
          </a:prstGeom>
          <a:solidFill>
            <a:srgbClr val="C6C8BB"/>
          </a:solidFill>
          <a:ln>
            <a:noFill/>
          </a:ln>
        </p:spPr>
      </p:sp>
      <p:sp>
        <p:nvSpPr>
          <p:cNvPr id="2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Gauss’s Law. Built by GioPhysics from the lesson's own copy; nothing on these slides is re-authored.</a:t>
            </a:r>
          </a:p>
        </p:txBody>
      </p:sp>
      <p:sp>
        <p:nvSpPr>
          <p:cNvPr id="2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Gauss’s law states that the net electric flux through any closed surface equals the total charge enclosed divided by ε₀.</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GAUSS’S LAW</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Gauss’s Law.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charge inside a balloon sends the same net number of field lines through the rubber whatever the balloon’s shape; move the charge outside and the net count drops to zero.</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GAUSS’S LAW</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Gauss’s Law.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Count the lines through a closed surface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933700"/>
            <a:ext cx="11074400" cy="132080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net electric flux through any closed surface equals the enclosed charge divided by ε₀ — whatever the surface’s shape and wherever the charge sits inside it. Charges outside contribute nothing: each of their field lines enters and leaves again. When the source has symmetry, choose a Gaussian surface on which E is constant and Φ = EA turns the law into algebra — a sphere recovers Coulomb’s inverse square, a coaxial cylinder gives the line-charge field, and a flat pillbox gives the uniform sheet field.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GAUSS’S LAW</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Gauss’s Law.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Flux is a count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Φ = EA cosθ tallies field lines through an area, positive outward on a closed surface. Tilt the area edge-on (θ = 90°) and the flux is zero however strong the field — nothing pierces it.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GAUSS’S LAW</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Gauss’s Law.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Match the surface to the symmetry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Choose a sphere round a point or spherical charge, a coaxial cylinder round a line, a pillbox through a sheet. On the right surface E is constant and perpendicular, so ΦE = EA and Gauss’s law solves for E in one step.</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GAUSS’S LAW</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Gauss’s Law.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Conductors for free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At equilibrium E = 0 in conducting material, so a Gaussian surface drawn just inside encloses zero net charge. All excess charge must sit on the outer surface — and an empty cavity inside is shielded.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GAUSS’S LAW</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Gauss’s Law.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 Fields — Gauss’s Law</dc:title>
  <dc:subject>Electric Fields</dc:subject>
  <dc:creator>GioPhysics</dc:creator>
  <cp:keywords>lesson, Electric Fields, chapter-20,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