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sldSz cx="12192000" cy="6858000"/>
  <p:notesSz cx="6858000" cy="9144000"/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notesMaster" Target="notesMasters/notesMaster1.xml"/><Relationship Id="rId38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257175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Notes Placeholder"/>
          <p:cNvSpPr>
            <a:spLocks noGrp="1"/>
          </p:cNvSpPr>
          <p:nvPr>
            <p:ph type="body" sz="quarter" idx="3"/>
          </p:nvPr>
        </p:nvSpPr>
        <p:spPr>
          <a:xfrm>
            <a:off x="685800" y="3429000"/>
            <a:ext cx="5486400" cy="411480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[Lesson] Electric Potential — Potential Calculus. Lesson 7 of 7.</a:t>
            </a:r>
          </a:p>
          <a:p>
            <a:pPr marL="0" indent="0">
              <a:buNone/>
            </a:pPr>
            <a:r>
              <a:rPr lang="en-GB" sz="1200" dirty="0"/>
              <a:t>[Intro] Potential is the negative integral of the electric field, and the field is the negative slope of the potential. One pair of calculus operations links kQ/r², kQ/r, charged rings, and energy.</a:t>
            </a:r>
          </a:p>
          <a:p>
            <a:pPr marL="0" indent="0">
              <a:buNone/>
            </a:pPr>
            <a:r>
              <a:rPr lang="en-GB" sz="1200" dirty="0"/>
              <a:t>[Source] https://giophysics.com/chapter-21/potential-calculus/</a:t>
            </a:r>
          </a:p>
          <a:p>
            <a:pPr marL="0" indent="0">
              <a:buNone/>
            </a:pPr>
            <a:r>
              <a:rPr lang="en-GB" sz="1200" dirty="0"/>
              <a:t>[Disclaimer] Built by GioPhysics from the lesson's own page. Every word on these slides is the lesson's; nothing here is re-authored. Teaching material, not an awarding body's document.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Potential from the field: V = −∫ E dr</a:t>
            </a:r>
          </a:p>
          <a:p>
            <a:pPr marL="0" indent="0">
              <a:buNone/>
            </a:pPr>
            <a:r>
              <a:rPr lang="en-GB" sz="1200" dirty="0"/>
              <a:t>[In plain English] The voltage at a point is the work per coulomb to carry a test charge in from far away — add up field × step over the whole journey, with a minus sign because you push against the field.</a:t>
            </a:r>
          </a:p>
          <a:p>
            <a:pPr marL="0" indent="0">
              <a:buNone/>
            </a:pPr>
            <a:r>
              <a:rPr lang="en-GB" sz="1200" dirty="0"/>
              <a:t>[Note] Integrate from infinity, where V = 0, in to radius r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Point-charge result: V = kQ/r</a:t>
            </a:r>
          </a:p>
          <a:p>
            <a:pPr marL="0" indent="0">
              <a:buNone/>
            </a:pPr>
            <a:r>
              <a:rPr lang="en-GB" sz="1200" dirty="0"/>
              <a:t>[In plain English] Coulomb's inverse-square field integrates to an inverse-first-power potential, because the antiderivative of 1/r² is −1/r.</a:t>
            </a:r>
          </a:p>
          <a:p>
            <a:pPr marL="0" indent="0">
              <a:buNone/>
            </a:pPr>
            <a:r>
              <a:rPr lang="en-GB" sz="1200" dirty="0"/>
              <a:t>[Note] Since −∫ (kQ/r′²) dr′ from ∞ to r equals kQ/r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Field from the potential: E = −dV/dr</a:t>
            </a:r>
          </a:p>
          <a:p>
            <a:pPr marL="0" indent="0">
              <a:buNone/>
            </a:pPr>
            <a:r>
              <a:rPr lang="en-GB" sz="1200" dirty="0"/>
              <a:t>[In plain English] The field is the negative slope of the V–r graph: it points downhill in voltage and is strongest where V changes fastest.</a:t>
            </a:r>
          </a:p>
          <a:p>
            <a:pPr marL="0" indent="0">
              <a:buNone/>
            </a:pPr>
            <a:r>
              <a:rPr lang="en-GB" sz="1200" dirty="0"/>
              <a:t>[Note] Differentiating kQ/r returns kQ/r²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Ring of charge, on axis: V = kQ/√(R² + x²)</a:t>
            </a:r>
          </a:p>
          <a:p>
            <a:pPr marL="0" indent="0">
              <a:buNone/>
            </a:pPr>
            <a:r>
              <a:rPr lang="en-GB" sz="1200" dirty="0"/>
              <a:t>[In plain English] Sum dV = k dq/r around the ring: each piece is equidistant from an axial point, so the integral collapses to one term — no vector components needed.</a:t>
            </a:r>
          </a:p>
          <a:p>
            <a:pPr marL="0" indent="0">
              <a:buNone/>
            </a:pPr>
            <a:r>
              <a:rPr lang="en-GB" sz="1200" dirty="0"/>
              <a:t>[Note] Every element dq is the same distance √(R² + x²) away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Work and energy: W = q∫ E dr</a:t>
            </a:r>
          </a:p>
          <a:p>
            <a:pPr marL="0" indent="0">
              <a:buNone/>
            </a:pPr>
            <a:r>
              <a:rPr lang="en-GB" sz="1200" dirty="0"/>
              <a:t>[In plain English] The field's work on a moving charge is the area under the qE–r graph — the same number as the drop in potential energy, −ΔU.</a:t>
            </a:r>
          </a:p>
          <a:p>
            <a:pPr marL="0" indent="0">
              <a:buNone/>
            </a:pPr>
            <a:r>
              <a:rPr lang="en-GB" sz="1200" dirty="0"/>
              <a:t>[Note] Field work from r₁ to r₂ equals kqQ(1/r₁ − 1/r₂)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[Figure] A graph of potential against distance from a +2.0 μC charge — a 1/r curve falling from 200 kV — with a straight tangent drawn touching it at r = 0.30 m.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[Figure] A charged ring seen almost edge-on with its axis drawn through the centre, a point P a distance x along that axis, and lines from the top and bottom of the ring showing both elements the same slant distance from P.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[Misconception] E is the slope of V, not its value: the field can be large where V = 0 and zero where V is large. On the axis of a charged ring, V is a maximum at the centre while E — the slope there — is exactly zero.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 +2.0 μC point charge creates V = kQ/r. Differentiate to find the field at r = 0.50 m. (k = 8.99 × 10⁹ N·m²/C².)</a:t>
            </a:r>
          </a:p>
          <a:p>
            <a:pPr marL="0" indent="0">
              <a:buNone/>
            </a:pPr>
            <a:r>
              <a:rPr lang="en-GB" sz="1200" dirty="0"/>
              <a:t>[Answer] E ≈ 7.2 × 10⁴ V/m (outward)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E = −dV/dr = −d(kQ/r)/dr = kQ/r².</a:t>
            </a:r>
          </a:p>
          <a:p>
            <a:pPr marL="0" indent="0">
              <a:buNone/>
            </a:pPr>
            <a:r>
              <a:rPr lang="en-GB" sz="1200" dirty="0"/>
              <a:t>[Step 2] E = 8.99 × 10⁹ × 2.0 × 10⁻⁶ ÷ 0.50² = 1.80 × 10⁴ ÷ 0.25.</a:t>
            </a:r>
          </a:p>
          <a:p>
            <a:pPr marL="0" indent="0">
              <a:buNone/>
            </a:pPr>
            <a:r>
              <a:rPr lang="en-GB" sz="1200" dirty="0"/>
              <a:t>[Step 3] E ≈ 7.2 × 10⁴ V/m, pointing away from the positive charge.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Starter: Recall what this lesson stands on (minutes 0–5 of 45)</a:t>
            </a:r>
          </a:p>
          <a:p>
            <a:pPr marL="0" indent="0">
              <a:buNone/>
            </a:pPr>
            <a:r>
              <a:rPr lang="en-GB" sz="1200" dirty="0"/>
              <a:t>[Starter] Recall: Point-charge potential; Field as potential gradient; Electric potential energy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E ≈ 7.2 × 10⁴ V/m (outward)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Starting from E = kQ/r², integrate to show that V = kQ/r, then evaluate V at r = 0.30 m from a +5.0 μC charge.</a:t>
            </a:r>
          </a:p>
          <a:p>
            <a:pPr marL="0" indent="0">
              <a:buNone/>
            </a:pPr>
            <a:r>
              <a:rPr lang="en-GB" sz="1200" dirty="0"/>
              <a:t>[Answer] V = kQ/r ≈ 1.5 × 10⁵ V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V = −∫ (kQ/r′²) dr′ from ∞ to r; the antiderivative of 1/r′² is −1/r′.</a:t>
            </a:r>
          </a:p>
          <a:p>
            <a:pPr marL="0" indent="0">
              <a:buNone/>
            </a:pPr>
            <a:r>
              <a:rPr lang="en-GB" sz="1200" dirty="0"/>
              <a:t>[Step 2] The limits give V = kQ(1/r − 1/∞) = kQ/r — the reference V(∞) = 0 is built in.</a:t>
            </a:r>
          </a:p>
          <a:p>
            <a:pPr marL="0" indent="0">
              <a:buNone/>
            </a:pPr>
            <a:r>
              <a:rPr lang="en-GB" sz="1200" dirty="0"/>
              <a:t>[Step 3] V = 8.99 × 10⁹ × 5.0 × 10⁻⁶ ÷ 0.30 ≈ 1.5 × 10⁵ V.</a:t>
            </a: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V = kQ/r ≈ 1.5 × 10⁵ V</a:t>
            </a: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[Spot the mistake] The working is complete and one line of it is wrong. Let the room hunt: one click names the line, a second shows it done correctly.</a:t>
            </a:r>
          </a:p>
          <a:p>
            <a:pPr marL="0" indent="0">
              <a:buNone/>
            </a:pPr>
            <a:r>
              <a:rPr lang="en-GB" sz="1200" dirty="0"/>
              <a:t>[Line 2 is wrong] The distance from a ring element to P is the SLANT distance, not the axial one: r = √(R² + x²) = √(0.09 + 0.16) = 0.50 m. Using x alone treats the whole ring as though it were bunched at the centre — a slip that only shows up when R is comparable with x, which is precisely when a ring is worth setting as a question.</a:t>
            </a:r>
          </a:p>
          <a:p>
            <a:pPr marL="0" indent="0">
              <a:buNone/>
            </a:pPr>
            <a:r>
              <a:rPr lang="en-GB" sz="1200" dirty="0"/>
              <a:t>[It should say] Every element is r = √(R² + x²) = 0.50 m from P, so V = kQ/r ≈ 7.2 × 10⁴ V</a:t>
            </a: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[Predict] At the centre of the ring, x = 0, what are the potential and the field on the axis?</a:t>
            </a:r>
          </a:p>
          <a:p>
            <a:pPr marL="0" indent="0">
              <a:buNone/>
            </a:pPr>
            <a:r>
              <a:rPr lang="en-GB" sz="1200" dirty="0"/>
              <a:t>[Options] A V is at its maximum and E = 0   B Both V and E are at their maximum   C V = 0 and E = 0, since each element is cancelled by the one opposite it</a:t>
            </a:r>
          </a:p>
          <a:p>
            <a:pPr marL="0" indent="0">
              <a:buNone/>
            </a:pPr>
            <a:r>
              <a:rPr lang="en-GB" sz="1200" dirty="0"/>
              <a:t>[Figure] A charged ring seen almost edge-on with its axis drawn through the centre, a point P a distance x along that axis, and lines from the top and bottom of the ring showing both elements the same slant distance from P.</a:t>
            </a: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[Answer] A — V is at its maximum and E = 0. Every element of the ring is the same distance R from the centre, so all the dV = k dq/r contributions are as large as they can be and add to V = kQ/R, the biggest potential anywhere on the axis. The field is −dV/dx, the slope of that curve, and at a maximum the slope is zero. The cancellation in the third option is real — but it cancels the vectors, never the scalars.</a:t>
            </a: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[Question] Around a point charge, V = kQ/r with V = 0 at infinity. What does E = −dV/dr give?</a:t>
            </a:r>
          </a:p>
          <a:p>
            <a:pPr marL="0" indent="0">
              <a:buNone/>
            </a:pPr>
            <a:r>
              <a:rPr lang="en-GB" sz="1200" dirty="0"/>
              <a:t>[Options] A E = kQ/r², recovering Coulomb's inverse-square field   B E = −kQ/r², a field pointing toward the positive charge   C E = kQ/r, the same inverse-distance shape as V</a:t>
            </a: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[Question] Around a point charge, V = kQ/r with V = 0 at infinity. What does E = −dV/dr give?</a:t>
            </a:r>
          </a:p>
          <a:p>
            <a:pPr marL="0" indent="0">
              <a:buNone/>
            </a:pPr>
            <a:r>
              <a:rPr lang="en-GB" sz="1200" dirty="0"/>
              <a:t>[Option by option] A: Right. d(1/r)/dr = −1/r², and the minus sign in E = −dV/dr cancels it, leaving the outward inverse-square field.  B: One minus sign too many. Differentiating 1/r already produces a negative, and the explicit minus in E = −dV/dr cancels it — a positive charge cannot make a field pointing back at itself.  C: This is the differentiation left undone: kQ/r is the potential itself. Differentiating has to change the power of r, which is exactly why the field and the potential cannot share a shape.</a:t>
            </a:r>
          </a:p>
          <a:p>
            <a:pPr marL="0" indent="0">
              <a:buNone/>
            </a:pPr>
            <a:r>
              <a:rPr lang="en-GB" sz="1200" dirty="0"/>
              <a:t>[Answer] A — E = kQ/r², recovering Coulomb's inverse-square field</a:t>
            </a:r>
          </a:p>
          <a:p>
            <a:pPr marL="0" indent="0">
              <a:buNone/>
            </a:pPr>
            <a:r>
              <a:rPr lang="en-GB" sz="1200" dirty="0"/>
              <a:t>[Why] d(1/r)/dr = −1/r², and the minus sign in E = −dV/dr cancels it, leaving the outward inverse-square field.</a:t>
            </a:r>
          </a:p>
          <a:p>
            <a:pPr marL="0" indent="0">
              <a:buNone/>
            </a:pPr>
            <a:r>
              <a:rPr lang="en-GB" sz="1200" dirty="0"/>
              <a:t>[Reveal] One click for the answer, then one for the reason.</a:t>
            </a: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 ring of radius R = 0.30 m carries Q = +4.0 μC spread uniformly. Find V on the axis at x = 0.40 m by summing dV = k dq/r, then differentiate to find E there.</a:t>
            </a:r>
          </a:p>
          <a:p>
            <a:pPr marL="0" indent="0">
              <a:buNone/>
            </a:pPr>
            <a:r>
              <a:rPr lang="en-GB" sz="1200" dirty="0"/>
              <a:t>[Answer] V ≈ 7.2 × 10⁴ V; E ≈ 1.2 × 10⁵ V/m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Starter: Recall what this lesson stands on (minutes 0–5 of 45)</a:t>
            </a:r>
          </a:p>
          <a:p>
            <a:pPr marL="0" indent="0">
              <a:buNone/>
            </a:pPr>
            <a:r>
              <a:rPr lang="en-GB" sz="1200" dirty="0"/>
              <a:t>[Hook] At the very centre of a charged ring the potential is as high as it gets anywhere on the axis. Which way does the field push a charge placed there? The ring carries +4 μC spread evenly around it, and every part of it is repelling.</a:t>
            </a:r>
          </a:p>
          <a:p>
            <a:pPr marL="0" indent="0">
              <a:buNone/>
            </a:pPr>
            <a:r>
              <a:rPr lang="en-GB" sz="1200" dirty="0"/>
              <a:t>[Answer] It does not push at all: E = 0 at the centre. The field is the SLOPE of the potential, not its value, and the top of a hill is flat — every element's push is cancelled by the element opposite. Highest potential and zero field, in the same place.</a:t>
            </a: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Every element dq lies r = √(R² + x²) = √(0.09 + 0.16) = 0.50 m away, so V = kQ/r = 8.99 × 10⁹ × 4.0 × 10⁻⁶ ÷ 0.50 ≈ 7.2 × 10⁴ V.</a:t>
            </a:r>
          </a:p>
          <a:p>
            <a:pPr marL="0" indent="0">
              <a:buNone/>
            </a:pPr>
            <a:r>
              <a:rPr lang="en-GB" sz="1200" dirty="0"/>
              <a:t>[Step 2] Differentiate kQ(R² + x²)^(−1/2): E = −dV/dx = kQx/(R² + x²)^(3/2).</a:t>
            </a:r>
          </a:p>
          <a:p>
            <a:pPr marL="0" indent="0">
              <a:buNone/>
            </a:pPr>
            <a:r>
              <a:rPr lang="en-GB" sz="1200" dirty="0"/>
              <a:t>[Step 3] E = 8.99 × 10⁹ × 4.0 × 10⁻⁶ × 0.40 ÷ 0.50³ = 1.44 × 10⁴ ÷ 0.125 ≈ 1.2 × 10⁵ V/m along the axis.</a:t>
            </a: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V ≈ 7.2 × 10⁴ V; E ≈ 1.2 × 10⁵ V/m</a:t>
            </a: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 proton is released from rest 5.0 × 10⁻¹¹ m from a fixed bare helium nucleus (Q = +3.2 × 10⁻¹⁹ C). Use W = q∫E dr to find the work the field does as the proton escapes to infinity, and its final speed. (mₚ = 1.67 × 10⁻²⁷ kg.)</a:t>
            </a:r>
          </a:p>
          <a:p>
            <a:pPr marL="0" indent="0">
              <a:buNone/>
            </a:pPr>
            <a:r>
              <a:rPr lang="en-GB" sz="1200" dirty="0"/>
              <a:t>[Answer] W ≈ 9.2 × 10⁻¹⁸ J; v ≈ 1.1 × 10⁵ m/s</a:t>
            </a: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W = q∫ (kQ/r²) dr from r₁ to ∞ = kqQ/r₁ — the area under the force–distance curve.</a:t>
            </a:r>
          </a:p>
          <a:p>
            <a:pPr marL="0" indent="0">
              <a:buNone/>
            </a:pPr>
            <a:r>
              <a:rPr lang="en-GB" sz="1200" dirty="0"/>
              <a:t>[Step 2] kqQ = 8.99 × 10⁹ × 1.60 × 10⁻¹⁹ × 3.2 × 10⁻¹⁹ = 4.60 × 10⁻²⁸ J·m, so W = 4.60 × 10⁻²⁸ ÷ 5.0 × 10⁻¹¹ = 9.2 × 10⁻¹⁸ J.</a:t>
            </a:r>
          </a:p>
          <a:p>
            <a:pPr marL="0" indent="0">
              <a:buNone/>
            </a:pPr>
            <a:r>
              <a:rPr lang="en-GB" sz="1200" dirty="0"/>
              <a:t>[Step 3] ½mv² = W → v = √(2 × 9.2 × 10⁻¹⁸ ÷ 1.67 × 10⁻²⁷) ≈ 1.1 × 10⁵ m/s.</a:t>
            </a: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W ≈ 9.2 × 10⁻¹⁸ J; v ≈ 1.1 × 10⁵ m/s</a:t>
            </a: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Plenary: What to take away, what to practise next (minutes 41–45 of 45)</a:t>
            </a:r>
          </a:p>
          <a:p>
            <a:pPr marL="0" indent="0">
              <a:buNone/>
            </a:pPr>
            <a:r>
              <a:rPr lang="en-GB" sz="1200" dirty="0"/>
              <a:t>[Interactive] The graphs and the circuit topology on these slides are frozen. The live version at https://giophysics.com/chapter-21/presentation/?lesson=calculus moves them.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[Definition] Potential calculus builds V by integrating the electric field along a radial path and recovers the field as the negative gradient (slope) of V.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[Worked illustration] Halving the distance to a point charge makes the V–r graph four times steeper, exactly the fourfold field increase that E = kQ/r² predicts.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[Big idea] Carrying a unit positive charge in from infinity against a point charge's field costs V(r) = −∫E dr = kQ/r, and differentiating back gives E = −dV/dr = kQ/r². Because potential is a scalar, a charged ring's axial potential is just the sum of dV = k dq/r over equidistant elements, and the work done on any charge follows from W = q∫E dr = −qΔV for motion with the field.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E = kQ/r² and V = kQ/r are linked both ways: integrate the field and the potential appears; differentiate the potential and the field returns. The minus sign encodes that E points down the potential hill.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Adding potential contributions needs no components. For a ring, every dq lies √(R² + x²) from an axial point, so V = kQ/√(R² + x²) drops out in one line — building E directly would demand vector components.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Because W = q∫E dr, the area under the qE–r curve between two radii equals the kinetic energy a released charge gains — a direct calculus check on any escape-speed calculation.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buNone/>
        <a:defRPr sz="3200">
          <a:solidFill>
            <a:schemeClr val="tx1"/>
          </a:solidFill>
          <a:latin typeface="+mj-lt"/>
        </a:defRPr>
      </a:lvl1pPr>
    </p:titleStyle>
    <p:bodyStyle>
      <a:lvl1pPr marL="0" algn="l">
        <a:buNone/>
        <a:defRPr sz="1300">
          <a:solidFill>
            <a:schemeClr val="tx1"/>
          </a:solidFill>
          <a:latin typeface="+mn-lt"/>
        </a:defRPr>
      </a:lvl1pPr>
    </p:bodyStyle>
    <p:otherStyle>
      <a:lvl1pPr marL="0" algn="l">
        <a:buNone/>
        <a:defRPr sz="1300">
          <a:solidFill>
            <a:schemeClr val="tx1"/>
          </a:solidFill>
          <a:latin typeface="+mn-lt"/>
        </a:defRPr>
      </a:lvl1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.png"/><Relationship Id="rId4" Type="http://schemas.openxmlformats.org/officeDocument/2006/relationships/hyperlink" Target="https://giophysics.com/chapter-21/presentation/?lesson=calculus" TargetMode="External"/></Relationships>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.png"/><Relationship Id="rId4" Type="http://schemas.openxmlformats.org/officeDocument/2006/relationships/hyperlink" Target="https://giophysics.com/chapter-21/presentation/?lesson=calculus" TargetMode="External"/></Relationships>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giophysics.com/chapter-21/point-charge-potential/" TargetMode="External"/><Relationship Id="rId4" Type="http://schemas.openxmlformats.org/officeDocument/2006/relationships/hyperlink" Target="https://giophysics.com/chapter-21/equipotentials-work-field-gradient/" TargetMode="External"/><Relationship Id="rId5" Type="http://schemas.openxmlformats.org/officeDocument/2006/relationships/hyperlink" Target="https://giophysics.com/chapter-21/electric-potential-energy/" TargetMode="External"/></Relationships>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.png"/><Relationship Id="rId4" Type="http://schemas.openxmlformats.org/officeDocument/2006/relationships/hyperlink" Target="https://giophysics.com/chapter-21/presentation/?lesson=calculus" TargetMode="External"/></Relationships>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Relationship Id="rId3" Type="http://schemas.openxmlformats.org/officeDocument/2006/relationships/hyperlink" Target="https://giophysics.com/chapter-21/potential-calculus/" TargetMode="External"/><Relationship Id="rId4" Type="http://schemas.openxmlformats.org/officeDocument/2006/relationships/hyperlink" Target="https://giophysics.com/chapter-21/presentation/?lesson=calculus" TargetMode="External"/><Relationship Id="rId5" Type="http://schemas.openxmlformats.org/officeDocument/2006/relationships/hyperlink" Target="https://giophysics.com/chapter-21/" TargetMode="External"/><Relationship Id="rId6" Type="http://schemas.openxmlformats.org/officeDocument/2006/relationships/hyperlink" Target="https://giophysics.com/downloads/21-7-potential-calculus.pdf" TargetMode="Externa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nel"/>
          <p:cNvSpPr/>
          <p:nvPr/>
        </p:nvSpPr>
        <p:spPr>
          <a:xfrm>
            <a:off x="558800" y="812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3" name="text"/>
          <p:cNvSpPr txBox="1"/>
          <p:nvPr/>
        </p:nvSpPr>
        <p:spPr>
          <a:xfrm>
            <a:off x="558800" y="1016000"/>
            <a:ext cx="110744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dirty="0">
                <a:solidFill>
                  <a:srgbClr val="4C5F59"/>
                </a:solidFill>
                <a:latin typeface="Arial"/>
                <a:cs typeface="Arial"/>
              </a:rPr>
              <a:t>12 · Electric Potential</a:t>
            </a:r>
          </a:p>
        </p:txBody>
      </p:sp>
      <p:sp>
        <p:nvSpPr>
          <p:cNvPr id="4" name="text"/>
          <p:cNvSpPr txBox="1"/>
          <p:nvPr/>
        </p:nvSpPr>
        <p:spPr>
          <a:xfrm>
            <a:off x="558800" y="1306830"/>
            <a:ext cx="11074400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00" b="0" i="0" dirty="0">
                <a:solidFill>
                  <a:srgbClr val="4C5F59"/>
                </a:solidFill>
                <a:latin typeface="Arial"/>
                <a:cs typeface="Arial"/>
              </a:rPr>
              <a:t>Integrate the field, differentiate the potential</a:t>
            </a:r>
          </a:p>
        </p:txBody>
      </p:sp>
      <p:sp>
        <p:nvSpPr>
          <p:cNvPr id="5" name="text"/>
          <p:cNvSpPr txBox="1"/>
          <p:nvPr/>
        </p:nvSpPr>
        <p:spPr>
          <a:xfrm>
            <a:off x="558800" y="1555750"/>
            <a:ext cx="11074400" cy="528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200" b="1" i="0" dirty="0">
                <a:solidFill>
                  <a:srgbClr val="102E29"/>
                </a:solidFill>
                <a:latin typeface="Arial"/>
                <a:cs typeface="Arial"/>
              </a:rPr>
              <a:t>Potential Calculus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211070"/>
            <a:ext cx="11074400" cy="4127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0" dirty="0">
                <a:solidFill>
                  <a:srgbClr val="4C5F59"/>
                </a:solidFill>
                <a:latin typeface="Arial"/>
                <a:cs typeface="Arial"/>
              </a:rPr>
              <a:t>Potential is the negative integral of the electric field, and the field is the negative slope of the potential. One pair of calculus operations links kQ/r², kQ/r, charged rings, and energy.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277622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fact-label"/>
          <p:cNvSpPr txBox="1"/>
          <p:nvPr/>
        </p:nvSpPr>
        <p:spPr>
          <a:xfrm>
            <a:off x="558800" y="2954020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POSITION</a:t>
            </a:r>
          </a:p>
        </p:txBody>
      </p:sp>
      <p:sp>
        <p:nvSpPr>
          <p:cNvPr id="9" name="fact-value"/>
          <p:cNvSpPr txBox="1"/>
          <p:nvPr/>
        </p:nvSpPr>
        <p:spPr>
          <a:xfrm>
            <a:off x="1778000" y="2954020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Lesson 7 of 7 in Electric Potential</a:t>
            </a:r>
          </a:p>
        </p:txBody>
      </p:sp>
      <p:sp>
        <p:nvSpPr>
          <p:cNvPr id="10" name="fact-label"/>
          <p:cNvSpPr txBox="1"/>
          <p:nvPr/>
        </p:nvSpPr>
        <p:spPr>
          <a:xfrm>
            <a:off x="558800" y="3232785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PLAN</a:t>
            </a:r>
          </a:p>
        </p:txBody>
      </p:sp>
      <p:sp>
        <p:nvSpPr>
          <p:cNvPr id="11" name="fact-value"/>
          <p:cNvSpPr txBox="1"/>
          <p:nvPr/>
        </p:nvSpPr>
        <p:spPr>
          <a:xfrm>
            <a:off x="1778000" y="3232785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16 slides in the 45-minute core run, about 43 minutes of it</a:t>
            </a:r>
          </a:p>
        </p:txBody>
      </p:sp>
      <p:sp>
        <p:nvSpPr>
          <p:cNvPr id="12" name="fact-label"/>
          <p:cNvSpPr txBox="1"/>
          <p:nvPr/>
        </p:nvSpPr>
        <p:spPr>
          <a:xfrm>
            <a:off x="558800" y="3511550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LESSON PAGE</a:t>
            </a:r>
          </a:p>
        </p:txBody>
      </p:sp>
      <p:sp>
        <p:nvSpPr>
          <p:cNvPr id="13" name="fact-value"/>
          <p:cNvSpPr txBox="1"/>
          <p:nvPr/>
        </p:nvSpPr>
        <p:spPr>
          <a:xfrm>
            <a:off x="1778000" y="3511550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https://giophysics.com/chapter-21/potential-calculus/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5947410"/>
            <a:ext cx="31750" cy="19939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787400" y="5972810"/>
            <a:ext cx="10845800" cy="14859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00" b="0" i="1" dirty="0">
                <a:solidFill>
                  <a:srgbClr val="4C5F59"/>
                </a:solidFill>
                <a:latin typeface="Arial"/>
                <a:cs typeface="Arial"/>
              </a:rPr>
              <a:t>Built by GioPhysics from the lesson's own page. Every word on these slides is the lesson's; nothing here is re-authored. Teaching material, not an awarding body's document.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POTENTIAL CALCULUS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9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0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Potential Calculus. Built by GioPhysics from the lesson's own copy; nothing on these slides is re-authored.</a:t>
            </a:r>
          </a:p>
        </p:txBody>
      </p:sp>
      <p:sp>
        <p:nvSpPr>
          <p:cNvPr id="21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 / 35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1 OF 5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Potential from the field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V = −∫ E dr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Integrate from infinity, where V = 0, in to radius r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11074400" cy="4457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The voltage at a point is the work per coulomb to carry a test charge in from far away — add up field × step over the whole journey, with a minus sign because you push against the field.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POTENTIAL CALCULUS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Potential Calculus.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10 / 35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2 OF 5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Point-charge result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V = kQ/r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Since −∫ (kQ/r′²) dr′ from ∞ to r equals kQ/r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11074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Coulomb's inverse-square field integrates to an inverse-first-power potential, because the antiderivative of 1/r² is −1/r.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POTENTIAL CALCULUS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Potential Calculus.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11 / 35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3 OF 5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Field from the potential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E = −dV/dr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Differentiating kQ/r returns kQ/r²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11074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The field is the negative slope of the V–r graph: it points downhill in voltage and is strongest where V changes fastest.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POTENTIAL CALCULUS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Potential Calculus.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12 / 35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4 OF 5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Ring of charge, on axis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V = kQ/√(R² + x²)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Every element dq is the same distance √(R² + x²) away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11074400" cy="4457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Sum dV = k dq/r around the ring: each piece is equidistant from an axial point, so the integral collapses to one term — no vector components needed.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POTENTIAL CALCULUS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Potential Calculus.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13 / 35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5 OF 5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Work and energy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W = q∫ E dr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Field work from r₁ to r₂ equals kqQ(1/r₁ − 1/r₂)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11074400" cy="4457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The field's work on a moving charge is the area under the qE–r graph — the same number as the drop in potential energy, −ΔU.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POTENTIAL CALCULUS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Potential Calculus.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14 / 35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PICTURE 1 OF 2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field is the slope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Drawn for this lesson</a:t>
            </a:r>
          </a:p>
        </p:txBody>
      </p:sp>
      <p:sp>
        <p:nvSpPr>
          <p:cNvPr id="6" name="panel"/>
          <p:cNvSpPr/>
          <p:nvPr/>
        </p:nvSpPr>
        <p:spPr>
          <a:xfrm>
            <a:off x="3141393" y="1854200"/>
            <a:ext cx="5909214" cy="3600450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7" name="A graph of potential against distance from a +2.0 μC charge — a 1/r curve falling from 200 kV — with a straight tangent drawn touching it at r = 0.30 m." descr="A graph of potential against distance from a +2.0 μC charge — a 1/r curve falling from 200 kV — with a straight tangent drawn touching it at r = 0.30 m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693" y="1968500"/>
            <a:ext cx="5680614" cy="3371850"/>
          </a:xfrm>
          <a:prstGeom prst="rect">
            <a:avLst/>
          </a:prstGeom>
        </p:spPr>
      </p:pic>
      <p:sp>
        <p:nvSpPr>
          <p:cNvPr id="8" name="text"/>
          <p:cNvSpPr txBox="1"/>
          <p:nvPr/>
        </p:nvSpPr>
        <p:spPr>
          <a:xfrm>
            <a:off x="558800" y="5518150"/>
            <a:ext cx="11074400" cy="3962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A graph of potential against distance from a +2.0 μC charge — a 1/r curve falling from 200 kV — with a straight tangent drawn touching it at r = 0.30 m.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5965190"/>
            <a:ext cx="110744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 version of this figure — click here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POTENTIAL CALCULUS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Potential Calculus.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15 / 35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PICTURE 2 OF 2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Why a ring is easy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Drawn for this lesson</a:t>
            </a:r>
          </a:p>
        </p:txBody>
      </p:sp>
      <p:sp>
        <p:nvSpPr>
          <p:cNvPr id="6" name="panel"/>
          <p:cNvSpPr/>
          <p:nvPr/>
        </p:nvSpPr>
        <p:spPr>
          <a:xfrm>
            <a:off x="2809260" y="1854200"/>
            <a:ext cx="6573479" cy="3600450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7" name="A charged ring seen almost edge-on with its axis drawn through the centre, a point P a distance x along that axis, and lines from the top and bottom of the ring showing both elements the same slant distance from P." descr="A charged ring seen almost edge-on with its axis drawn through the centre, a point P a distance x along that axis, and lines from the top and bottom of the ring showing both elements the same slant distance from P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3560" y="1968500"/>
            <a:ext cx="6344879" cy="3371850"/>
          </a:xfrm>
          <a:prstGeom prst="rect">
            <a:avLst/>
          </a:prstGeom>
        </p:spPr>
      </p:pic>
      <p:sp>
        <p:nvSpPr>
          <p:cNvPr id="8" name="text"/>
          <p:cNvSpPr txBox="1"/>
          <p:nvPr/>
        </p:nvSpPr>
        <p:spPr>
          <a:xfrm>
            <a:off x="558800" y="5518150"/>
            <a:ext cx="11074400" cy="3962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A charged ring seen almost edge-on with its axis drawn through the centre, a point P a distance x along that axis, and lines from the top and bottom of the ring showing both elements the same slant distance from P.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5965190"/>
            <a:ext cx="110744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 version of this figure — click here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POTENTIAL CALCULUS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Potential Calculus.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16 / 35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WATCH OUT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common trap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238500"/>
            <a:ext cx="11074400" cy="528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600" b="0" i="0" dirty="0">
                <a:solidFill>
                  <a:srgbClr val="102E29"/>
                </a:solidFill>
                <a:latin typeface="Arial"/>
                <a:cs typeface="Arial"/>
              </a:rPr>
              <a:t>E is the slope of V, not its value: the field can be large where V = 0 and zero where V is large. On the axis of a charged ring, V is a maximum at the centre while E — the slope there — is exactly zero.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POTENTIAL CALCULUS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Potential Calculus.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17 / 35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1 OF 2 · EASY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 +2.0 μC point charge creates V = kQ/r. Differentiate to find the field at r = 0.50 m. (k = 8.99 × 10⁹ N·m²/C².)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POTENTIAL CALCULUS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Potential Calculus.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18 / 35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1 OF 2 · EASY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93402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 +2.0 μC point charge creates V = kQ/r. Differentiate to find the field at r = 0.50 m. (k = 8.99 × 10⁹ N·m²/C².)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3029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3029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E = −dV/dr = −d(kQ/r)/dr = kQ/r².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6966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6966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E = 8.99 × 10⁹ × 2.0 × 10⁻⁶ ÷ 0.50² = 1.80 × 10⁴ ÷ 0.25.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0903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0903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E ≈ 7.2 × 10⁴ V/m, pointing away from the positive charge.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POTENTIAL CALCULUS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Potential Calculus.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19 / 35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WHAT THIS NEEDS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What you already know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Starter — Recall what this lesson stands on</a:t>
            </a:r>
          </a:p>
        </p:txBody>
      </p:sp>
      <p:sp>
        <p:nvSpPr>
          <p:cNvPr id="6" name="panel"/>
          <p:cNvSpPr/>
          <p:nvPr/>
        </p:nvSpPr>
        <p:spPr>
          <a:xfrm>
            <a:off x="558800" y="2894379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7" name="hint"/>
          <p:cNvSpPr txBox="1"/>
          <p:nvPr/>
        </p:nvSpPr>
        <p:spPr>
          <a:xfrm>
            <a:off x="558800" y="2894379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Recall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1549400" y="2881679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3"/>
                <a:latin typeface="Arial"/>
                <a:cs typeface="Arial"/>
              </a:rPr>
              <a:t>Point-charge potential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21709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https://giophysics.com/chapter-21/point-charge-potential/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3434764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1" name="hint"/>
          <p:cNvSpPr txBox="1"/>
          <p:nvPr/>
        </p:nvSpPr>
        <p:spPr>
          <a:xfrm>
            <a:off x="558800" y="3434764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Recall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549400" y="3422064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Field as potential gradient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558800" y="3662094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https://giophysics.com/chapter-21/equipotentials-work-field-gradient/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3975149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5" name="hint"/>
          <p:cNvSpPr txBox="1"/>
          <p:nvPr/>
        </p:nvSpPr>
        <p:spPr>
          <a:xfrm>
            <a:off x="558800" y="3975149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Recall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1549400" y="3962449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5"/>
                <a:latin typeface="Arial"/>
                <a:cs typeface="Arial"/>
              </a:rPr>
              <a:t>Electric potential energy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558800" y="4202479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https://giophysics.com/chapter-21/electric-potential-energy/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POTENTIAL CALCULUS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21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2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Potential Calculus. Built by GioPhysics from the lesson's own copy; nothing on these slides is re-authored.</a:t>
            </a:r>
          </a:p>
        </p:txBody>
      </p:sp>
      <p:sp>
        <p:nvSpPr>
          <p:cNvPr id="23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 / 35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WORKED EXAMPLE 1 OF 2 · EASY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E ≈ 7.2 × 10⁴ V/m (outward)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ELECTRIC POTENTIAL  ·  POTENTIAL CALCULUS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Electric Potential — Potential Calculus.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20 / 35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2 OF 2 · MEDIUM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Starting from E = kQ/r², integrate to show that V = kQ/r, then evaluate V at r = 0.30 m from a +5.0 μC charge.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POTENTIAL CALCULUS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Potential Calculus.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21 / 35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2 OF 2 · MEDIUM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93402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Starting from E = kQ/r², integrate to show that V = kQ/r, then evaluate V at r = 0.30 m from a +5.0 μC charge.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3029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3029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V = −∫ (kQ/r′²) dr′ from ∞ to r; the antiderivative of 1/r′² is −1/r′.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6966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6966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The limits give V = kQ(1/r − 1/∞) = kQ/r — the reference V(∞) = 0 is built in.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0903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0903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V = 8.99 × 10⁹ × 5.0 × 10⁻⁶ ÷ 0.30 ≈ 1.5 × 10⁵ V.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POTENTIAL CALCULUS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Potential Calculus.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22 / 35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WORKED EXAMPLE 2 OF 2 · MEDIUM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V = kQ/r ≈ 1.5 × 10⁵ V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ELECTRIC POTENTIAL  ·  POTENTIAL CALCULUS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Electric Potential — Potential Calculus.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23 / 35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SPOT THE MISTAKE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One line here is wrong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The whole working is up — find the bad line before you click</a:t>
            </a:r>
          </a:p>
        </p:txBody>
      </p:sp>
      <p:sp>
        <p:nvSpPr>
          <p:cNvPr id="6" name="step-number"/>
          <p:cNvSpPr txBox="1"/>
          <p:nvPr/>
        </p:nvSpPr>
        <p:spPr>
          <a:xfrm>
            <a:off x="558800" y="18542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7" name="step"/>
          <p:cNvSpPr txBox="1"/>
          <p:nvPr/>
        </p:nvSpPr>
        <p:spPr>
          <a:xfrm>
            <a:off x="939800" y="18542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Ring of radius R = 0.30 m, Q = +4.0 μC; find V at the axial point x = 0.40 m</a:t>
            </a:r>
          </a:p>
        </p:txBody>
      </p:sp>
      <p:sp>
        <p:nvSpPr>
          <p:cNvPr id="8" name="step-number"/>
          <p:cNvSpPr txBox="1"/>
          <p:nvPr/>
        </p:nvSpPr>
        <p:spPr>
          <a:xfrm>
            <a:off x="558800" y="22479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9" name="step"/>
          <p:cNvSpPr txBox="1"/>
          <p:nvPr/>
        </p:nvSpPr>
        <p:spPr>
          <a:xfrm>
            <a:off x="939800" y="22479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Every element is 0.40 m from P, so V = kQ/x</a:t>
            </a:r>
          </a:p>
        </p:txBody>
      </p:sp>
      <p:sp>
        <p:nvSpPr>
          <p:cNvPr id="10" name="step-number"/>
          <p:cNvSpPr txBox="1"/>
          <p:nvPr/>
        </p:nvSpPr>
        <p:spPr>
          <a:xfrm>
            <a:off x="558800" y="26416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1" name="step"/>
          <p:cNvSpPr txBox="1"/>
          <p:nvPr/>
        </p:nvSpPr>
        <p:spPr>
          <a:xfrm>
            <a:off x="939800" y="26416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V = 8.99 × 10⁹ × 4.0 × 10⁻⁶ ÷ 0.40</a:t>
            </a:r>
          </a:p>
        </p:txBody>
      </p:sp>
      <p:sp>
        <p:nvSpPr>
          <p:cNvPr id="12" name="step-number"/>
          <p:cNvSpPr txBox="1"/>
          <p:nvPr/>
        </p:nvSpPr>
        <p:spPr>
          <a:xfrm>
            <a:off x="558800" y="30353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4.</a:t>
            </a:r>
          </a:p>
        </p:txBody>
      </p:sp>
      <p:sp>
        <p:nvSpPr>
          <p:cNvPr id="13" name="step"/>
          <p:cNvSpPr txBox="1"/>
          <p:nvPr/>
        </p:nvSpPr>
        <p:spPr>
          <a:xfrm>
            <a:off x="939800" y="30353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V ≈ 9.0 × 10⁴ V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558800" y="34290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LINE 2 IS WRONG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558800" y="3636645"/>
            <a:ext cx="11074400" cy="6934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The distance from a ring element to P is the SLANT distance, not the axial one: r = √(R² + x²) = √(0.09 + 0.16) = 0.50 m. Using x alone treats the whole ring as though it were bunched at the centre — a slip that only shows up when R is comparable with x, which is precisely when a ring is worth setting as a question.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558800" y="445706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IT SHOULD SAY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558800" y="4664710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Every element is r = √(R² + x²) = 0.50 m from P, so V = kQ/r ≈ 7.2 × 10⁴ V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POTENTIAL CALCULUS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21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2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Potential Calculus. Built by GioPhysics from the lesson's own copy; nothing on these slides is re-authored.</a:t>
            </a:r>
          </a:p>
        </p:txBody>
      </p:sp>
      <p:sp>
        <p:nvSpPr>
          <p:cNvPr id="23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24 / 35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PREDICT · TAKE THE VOTE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Commit before you are told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Hands up for each option, then click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61468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At the centre of the ring, x = 0, what are the potential and the field on the axis?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33980"/>
            <a:ext cx="6146800" cy="2476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A   V is at its maximum and E = 0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32430"/>
            <a:ext cx="6146800" cy="2476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B   Both V and E are at their maximum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230880"/>
            <a:ext cx="6146800" cy="4953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C   V = 0 and E = 0, since each element is cancelled by the one opposite it</a:t>
            </a:r>
          </a:p>
        </p:txBody>
      </p:sp>
      <p:sp>
        <p:nvSpPr>
          <p:cNvPr id="10" name="panel"/>
          <p:cNvSpPr/>
          <p:nvPr/>
        </p:nvSpPr>
        <p:spPr>
          <a:xfrm>
            <a:off x="7010400" y="1854200"/>
            <a:ext cx="4622800" cy="2563803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11" name="A charged ring seen almost edge-on with its axis drawn through the centre, a point P a distance x along that axis, and lines from the top and bottom of the ring showing both elements the same slant distance from P." descr="A charged ring seen almost edge-on with its axis drawn through the centre, a point P a distance x along that axis, and lines from the top and bottom of the ring showing both elements the same slant distance from P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4700" y="1968500"/>
            <a:ext cx="4394200" cy="2335203"/>
          </a:xfrm>
          <a:prstGeom prst="rect">
            <a:avLst/>
          </a:prstGeom>
        </p:spPr>
      </p:pic>
      <p:sp>
        <p:nvSpPr>
          <p:cNvPr id="12" name="text"/>
          <p:cNvSpPr txBox="1"/>
          <p:nvPr/>
        </p:nvSpPr>
        <p:spPr>
          <a:xfrm>
            <a:off x="7010400" y="4481503"/>
            <a:ext cx="4622800" cy="7924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A charged ring seen almost edge-on with its axis drawn through the centre, a point P a distance x along that axis, and lines from the top and bottom of the ring showing both elements the same slant distance from P.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7010400" y="5324783"/>
            <a:ext cx="46228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 version of this figure — click here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POTENTIAL CALCULUS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7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8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Potential Calculus. Built by GioPhysics from the lesson's own copy; nothing on these slides is re-authored.</a:t>
            </a:r>
          </a:p>
        </p:txBody>
      </p:sp>
      <p:sp>
        <p:nvSpPr>
          <p:cNvPr id="19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25 / 35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PREDICT · THE OUTCOME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What actually happens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Ask the room who changed their mind, and why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862140"/>
            <a:ext cx="11074400" cy="3467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100" b="1" i="0" dirty="0">
                <a:solidFill>
                  <a:srgbClr val="E0A93F"/>
                </a:solidFill>
                <a:latin typeface="Arial"/>
                <a:cs typeface="Arial"/>
              </a:rPr>
              <a:t>A  V is at its maximum and E = 0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20885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WHY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416495"/>
            <a:ext cx="11074400" cy="990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F3EFDF"/>
                </a:solidFill>
                <a:latin typeface="Arial"/>
                <a:cs typeface="Arial"/>
              </a:rPr>
              <a:t>Every element of the ring is the same distance R from the centre, so all the dV = k dq/r contributions are as large as they can be and add to V = kQ/R, the biggest potential anywhere on the axis. The field is −dV/dx, the slope of that curve, and at a maximum the slope is zero. The cancellation in the third option is real — but it cancels the vectors, never the scalars.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ELECTRIC POTENTIAL  ·  POTENTIAL CALCULUS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Electric Potential — Potential Calculus.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26 / 35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6" fill="hold">
                      <p:stCondLst>
                        <p:cond delay="indefinite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QUICK CHECK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Decide before the answer goes up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879481"/>
            <a:ext cx="11074400" cy="2806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Around a point charge, V = kQ/r with V = 0 at infinity. What does E = −dV/dr give?</a:t>
            </a:r>
          </a:p>
        </p:txBody>
      </p:sp>
      <p:sp>
        <p:nvSpPr>
          <p:cNvPr id="7" name="option-letter"/>
          <p:cNvSpPr txBox="1"/>
          <p:nvPr/>
        </p:nvSpPr>
        <p:spPr>
          <a:xfrm>
            <a:off x="558800" y="3363351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A</a:t>
            </a:r>
          </a:p>
        </p:txBody>
      </p:sp>
      <p:sp>
        <p:nvSpPr>
          <p:cNvPr id="8" name="option"/>
          <p:cNvSpPr txBox="1"/>
          <p:nvPr/>
        </p:nvSpPr>
        <p:spPr>
          <a:xfrm>
            <a:off x="914400" y="3363351"/>
            <a:ext cx="107188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E = kQ/r², recovering Coulomb's inverse-square field</a:t>
            </a:r>
          </a:p>
        </p:txBody>
      </p:sp>
      <p:sp>
        <p:nvSpPr>
          <p:cNvPr id="9" name="option-letter"/>
          <p:cNvSpPr txBox="1"/>
          <p:nvPr/>
        </p:nvSpPr>
        <p:spPr>
          <a:xfrm>
            <a:off x="558800" y="3744351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B</a:t>
            </a:r>
          </a:p>
        </p:txBody>
      </p:sp>
      <p:sp>
        <p:nvSpPr>
          <p:cNvPr id="10" name="option"/>
          <p:cNvSpPr txBox="1"/>
          <p:nvPr/>
        </p:nvSpPr>
        <p:spPr>
          <a:xfrm>
            <a:off x="914400" y="3744351"/>
            <a:ext cx="107188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E = −kQ/r², a field pointing toward the positive charge</a:t>
            </a:r>
          </a:p>
        </p:txBody>
      </p:sp>
      <p:sp>
        <p:nvSpPr>
          <p:cNvPr id="11" name="option-letter"/>
          <p:cNvSpPr txBox="1"/>
          <p:nvPr/>
        </p:nvSpPr>
        <p:spPr>
          <a:xfrm>
            <a:off x="558800" y="4125351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C</a:t>
            </a:r>
          </a:p>
        </p:txBody>
      </p:sp>
      <p:sp>
        <p:nvSpPr>
          <p:cNvPr id="12" name="option"/>
          <p:cNvSpPr txBox="1"/>
          <p:nvPr/>
        </p:nvSpPr>
        <p:spPr>
          <a:xfrm>
            <a:off x="914400" y="4125351"/>
            <a:ext cx="107188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E = kQ/r, the same inverse-distance shape as V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POTENTIAL CALCULUS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Potential Calculus.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27 / 35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QUICK CHECK · THE ANSWER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The answer, and why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3632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E0A93F"/>
                </a:solidFill>
                <a:latin typeface="Arial"/>
                <a:cs typeface="Arial"/>
              </a:rPr>
              <a:t>A  E = kQ/r², recovering Coulomb's inverse-square field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47142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HOW TO GET THERE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679065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F3EFDF"/>
                </a:solidFill>
                <a:latin typeface="Arial"/>
                <a:cs typeface="Arial"/>
              </a:rPr>
              <a:t>d(1/r)/dr = −1/r², and the minus sign in E = −dV/dr cancels it, leaving the outward inverse-square field.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06260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WHY THE OTHERS TEMPT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558800" y="3270250"/>
            <a:ext cx="110744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E0A93F"/>
                </a:solidFill>
                <a:latin typeface="Arial"/>
                <a:cs typeface="Arial"/>
              </a:rPr>
              <a:t>A   Right. d(1/r)/dr = −1/r², and the minus sign in E = −dV/dr cancels it, leaving the outward inverse-square field.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558800" y="3662680"/>
            <a:ext cx="11074400" cy="4292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F3EFDF"/>
                </a:solidFill>
                <a:latin typeface="Arial"/>
                <a:cs typeface="Arial"/>
              </a:rPr>
              <a:t>B   One minus sign too many. Differentiating 1/r already produces a negative, and the explicit minus in E = −dV/dr cancels it — a positive charge cannot make a field pointing back at itself.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558800" y="4155440"/>
            <a:ext cx="11074400" cy="4292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F3EFDF"/>
                </a:solidFill>
                <a:latin typeface="Arial"/>
                <a:cs typeface="Arial"/>
              </a:rPr>
              <a:t>C   This is the differentiation left undone: kQ/r is the potential itself. Differentiating has to change the power of r, which is exactly why the field and the potential cannot share a shape.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ELECTRIC POTENTIAL  ·  POTENTIAL CALCULUS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Electric Potential — Potential Calculus.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28 / 35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6" fill="hold">
                      <p:stCondLst>
                        <p:cond delay="indefinite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1 OF 2 · HARD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 ring of radius R = 0.30 m carries Q = +4.0 μC spread uniformly. Find V on the axis at x = 0.40 m by summing dV = k dq/r, then differentiate to find E there.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POTENTIAL CALCULUS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Potential Calculus.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29 / 35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THINK FIRST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000" b="1" i="0" dirty="0">
                <a:solidFill>
                  <a:srgbClr val="102E29"/>
                </a:solidFill>
                <a:latin typeface="Arial"/>
                <a:cs typeface="Arial"/>
              </a:rPr>
              <a:t>At the very centre of a charged ring the potential is as high as it gets anywhere on the axis. Which way does the field push a charge placed there?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Take answers before you click — the point is the commitment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925152"/>
            <a:ext cx="11074400" cy="2806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The ring carries +4 μC spread evenly around it, and every part of it is repelling.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383622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ANSWER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591267"/>
            <a:ext cx="11074400" cy="8420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E0A93F"/>
                </a:solidFill>
                <a:latin typeface="Arial"/>
                <a:cs typeface="Arial"/>
              </a:rPr>
              <a:t>It does not push at all: E = 0 at the centre. The field is the SLOPE of the potential, not its value, and the top of a hill is flat — every element's push is cancelled by the element opposite. Highest potential and zero field, in the same place.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POTENTIAL CALCULUS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Potential Calculus.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 / 35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1 OF 2 · HARD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740269"/>
            <a:ext cx="11074400" cy="4127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 ring of radius R = 0.30 m carries Q = +4.0 μC spread uniformly. Find V on the axis at x = 0.40 m by summing dV = k dq/r, then differentiate to find E there.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356219"/>
            <a:ext cx="381000" cy="4457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356219"/>
            <a:ext cx="10693400" cy="4457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Every element dq lies r = √(R² + x²) = √(0.09 + 0.16) = 0.50 m away, so V = kQ/r = 8.99 × 10⁹ × 4.0 × 10⁻⁶ ÷ 0.50 ≈ 7.2 × 10⁴ V.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941689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941689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Differentiate kQ(R² + x²)^(−1/2): E = −dV/dx = kQx/(R² + x²)^(3/2).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335389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335389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E = 8.99 × 10⁹ × 4.0 × 10⁻⁶ × 0.40 ÷ 0.50³ = 1.44 × 10⁴ ÷ 0.125 ≈ 1.2 × 10⁵ V/m along the axis.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POTENTIAL CALCULUS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Potential Calculus.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30 / 35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EXTENSION 1 OF 2 · HARD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V ≈ 7.2 × 10⁴ V; E ≈ 1.2 × 10⁵ V/m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ELECTRIC POTENTIAL  ·  POTENTIAL CALCULUS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Electric Potential — Potential Calculus.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31 / 35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2 OF 2 · CHALLENGING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084635"/>
            <a:ext cx="11074400" cy="9410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 proton is released from rest 5.0 × 10⁻¹¹ m from a fixed bare helium nucleus (Q = +3.2 × 10⁻¹⁹ C). Use W = q∫E dr to find the work the field does as the proton escapes to infinity, and its final speed. (mₚ = 1.67 × 10⁻²⁷ kg.)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POTENTIAL CALCULUS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Potential Calculus.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32 / 35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2 OF 2 · CHALLENGING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14027"/>
            <a:ext cx="11074400" cy="4127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 proton is released from rest 5.0 × 10⁻¹¹ m from a fixed bare helium nucleus (Q = +3.2 × 10⁻¹⁹ C). Use W = q∫E dr to find the work the field does as the proton escapes to infinity, and its final speed. (mₚ = 1.67 × 10⁻²⁷ kg.)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4299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4299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W = q∫ (kQ/r²) dr from r₁ to ∞ = kqQ/r₁ — the area under the force–distance curve.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8236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8236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kqQ = 8.99 × 10⁹ × 1.60 × 10⁻¹⁹ × 3.2 × 10⁻¹⁹ = 4.60 × 10⁻²⁸ J·m, so W = 4.60 × 10⁻²⁸ ÷ 5.0 × 10⁻¹¹ = 9.2 × 10⁻¹⁸ J.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2173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2173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½mv² = W → v = √(2 × 9.2 × 10⁻¹⁸ ÷ 1.67 × 10⁻²⁷) ≈ 1.1 × 10⁵ m/s.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POTENTIAL CALCULUS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Potential Calculus.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33 / 35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EXTENSION 2 OF 2 · CHALLENGING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W ≈ 9.2 × 10⁻¹⁸ J; v ≈ 1.1 × 10⁵ m/s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ELECTRIC POTENTIAL  ·  POTENTIAL CALCULUS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Electric Potential — Potential Calculus.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34 / 35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ELECTRIC POTENTIAL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Where to go next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Plenary — What to take away, what to practise next</a:t>
            </a:r>
          </a:p>
        </p:txBody>
      </p:sp>
      <p:sp>
        <p:nvSpPr>
          <p:cNvPr id="6" name="panel"/>
          <p:cNvSpPr/>
          <p:nvPr/>
        </p:nvSpPr>
        <p:spPr>
          <a:xfrm>
            <a:off x="558800" y="2686538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7" name="hint"/>
          <p:cNvSpPr txBox="1"/>
          <p:nvPr/>
        </p:nvSpPr>
        <p:spPr>
          <a:xfrm>
            <a:off x="558800" y="2686538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Lesson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1549400" y="2673838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3"/>
                <a:latin typeface="Arial"/>
                <a:cs typeface="Arial"/>
              </a:rPr>
              <a:t>This lesson on giophysics.com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2913868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https://giophysics.com/chapter-21/potential-calculus/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3226923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1" name="hint"/>
          <p:cNvSpPr txBox="1"/>
          <p:nvPr/>
        </p:nvSpPr>
        <p:spPr>
          <a:xfrm>
            <a:off x="558800" y="3226923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Live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549400" y="3214223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live, interactive version of these slides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558800" y="3454253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https://giophysics.com/chapter-21/presentation/?lesson=calculus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3767308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5" name="hint"/>
          <p:cNvSpPr txBox="1"/>
          <p:nvPr/>
        </p:nvSpPr>
        <p:spPr>
          <a:xfrm>
            <a:off x="558800" y="3767308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Chapter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1549400" y="3754608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5"/>
                <a:latin typeface="Arial"/>
                <a:cs typeface="Arial"/>
              </a:rPr>
              <a:t>All Electric Potential lessons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558800" y="3994638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https://giophysics.com/chapter-21/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4307693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9" name="hint"/>
          <p:cNvSpPr txBox="1"/>
          <p:nvPr/>
        </p:nvSpPr>
        <p:spPr>
          <a:xfrm>
            <a:off x="558800" y="4307693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PDF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549400" y="4294993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6"/>
                <a:latin typeface="Arial"/>
                <a:cs typeface="Arial"/>
              </a:rPr>
              <a:t>Download the lesson PDF</a:t>
            </a:r>
          </a:p>
        </p:txBody>
      </p:sp>
      <p:sp>
        <p:nvSpPr>
          <p:cNvPr id="21" name="text"/>
          <p:cNvSpPr txBox="1"/>
          <p:nvPr/>
        </p:nvSpPr>
        <p:spPr>
          <a:xfrm>
            <a:off x="558800" y="4535023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https://giophysics.com/downloads/21-7-potential-calculus.pdf</a:t>
            </a:r>
          </a:p>
        </p:txBody>
      </p:sp>
      <p:sp>
        <p:nvSpPr>
          <p:cNvPr id="22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3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POTENTIAL CALCULUS</a:t>
            </a:r>
          </a:p>
        </p:txBody>
      </p:sp>
      <p:sp>
        <p:nvSpPr>
          <p:cNvPr id="24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25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6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Potential Calculus. Built by GioPhysics from the lesson's own copy; nothing on these slides is re-authored.</a:t>
            </a:r>
          </a:p>
        </p:txBody>
      </p:sp>
      <p:sp>
        <p:nvSpPr>
          <p:cNvPr id="27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35 / 35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EXPLAINED SIMPLY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In one sentence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855546"/>
            <a:ext cx="11074400" cy="14859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000" b="0" i="0" dirty="0">
                <a:solidFill>
                  <a:srgbClr val="102E29"/>
                </a:solidFill>
                <a:latin typeface="Arial"/>
                <a:cs typeface="Arial"/>
              </a:rPr>
              <a:t>Potential calculus builds V by integrating the electric field along a radial path and recovers the field as the negative gradient (slope) of V.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POTENTIAL CALCULUS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Potential Calculus.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4 / 35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EXPLAINED SIMPLY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What that looks like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141052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 EXAMPLE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348697"/>
            <a:ext cx="11074400" cy="5613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Halving the distance to a point charge makes the V–r graph four times steeper, exactly the fourfold field increase that E = kQ/r² predicts.</a:t>
            </a:r>
          </a:p>
        </p:txBody>
      </p:sp>
      <p:sp>
        <p:nvSpPr>
          <p:cNvPr id="8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9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POTENTIAL CALCULUS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1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2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Potential Calculus. Built by GioPhysics from the lesson's own copy; nothing on these slides is re-authored.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5 / 35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BIG IDEA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Integrate the field, differentiate the potential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035300"/>
            <a:ext cx="11074400" cy="10566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600" b="0" i="0" dirty="0">
                <a:solidFill>
                  <a:srgbClr val="102E29"/>
                </a:solidFill>
                <a:latin typeface="Arial"/>
                <a:cs typeface="Arial"/>
              </a:rPr>
              <a:t>Carrying a unit positive charge in from infinity against a point charge's field costs V(r) = −∫E dr = kQ/r, and differentiating back gives E = −dV/dr = kQ/r². Because potential is a scalar, a charged ring's axial potential is just the sum of dV = k dq/r over equidistant elements, and the work done on any charge follows from W = q∫E dr = −qΔV for motion with the field.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POTENTIAL CALCULUS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Potential Calculus.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6 / 35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1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One calculus step apart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268785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E = kQ/r² and V = kQ/r are linked both ways: integrate the field and the potential appears; differentiate the potential and the field returns. The minus sign encodes that E points down the potential hill.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POTENTIAL CALCULUS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Potential Calculus.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7 / 35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2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Scalars integrate easily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268785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Adding potential contributions needs no components. For a ring, every dq lies √(R² + x²) from an axial point, so V = kQ/√(R² + x²) drops out in one line — building E directly would demand vector components.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POTENTIAL CALCULUS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Potential Calculus.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8 / 35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3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Areas read energy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268785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Because W = q∫E dr, the area under the qE–r curve between two radii equals the kinetic energy a released charge gains — a direct calculus check on any escape-speed calculation.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POTENTIAL CALCULUS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Potential Calculus.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9 / 35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ioPhysics">
  <a:themeElements>
    <a:clrScheme name="GioPhysics">
      <a:dk1>
        <a:srgbClr val="102E29"/>
      </a:dk1>
      <a:lt1>
        <a:srgbClr val="F3EFDF"/>
      </a:lt1>
      <a:dk2>
        <a:srgbClr val="4C5F59"/>
      </a:dk2>
      <a:lt2>
        <a:srgbClr val="C6C8BB"/>
      </a:lt2>
      <a:accent1>
        <a:srgbClr val="EF5C3E"/>
      </a:accent1>
      <a:accent2>
        <a:srgbClr val="E0A93F"/>
      </a:accent2>
      <a:accent3>
        <a:srgbClr val="102E29"/>
      </a:accent3>
      <a:accent4>
        <a:srgbClr val="4C5F59"/>
      </a:accent4>
      <a:accent5>
        <a:srgbClr val="C6C8BB"/>
      </a:accent5>
      <a:accent6>
        <a:srgbClr val="F3EFDF"/>
      </a:accent6>
      <a:hlink>
        <a:srgbClr val="102E29"/>
      </a:hlink>
      <a:folHlink>
        <a:srgbClr val="4C5F59"/>
      </a:folHlink>
    </a:clrScheme>
    <a:fontScheme name="GioPhysic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ioPhysic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GioPhysics Notes">
  <a:themeElements>
    <a:clrScheme name="GioPhysics">
      <a:dk1>
        <a:srgbClr val="102E29"/>
      </a:dk1>
      <a:lt1>
        <a:srgbClr val="F3EFDF"/>
      </a:lt1>
      <a:dk2>
        <a:srgbClr val="4C5F59"/>
      </a:dk2>
      <a:lt2>
        <a:srgbClr val="C6C8BB"/>
      </a:lt2>
      <a:accent1>
        <a:srgbClr val="EF5C3E"/>
      </a:accent1>
      <a:accent2>
        <a:srgbClr val="E0A93F"/>
      </a:accent2>
      <a:accent3>
        <a:srgbClr val="102E29"/>
      </a:accent3>
      <a:accent4>
        <a:srgbClr val="4C5F59"/>
      </a:accent4>
      <a:accent5>
        <a:srgbClr val="C6C8BB"/>
      </a:accent5>
      <a:accent6>
        <a:srgbClr val="F3EFDF"/>
      </a:accent6>
      <a:hlink>
        <a:srgbClr val="102E29"/>
      </a:hlink>
      <a:folHlink>
        <a:srgbClr val="4C5F59"/>
      </a:folHlink>
    </a:clrScheme>
    <a:fontScheme name="GioPhysic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ioPhysic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Application>GioPhysics gen-lesson-pptx</Application>
  <DocSecurity>0</DocSecurity>
  <PresentationFormat>Widescreen</PresentationFormat>
  <Slides>35</Slides>
  <Notes>35</Notes>
  <HiddenSlides>0</HiddenSlides>
  <MMClips>0</MMClips>
  <ScaleCrop>false</ScaleCrop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Electric Potential — Potential Calculus</dc:title>
  <dc:subject>Electric Potential</dc:subject>
  <dc:creator>GioPhysics</dc:creator>
  <cp:keywords>lesson, Electric Potential, chapter-21, classroom slides</cp:keywords>
  <dc:description>Built by GioPhysics from the lesson's own page. Every word on these slides is the lesson's; nothing here is re-authored. Teaching material, not an awarding body's document.</dc:description>
  <cp:lastModifiedBy>GioPhysics</cp:lastModifiedBy>
  <dcterms:created xsi:type="dcterms:W3CDTF">2026-01-01T00:00:00Z</dcterms:created>
  <dcterms:modified xsi:type="dcterms:W3CDTF">2026-01-01T00:00:00Z</dcterms:modified>
</cp:coreProperties>
</file>