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Circuits — Electric Current &amp; Charge. Lesson 2 of 8.</a:t>
            </a:r>
          </a:p>
          <a:p>
            <a:pPr marL="0" indent="0">
              <a:buNone/>
            </a:pPr>
            <a:r>
              <a:rPr lang="en-GB" sz="1200" dirty="0"/>
              <a:t>[Intro] Electrons in a wire normally drift at random with no net movement. Apply a potential difference and a steady net flow of charge appears: an electric current.</a:t>
            </a:r>
          </a:p>
          <a:p>
            <a:pPr marL="0" indent="0">
              <a:buNone/>
            </a:pPr>
            <a:r>
              <a:rPr lang="en-GB" sz="1200" dirty="0"/>
              <a:t>[Source] https://giophysics.com/chapter-22/electric-current-charge/</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Current: I = ΔQ/Δt</a:t>
            </a:r>
          </a:p>
          <a:p>
            <a:pPr marL="0" indent="0">
              <a:buNone/>
            </a:pPr>
            <a:r>
              <a:rPr lang="en-GB" sz="1200" dirty="0"/>
              <a:t>[In plain English] Current is charge divided by time — how many coulombs flow past each second.</a:t>
            </a:r>
          </a:p>
          <a:p>
            <a:pPr marL="0" indent="0">
              <a:buNone/>
            </a:pPr>
            <a:r>
              <a:rPr lang="en-GB" sz="1200" dirty="0"/>
              <a:t>[Note] 1 A = 1 C/s</a:t>
            </a:r>
          </a:p>
          <a:p>
            <a:pPr marL="0" indent="0">
              <a:buNone/>
            </a:pPr>
            <a:r>
              <a:rPr lang="en-GB" sz="1200" dirty="0"/>
              <a:t>[Graph] Current–charge explorer. Over a fixed time interval Δt, current is directly proportional to the charge transferred.</a:t>
            </a:r>
          </a:p>
          <a:p>
            <a:pPr marL="0" indent="0">
              <a:buNone/>
            </a:pPr>
            <a:r>
              <a:rPr lang="en-GB" sz="1200" dirty="0"/>
              <a:t>[Axes] Horizontal: charge change ΔQ. Vertical: current I. Values are normalised — the graph teaches the shape, not a measurement.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Charge moved: ΔQ = IΔt</a:t>
            </a:r>
          </a:p>
          <a:p>
            <a:pPr marL="0" indent="0">
              <a:buNone/>
            </a:pPr>
            <a:r>
              <a:rPr lang="en-GB" sz="1200" dirty="0"/>
              <a:t>[In plain English] Rearranged: a steady current running for some time moves current × time worth of charge.</a:t>
            </a:r>
          </a:p>
          <a:p>
            <a:pPr marL="0" indent="0">
              <a:buNone/>
            </a:pPr>
            <a:r>
              <a:rPr lang="en-GB" sz="1200" dirty="0"/>
              <a:t>[Note] Charge is measured in coulombs, C</a:t>
            </a:r>
          </a:p>
          <a:p>
            <a:pPr marL="0" indent="0">
              <a:buNone/>
            </a:pPr>
            <a:r>
              <a:rPr lang="en-GB" sz="1200" dirty="0"/>
              <a:t>[Graph] Charge-flow explorer. At constant current, transferred charge is directly proportional to the time interval.</a:t>
            </a:r>
          </a:p>
          <a:p>
            <a:pPr marL="0" indent="0">
              <a:buNone/>
            </a:pPr>
            <a:r>
              <a:rPr lang="en-GB" sz="1200" dirty="0"/>
              <a:t>[Axes] Horizontal: time interval Δt. Vertical: charge change ΔQ.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Elementary charge: ΔQ = ne</a:t>
            </a:r>
          </a:p>
          <a:p>
            <a:pPr marL="0" indent="0">
              <a:buNone/>
            </a:pPr>
            <a:r>
              <a:rPr lang="en-GB" sz="1200" dirty="0"/>
              <a:t>[In plain English] Charge comes in electron-sized packets, so any flowed charge is a whole number of elementary charges.</a:t>
            </a:r>
          </a:p>
          <a:p>
            <a:pPr marL="0" indent="0">
              <a:buNone/>
            </a:pPr>
            <a:r>
              <a:rPr lang="en-GB" sz="1200" dirty="0"/>
              <a:t>[Note] e = 1.60 × 10⁻¹⁹ C</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[Topology] Nodes are the points where connections meet; branches are the components between them. The live version switches between series, parallel and bridge and can hide the values.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length of wire drawn twice: in the upper panel six electron arrows point every which way with no supply connected, and in the lower panel the same six all lean the same way, with the electron drift arrow pointing left and the conventional current arrow pointing right beneath them.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a:t>
            </a:r>
          </a:p>
          <a:p>
            <a:pPr marL="0" indent="0">
              <a:buNone/>
            </a:pPr>
            <a:r>
              <a:rPr lang="en-GB" sz="1200" dirty="0"/>
              <a:t>[Where it came from] IGCSE Topic 4 · Electricity and magnetism, question 7; syllabus 4.2, 4.3.</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10.1. 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a:t>
            </a:r>
          </a:p>
          <a:p>
            <a:pPr marL="0" indent="0">
              <a:buNone/>
            </a:pPr>
            <a:r>
              <a:rPr lang="en-GB" sz="1200" dirty="0"/>
              <a:t>[Where it came from] A Level AS · Topics 1–11, question 10; syllabus 9, 10.</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1. Two wires of the same material are drawn one above the other, each as a long bar seen from the side. The upper one is labelled wire 1: length L, diameter d, resistance R, with a dimension line under it marking L and a small dimension at its end marking the diameter d. The lower one is drawn twice as long and twice as thick and labelled wire 2: same material, with dimension lines marking 2L along it and 2d across its end.</a:t>
            </a:r>
          </a:p>
          <a:p>
            <a:pPr marL="0" indent="0">
              <a:buNone/>
            </a:pPr>
            <a:r>
              <a:rPr lang="en-GB" sz="1200" dirty="0"/>
              <a:t>[Where it came from] IB Theme B · The particulate nature of matter, question 4; syllabus B.5.</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4. 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a:t>
            </a:r>
          </a:p>
          <a:p>
            <a:pPr marL="0" indent="0">
              <a:buNone/>
            </a:pPr>
            <a:r>
              <a:rPr lang="en-GB" sz="1200" dirty="0"/>
              <a:t>[Where it came from] IB Theme B · The particulate nature of matter, question 10; syllabus B.4, B.5.</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Current is not used up around a circuit. The same current enters and leaves a lamp — the lamp transfers energy carried by the charge, not the charge itself.</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Charge &amp; quantisation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current of 0.50 A flows for 60 s. How much charge passes?</a:t>
            </a:r>
          </a:p>
          <a:p>
            <a:pPr marL="0" indent="0">
              <a:buNone/>
            </a:pPr>
            <a:r>
              <a:rPr lang="en-GB" sz="1200" dirty="0"/>
              <a:t>[Answer] 30 C</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ΔQ = IΔt = 0.50 × 60.</a:t>
            </a:r>
          </a:p>
          <a:p>
            <a:pPr marL="0" indent="0">
              <a:buNone/>
            </a:pPr>
            <a:r>
              <a:rPr lang="en-GB" sz="1200" dirty="0"/>
              <a:t>[Step 2] ΔQ = 30 C.</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30 C</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phone charger delivers 1.5 A for 40 minutes. How much charge flows, and how many electrons is that?</a:t>
            </a:r>
          </a:p>
          <a:p>
            <a:pPr marL="0" indent="0">
              <a:buNone/>
            </a:pPr>
            <a:r>
              <a:rPr lang="en-GB" sz="1200" dirty="0"/>
              <a:t>[Answer] ΔQ = 3600 C, about 2.3 × 10²² electrons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Δt = 40 × 60 = 2400 s.</a:t>
            </a:r>
          </a:p>
          <a:p>
            <a:pPr marL="0" indent="0">
              <a:buNone/>
            </a:pPr>
            <a:r>
              <a:rPr lang="en-GB" sz="1200" dirty="0"/>
              <a:t>[Step 2] ΔQ = IΔt = 1.5 × 2400 = 3600 C.</a:t>
            </a:r>
          </a:p>
          <a:p>
            <a:pPr marL="0" indent="0">
              <a:buNone/>
            </a:pPr>
            <a:r>
              <a:rPr lang="en-GB" sz="1200" dirty="0"/>
              <a:t>[Step 3] n = ΔQ/e = 3600 ÷ 1.60 × 10⁻¹⁹ ≈ 2.3 × 10²² electrons.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ΔQ = 3600 C, about 2.3 × 10²² electrons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The time is in minutes. It is the easiest slip in the whole chapter because the numbers stay tidy either way — 0.25 × 4.0 = 1.0 is a satisfying line to write, and nothing about it looks wrong. The unit is what catches it: an ampere is a coulomb per second, so anything multiplied by a current must be in seconds.</a:t>
            </a:r>
          </a:p>
          <a:p>
            <a:pPr marL="0" indent="0">
              <a:buNone/>
            </a:pPr>
            <a:r>
              <a:rPr lang="en-GB" sz="1200" dirty="0"/>
              <a:t>[It should say] ΔQ = IΔt = 0.25 × 240 = 60 C, giving n = 60 / (1.6 × 10⁻¹⁹) = 3.8 × 10²⁰ electrons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A₁ sits before the lamp and A₂ after it. What do the two meters read?</a:t>
            </a:r>
          </a:p>
          <a:p>
            <a:pPr marL="0" indent="0">
              <a:buNone/>
            </a:pPr>
            <a:r>
              <a:rPr lang="en-GB" sz="1200" dirty="0"/>
              <a:t>[Options] A A₁ reads more than A₂ — the lamp uses some of the current up   B Both read the same   C A₂ reads more than A₁ — the lamp is hot, so more charge leaves it</a:t>
            </a:r>
          </a:p>
          <a:p>
            <a:pPr marL="0" indent="0">
              <a:buNone/>
            </a:pPr>
            <a:r>
              <a:rPr lang="en-GB" sz="1200" dirty="0"/>
              <a:t>[Figure] One loop from a 6 V cell through a lamp, with ammeter A₁ in the wire going into the lamp and ammeter A₂ in the wire coming out of it; neither meter's reading is printed on the drawing.</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Both read the same. Charge is not consumed anywhere in the drawing: there is one path, so every coulomb that passes A₁ has nowhere to go but through the lamp and on through A₂. What the lamp takes is energy, not charge — each coulomb arrives with a ration of energy and leaves with less of it, but it leaves. If A₁ really did read more, coulombs would be piling up inside the filament, and after a second of that the lamp would carry a charge big enough to be felt across the room.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charge of 240 C passes a point in 2.0 minutes. What is the current?</a:t>
            </a:r>
          </a:p>
          <a:p>
            <a:pPr marL="0" indent="0">
              <a:buNone/>
            </a:pPr>
            <a:r>
              <a:rPr lang="en-GB" sz="1200" dirty="0"/>
              <a:t>[Options] A 120 A   B 2.0 A   C 0.5 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flick the switch and the lamp lights at once. How fast are the electrons travelling down the wire? The wire from the switch to the ceiling rose is a few metres of ordinary copper, and the lamp comes on with no delay you could ever detect.</a:t>
            </a:r>
          </a:p>
          <a:p>
            <a:pPr marL="0" indent="0">
              <a:buNone/>
            </a:pPr>
            <a:r>
              <a:rPr lang="en-GB" sz="1200" dirty="0"/>
              <a:t>[Answer] About half a millimetre per second — slower than a snail. The lamp lights instantly because the electric field is set up all the way round the loop at nearly the speed of light, so every electron in the filament starts drifting at the same moment. Nothing had to travel from the switch to the lamp.</a:t>
            </a:r>
          </a:p>
          <a:p>
            <a:pPr marL="0" indent="0">
              <a:buNone/>
            </a:pPr>
            <a:r>
              <a:rPr lang="en-GB" sz="1200" dirty="0"/>
              <a:t>[Figure] One loop from a 6 V cell through a lamp, with ammeter A₁ in the wire going into the lamp and ammeter A₂ in the wire coming out of it; neither meter's reading is printed on the drawing.</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charge of 240 C passes a point in 2.0 minutes. What is the current?</a:t>
            </a:r>
          </a:p>
          <a:p>
            <a:pPr marL="0" indent="0">
              <a:buNone/>
            </a:pPr>
            <a:r>
              <a:rPr lang="en-GB" sz="1200" dirty="0"/>
              <a:t>[Option by option] A: 120 A is 240 ÷ 2, with the 2.0 minutes left as minutes. An ampere is a coulomb per second, so the time has to be in seconds before the division: 2.0 minutes is 120 s.  B: Correct. I = ΔQ/Δt = 240 C ÷ 120 s = 2.0 A.  C: 0.5 A is 120 ÷ 240 — the division done upside down. Current is charge per second, so the charge goes on top and the time underneath.</a:t>
            </a:r>
          </a:p>
          <a:p>
            <a:pPr marL="0" indent="0">
              <a:buNone/>
            </a:pPr>
            <a:r>
              <a:rPr lang="en-GB" sz="1200" dirty="0"/>
              <a:t>[Answer] B — 2.0 A</a:t>
            </a:r>
          </a:p>
          <a:p>
            <a:pPr marL="0" indent="0">
              <a:buNone/>
            </a:pPr>
            <a:r>
              <a:rPr lang="en-GB" sz="1200" dirty="0"/>
              <a:t>[Why] Convert time first: I = ΔQ/Δt = 240 C ÷ 120 s = 2.0 A.</a:t>
            </a:r>
          </a:p>
          <a:p>
            <a:pPr marL="0" indent="0">
              <a:buNone/>
            </a:pPr>
            <a:r>
              <a:rPr lang="en-GB" sz="1200" dirty="0"/>
              <a:t>[Reveal] One click for the answer, then one for the reason.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car battery is rated 40 A·h. How much charge is that in coulombs, and for how long could it supply a steady 2.5 A?</a:t>
            </a:r>
          </a:p>
          <a:p>
            <a:pPr marL="0" indent="0">
              <a:buNone/>
            </a:pPr>
            <a:r>
              <a:rPr lang="en-GB" sz="1200" dirty="0"/>
              <a:t>[Answer] 1.44 × 10⁵ C — 16 h at 2.5 A</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40 A·h = 40 × 3600 = 1.44 × 10⁵ C.</a:t>
            </a:r>
          </a:p>
          <a:p>
            <a:pPr marL="0" indent="0">
              <a:buNone/>
            </a:pPr>
            <a:r>
              <a:rPr lang="en-GB" sz="1200" dirty="0"/>
              <a:t>[Step 2] t = Q/I = 1.44 × 10⁵ ÷ 2.5 = 5.76 × 10⁴ s.</a:t>
            </a:r>
          </a:p>
          <a:p>
            <a:pPr marL="0" indent="0">
              <a:buNone/>
            </a:pPr>
            <a:r>
              <a:rPr lang="en-GB" sz="1200" dirty="0"/>
              <a:t>[Step 3] = 16 hours.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1.44 × 10⁵ C — 16 h at 2.5 A</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copper wire of cross-section 1.0 mm² carries 5.0 A. With 8.5 × 10²⁸ free electrons per m³, estimate the electron drift speed and reconcile it with a light switching on 'instantly'.</a:t>
            </a:r>
          </a:p>
          <a:p>
            <a:pPr marL="0" indent="0">
              <a:buNone/>
            </a:pPr>
            <a:r>
              <a:rPr lang="en-GB" sz="1200" dirty="0"/>
              <a:t>[Answer] v ≈ 0.4 mm/s; the field, not the electrons, travels fast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 = nAve → v = I/(nAe) = 5.0 ÷ (8.5 × 10²⁸ × 10⁻⁶ × 1.6 × 10⁻¹⁹).</a:t>
            </a:r>
          </a:p>
          <a:p>
            <a:pPr marL="0" indent="0">
              <a:buNone/>
            </a:pPr>
            <a:r>
              <a:rPr lang="en-GB" sz="1200" dirty="0"/>
              <a:t>[Step 2] v ≈ 3.7 × 10⁻⁴ m/s — about a third of a millimetre per second.</a:t>
            </a:r>
          </a:p>
          <a:p>
            <a:pPr marL="0" indent="0">
              <a:buNone/>
            </a:pPr>
            <a:r>
              <a:rPr lang="en-GB" sz="1200" dirty="0"/>
              <a:t>[Step 3] The electric field propagates near light speed, setting ALL the wire's electrons drifting at once — the marching column starts everywhere simultaneously.</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0.4 mm/s; the field, not the electrons, travels fast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https://giophysics.com/chapter-22/presentation/?lesson=current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Electric current is the amount of charge passing a point in a circuit each second.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If 6 coulombs of charge pass through a lamp in 3 seconds, the current in the lamp is 2 amperes.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Current is the rate of flow of charge: how many coulombs pass a point each second. Electrons actually drift from the negative terminal to the positive terminal, but conventional current is drawn from + to −, and every circuit rule uses that convention.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Without a supply, electrons move fast but at random — equal numbers pass each way, so no net charge is transferred.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supply superimposes a slow steady drift on the random motion. That net one-way drift of charge is the current.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Historically current was drawn from + to −, opposite to the electron drift. All circuit rules and diagrams use this conventional direction.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giophysics.com/chapter-22/presentation/?lesson=curren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hyperlink" Target="https://giophysics.com/chapter-22/presentation/?lesson=curren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hyperlink" Target="https://giophysics.com/chapter-22/presentation/?lesson=curren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hyperlink" Target="https://giophysics.com/chapter-22/presentation/?lesson=curren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hyperlink" Target="https://giophysics.com/curricula/igcse/exams/electricity-and-magnetism#q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hyperlink" Target="https://giophysics.com/curricula/a-level/exams/as-level-foundations#q1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hyperlink" Target="https://giophysics.com/curricula/ib/exams/the-particulate-nature-of-matter#q4"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hyperlink" Target="https://giophysics.com/curricula/ib/exams/the-particulate-nature-of-matter#q10"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harge-conservation-quantis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hyperlink" Target="https://giophysics.com/chapter-22/presentation/?lesson=current"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2/presentation/?lesson=curren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hyperlink" Target="https://giophysics.com/chapter-22/voltage-potential-difference/" TargetMode="External"/><Relationship Id="rId4" Type="http://schemas.openxmlformats.org/officeDocument/2006/relationships/hyperlink" Target="https://giophysics.com/chapter-22/electric-current-charge/" TargetMode="External"/><Relationship Id="rId5" Type="http://schemas.openxmlformats.org/officeDocument/2006/relationships/hyperlink" Target="https://giophysics.com/chapter-22/presentation/?lesson=current" TargetMode="External"/><Relationship Id="rId6" Type="http://schemas.openxmlformats.org/officeDocument/2006/relationships/hyperlink" Target="https://giophysics.com/chapter-22/" TargetMode="External"/><Relationship Id="rId7" Type="http://schemas.openxmlformats.org/officeDocument/2006/relationships/hyperlink" Target="https://giophysics.com/downloads/22-2-electric-current-charg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13 · Circuits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Counting charge as it flows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Electric Current &amp; Charge</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Electrons in a wire normally drift at random with no net movement. Apply a potential difference and a steady net flow of charge appears: an electric current.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8 in Circuits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https://giophysics.com/chapter-22/electric-current-charge/</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Current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ΔQ/Δt</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1 A = 1 C/s</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Current is charge divided by time — how many coulombs flow past each second.</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Current–charge explorer: Over a fixed time interval Δt, current is directly proportional to the charge transferred." descr="Current–charge explorer: Over a fixed time interval Δt, current is directly proportional to the charge transferred."/>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Current–charge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Charge moved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ΔQ = IΔt</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Charge is measured in coulombs, C</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Rearranged: a steady current running for some time moves current × time worth of charge.</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Charge-flow explorer: At constant current, transferred charge is directly proportional to the time interval." descr="Charge-flow explorer: At constant current, transferred charge is directly proportional to the time interval."/>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Charge-flow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Elementary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ΔQ = ne</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 = 1.60 × 10⁻¹⁹ C</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comes in electron-sized packets, so any flowed charge is a whole number of elementary charges.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 MODEL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topology before the values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nodes are where connections meet, branches are what lies between them</a:t>
            </a:r>
          </a:p>
        </p:txBody>
      </p:sp>
      <p:sp>
        <p:nvSpPr>
          <p:cNvPr id="6" name="panel"/>
          <p:cNvSpPr/>
          <p:nvPr/>
        </p:nvSpPr>
        <p:spPr>
          <a:xfrm>
            <a:off x="1487133" y="1854200"/>
            <a:ext cx="9217733" cy="3798570"/>
          </a:xfrm>
          <a:prstGeom prst="rect">
            <a:avLst/>
          </a:prstGeom>
          <a:solidFill>
            <a:srgbClr val="FFFFFF"/>
          </a:solidFill>
          <a:ln w="9525">
            <a:solidFill>
              <a:srgbClr val="C6C8BB"/>
            </a:solidFill>
          </a:ln>
        </p:spPr>
      </p:sp>
      <p:pic>
        <p:nvPicPr>
          <p:cNvPr id="7" name="series circuit topology graph" descr="series circuit topology graph"/>
          <p:cNvPicPr>
            <a:picLocks noChangeAspect="1"/>
          </p:cNvPicPr>
          <p:nvPr/>
        </p:nvPicPr>
        <p:blipFill>
          <a:blip r:embed="rId3"/>
          <a:stretch>
            <a:fillRect/>
          </a:stretch>
        </p:blipFill>
        <p:spPr>
          <a:xfrm>
            <a:off x="1601433" y="1968500"/>
            <a:ext cx="8989133" cy="3569970"/>
          </a:xfrm>
          <a:prstGeom prst="rect">
            <a:avLst/>
          </a:prstGeom>
        </p:spPr>
      </p:pic>
      <p:sp>
        <p:nvSpPr>
          <p:cNvPr id="8" name="text"/>
          <p:cNvSpPr txBox="1"/>
          <p:nvPr/>
        </p:nvSpPr>
        <p:spPr>
          <a:xfrm>
            <a:off x="558800" y="5716270"/>
            <a:ext cx="110744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series network — components are branches between nodes.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Switch topology and hide the values on the live version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Random motion, then drift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The same length of wire drawn twice: in the upper panel six electron arrows point every which way with no supply connected, and in the lower panel the same six all lean the same way, with the electron drift arrow pointing left and the conventional current arrow pointing right beneath them." descr="The same length of wire drawn twice: in the upper panel six electron arrows point every which way with no supply connected, and in the lower panel the same six all lean the same way, with the electron drift arrow pointing left and the conventional current arrow pointing right beneath them."/>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length of wire drawn twice: in the upper panel six electron arrows point every which way with no supply connected, and in the lower panel the same six all lean the same way, with the electron drift arrow pointing left and the conventional current arrow pointing right beneath them.</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IGCSE Topic 4 · Electricity and magnetism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4.2, 4.3</a:t>
            </a:r>
          </a:p>
        </p:txBody>
      </p:sp>
      <p:sp>
        <p:nvSpPr>
          <p:cNvPr id="6" name="panel"/>
          <p:cNvSpPr/>
          <p:nvPr/>
        </p:nvSpPr>
        <p:spPr>
          <a:xfrm>
            <a:off x="3006090" y="1854200"/>
            <a:ext cx="6179820" cy="3204210"/>
          </a:xfrm>
          <a:prstGeom prst="rect">
            <a:avLst/>
          </a:prstGeom>
          <a:solidFill>
            <a:srgbClr val="FFFFFF"/>
          </a:solidFill>
          <a:ln w="9525">
            <a:solidFill>
              <a:srgbClr val="C6C8BB"/>
            </a:solidFill>
          </a:ln>
        </p:spPr>
      </p:sp>
      <p:pic>
        <p:nvPicPr>
          <p:cNvPr id="7" name="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 descr="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
          <p:cNvPicPr>
            <a:picLocks noChangeAspect="1"/>
          </p:cNvPicPr>
          <p:nvPr/>
        </p:nvPicPr>
        <p:blipFill>
          <a:blip r:embed="rId3"/>
          <a:stretch>
            <a:fillRect/>
          </a:stretch>
        </p:blipFill>
        <p:spPr>
          <a:xfrm>
            <a:off x="3120390" y="1968500"/>
            <a:ext cx="5951220"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10.1 — A Level AS · Topics 1–11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9, 10</a:t>
            </a:r>
          </a:p>
        </p:txBody>
      </p:sp>
      <p:sp>
        <p:nvSpPr>
          <p:cNvPr id="6" name="panel"/>
          <p:cNvSpPr/>
          <p:nvPr/>
        </p:nvSpPr>
        <p:spPr>
          <a:xfrm>
            <a:off x="3006090" y="1854200"/>
            <a:ext cx="6179820" cy="3204210"/>
          </a:xfrm>
          <a:prstGeom prst="rect">
            <a:avLst/>
          </a:prstGeom>
          <a:solidFill>
            <a:srgbClr val="FFFFFF"/>
          </a:solidFill>
          <a:ln w="9525">
            <a:solidFill>
              <a:srgbClr val="C6C8BB"/>
            </a:solidFill>
          </a:ln>
        </p:spPr>
      </p:sp>
      <p:pic>
        <p:nvPicPr>
          <p:cNvPr id="7" name="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 descr="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
          <p:cNvPicPr>
            <a:picLocks noChangeAspect="1"/>
          </p:cNvPicPr>
          <p:nvPr/>
        </p:nvPicPr>
        <p:blipFill>
          <a:blip r:embed="rId3"/>
          <a:stretch>
            <a:fillRect/>
          </a:stretch>
        </p:blipFill>
        <p:spPr>
          <a:xfrm>
            <a:off x="3120390" y="1968500"/>
            <a:ext cx="5951220"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1 — IB Theme B · The particulate nature of matter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4 of that paper · syllabus B.5</a:t>
            </a:r>
          </a:p>
        </p:txBody>
      </p:sp>
      <p:sp>
        <p:nvSpPr>
          <p:cNvPr id="6" name="panel"/>
          <p:cNvSpPr/>
          <p:nvPr/>
        </p:nvSpPr>
        <p:spPr>
          <a:xfrm>
            <a:off x="2077287" y="1854200"/>
            <a:ext cx="8037426" cy="3402330"/>
          </a:xfrm>
          <a:prstGeom prst="rect">
            <a:avLst/>
          </a:prstGeom>
          <a:solidFill>
            <a:srgbClr val="FFFFFF"/>
          </a:solidFill>
          <a:ln w="9525">
            <a:solidFill>
              <a:srgbClr val="C6C8BB"/>
            </a:solidFill>
          </a:ln>
        </p:spPr>
      </p:sp>
      <p:pic>
        <p:nvPicPr>
          <p:cNvPr id="7" name="Two wires of the same material are drawn one above the other, each as a long bar seen from the side. The upper one is labelled wire 1: length L, diameter d, resistance R, with a dimension line under it marking L and a small dimension at its end marking the diameter d. The lower one is drawn twice as long and twice as thick and labelled wire 2: same material, with dimension lines marking 2L along it and 2d across its end." descr="Two wires of the same material are drawn one above the other, each as a long bar seen from the side. The upper one is labelled wire 1: length L, diameter d, resistance R, with a dimension line under it marking L and a small dimension at its end marking the diameter d. The lower one is drawn twice as long and twice as thick and labelled wire 2: same material, with dimension lines marking 2L along it and 2d across its end."/>
          <p:cNvPicPr>
            <a:picLocks noChangeAspect="1"/>
          </p:cNvPicPr>
          <p:nvPr/>
        </p:nvPicPr>
        <p:blipFill>
          <a:blip r:embed="rId3"/>
          <a:stretch>
            <a:fillRect/>
          </a:stretch>
        </p:blipFill>
        <p:spPr>
          <a:xfrm>
            <a:off x="2191587" y="1968500"/>
            <a:ext cx="7808826"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wires of the same material are drawn one above the other, each as a long bar seen from the side. The upper one is labelled wire 1: length L, diameter d, resistance R, with a dimension line under it marking L and a small dimension at its end marking the diameter d. The lower one is drawn twice as long and twice as thick and labelled wire 2: same material, with dimension lines marking 2L along it and 2d across its end.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4 — IB Theme B · The particulate nature of matter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B.4, B.5</a:t>
            </a:r>
          </a:p>
        </p:txBody>
      </p:sp>
      <p:sp>
        <p:nvSpPr>
          <p:cNvPr id="6" name="panel"/>
          <p:cNvSpPr/>
          <p:nvPr/>
        </p:nvSpPr>
        <p:spPr>
          <a:xfrm>
            <a:off x="2457289" y="1854200"/>
            <a:ext cx="7277422" cy="3204210"/>
          </a:xfrm>
          <a:prstGeom prst="rect">
            <a:avLst/>
          </a:prstGeom>
          <a:solidFill>
            <a:srgbClr val="FFFFFF"/>
          </a:solidFill>
          <a:ln w="9525">
            <a:solidFill>
              <a:srgbClr val="C6C8BB"/>
            </a:solidFill>
          </a:ln>
        </p:spPr>
      </p:sp>
      <p:pic>
        <p:nvPicPr>
          <p:cNvPr id="7" name="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 descr="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
          <p:cNvPicPr>
            <a:picLocks noChangeAspect="1"/>
          </p:cNvPicPr>
          <p:nvPr/>
        </p:nvPicPr>
        <p:blipFill>
          <a:blip r:embed="rId3"/>
          <a:stretch>
            <a:fillRect/>
          </a:stretch>
        </p:blipFill>
        <p:spPr>
          <a:xfrm>
            <a:off x="2571589" y="1968500"/>
            <a:ext cx="7048822"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Current is not used up around a circuit. The same current enters and leaves a lamp — the lamp transfers energy carried by the charge, not the charge itself.</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Charge &amp; quantisation</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https://giophysics.com/chapter-19/charge-conservation-quantisation/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current of 0.50 A flows for 60 s. How much charge passes?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current of 0.50 A flows for 60 s. How much charge passes?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ΔQ = IΔt = 0.50 × 60.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ΔQ = 30 C.</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30 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CURRENT &amp; CHARGE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Current &amp; Charge.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phone charger delivers 1.5 A for 40 minutes. How much charge flows, and how many electrons is that?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phone charger delivers 1.5 A for 40 minutes. How much charge flows, and how many electrons is that?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Δt = 40 × 60 = 2400 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ΔQ = IΔt = 1.5 × 2400 = 3600 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ΔQ/e = 3600 ÷ 1.60 × 10⁻¹⁹ ≈ 2.3 × 10²² electrons.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ΔQ = 3600 C, about 2.3 × 10²² electrons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CURRENT &amp; CHARGE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Current &amp; Charge.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torch bulb draws 0.25 A for 4.0 minutes. How many electrons pass through it?</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ΔQ = IΔt = 0.25 × 4.0 = 1.0 C</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ΔQ/e = 1.0 / (1.6 × 10⁻¹⁹)</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6.3 × 10¹⁸ electrons</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time is in minutes. It is the easiest slip in the whole chapter because the numbers stay tidy either way — 0.25 × 4.0 = 1.0 is a satisfying line to write, and nothing about it looks wrong. The unit is what catches it: an ampere is a coulomb per second, so anything multiplied by a current must be in seconds.</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ΔQ = IΔt = 0.25 × 240 = 60 C, giving n = 60 / (1.6 × 10⁻¹⁹) = 3.8 × 10²⁰ electrons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A₁ sits before the lamp and A₂ after it. What do the two meters read?</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A₁ reads more than A₂ — the lamp uses some of the current up</a:t>
            </a:r>
          </a:p>
        </p:txBody>
      </p:sp>
      <p:sp>
        <p:nvSpPr>
          <p:cNvPr id="8" name="text"/>
          <p:cNvSpPr txBox="1"/>
          <p:nvPr/>
        </p:nvSpPr>
        <p:spPr>
          <a:xfrm>
            <a:off x="558800" y="31800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Both read the same</a:t>
            </a:r>
          </a:p>
        </p:txBody>
      </p:sp>
      <p:sp>
        <p:nvSpPr>
          <p:cNvPr id="9" name="text"/>
          <p:cNvSpPr txBox="1"/>
          <p:nvPr/>
        </p:nvSpPr>
        <p:spPr>
          <a:xfrm>
            <a:off x="558800" y="34785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A₂ reads more than A₁ — the lamp is hot, so more charge leaves it</a:t>
            </a:r>
          </a:p>
        </p:txBody>
      </p:sp>
      <p:sp>
        <p:nvSpPr>
          <p:cNvPr id="10" name="panel"/>
          <p:cNvSpPr/>
          <p:nvPr/>
        </p:nvSpPr>
        <p:spPr>
          <a:xfrm>
            <a:off x="7010400" y="1854200"/>
            <a:ext cx="4622800" cy="2287597"/>
          </a:xfrm>
          <a:prstGeom prst="rect">
            <a:avLst/>
          </a:prstGeom>
          <a:solidFill>
            <a:srgbClr val="FFFFFF"/>
          </a:solidFill>
          <a:ln w="9525">
            <a:solidFill>
              <a:srgbClr val="C6C8BB"/>
            </a:solidFill>
          </a:ln>
        </p:spPr>
      </p:sp>
      <p:pic>
        <p:nvPicPr>
          <p:cNvPr id="11" name="One loop from a 6 V cell through a lamp, with ammeter A₁ in the wire going into the lamp and ammeter A₂ in the wire coming out of it; neither meter's reading is printed on the drawing." descr="One loop from a 6 V cell through a lamp, with ammeter A₁ in the wire going into the lamp and ammeter A₂ in the wire coming out of it; neither meter's reading is printed on the drawing."/>
          <p:cNvPicPr>
            <a:picLocks noChangeAspect="1"/>
          </p:cNvPicPr>
          <p:nvPr/>
        </p:nvPicPr>
        <p:blipFill>
          <a:blip r:embed="rId3"/>
          <a:stretch>
            <a:fillRect/>
          </a:stretch>
        </p:blipFill>
        <p:spPr>
          <a:xfrm>
            <a:off x="7124700" y="1968500"/>
            <a:ext cx="4394200" cy="2058997"/>
          </a:xfrm>
          <a:prstGeom prst="rect">
            <a:avLst/>
          </a:prstGeom>
        </p:spPr>
      </p:pic>
      <p:sp>
        <p:nvSpPr>
          <p:cNvPr id="12" name="text"/>
          <p:cNvSpPr txBox="1"/>
          <p:nvPr/>
        </p:nvSpPr>
        <p:spPr>
          <a:xfrm>
            <a:off x="7010400" y="420529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loop from a 6 V cell through a lamp, with ammeter A₁ in the wire going into the lamp and ammeter A₂ in the wire coming out of it; neither meter's reading is printed on the drawing.</a:t>
            </a:r>
          </a:p>
        </p:txBody>
      </p:sp>
      <p:sp>
        <p:nvSpPr>
          <p:cNvPr id="13" name="text"/>
          <p:cNvSpPr txBox="1"/>
          <p:nvPr/>
        </p:nvSpPr>
        <p:spPr>
          <a:xfrm>
            <a:off x="7010400" y="504857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Both read the same</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Charge is not consumed anywhere in the drawing: there is one path, so every coulomb that passes A₁ has nowhere to go but through the lamp and on through A₂. What the lamp takes is energy, not charge — each coulomb arrives with a ration of energy and leaves with less of it, but it leaves. If A₁ really did read more, coulombs would be piling up inside the filament, and after a second of that the lamp would carry a charge big enough to be felt across the room.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CURRENT &amp; CHARGE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Current &amp; Charge.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charge of 240 C passes a point in 2.0 minutes. What is the current?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120 A</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2.0 A</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0.5 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flick the switch and the lamp lights at once. How fast are the electrons travelling down the wire?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wire from the switch to the ceiling rose is a few metres of ordinary copper, and the lamp comes on with no delay you could ever detect.</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About half a millimetre per second — slower than a snail. The lamp lights instantly because the electric field is set up all the way round the loop at nearly the speed of light, so every electron in the filament starts drifting at the same moment. Nothing had to travel from the switch to the lamp.</a:t>
            </a:r>
          </a:p>
        </p:txBody>
      </p:sp>
      <p:sp>
        <p:nvSpPr>
          <p:cNvPr id="9" name="panel"/>
          <p:cNvSpPr/>
          <p:nvPr/>
        </p:nvSpPr>
        <p:spPr>
          <a:xfrm>
            <a:off x="7010400" y="1854200"/>
            <a:ext cx="4622800" cy="2287597"/>
          </a:xfrm>
          <a:prstGeom prst="rect">
            <a:avLst/>
          </a:prstGeom>
          <a:solidFill>
            <a:srgbClr val="FFFFFF"/>
          </a:solidFill>
          <a:ln w="9525">
            <a:solidFill>
              <a:srgbClr val="C6C8BB"/>
            </a:solidFill>
          </a:ln>
        </p:spPr>
      </p:sp>
      <p:pic>
        <p:nvPicPr>
          <p:cNvPr id="10" name="One loop from a 6 V cell through a lamp, with ammeter A₁ in the wire going into the lamp and ammeter A₂ in the wire coming out of it; neither meter's reading is printed on the drawing." descr="One loop from a 6 V cell through a lamp, with ammeter A₁ in the wire going into the lamp and ammeter A₂ in the wire coming out of it; neither meter's reading is printed on the drawing."/>
          <p:cNvPicPr>
            <a:picLocks noChangeAspect="1"/>
          </p:cNvPicPr>
          <p:nvPr/>
        </p:nvPicPr>
        <p:blipFill>
          <a:blip r:embed="rId3"/>
          <a:stretch>
            <a:fillRect/>
          </a:stretch>
        </p:blipFill>
        <p:spPr>
          <a:xfrm>
            <a:off x="7124700" y="1968500"/>
            <a:ext cx="4394200" cy="2058997"/>
          </a:xfrm>
          <a:prstGeom prst="rect">
            <a:avLst/>
          </a:prstGeom>
        </p:spPr>
      </p:pic>
      <p:sp>
        <p:nvSpPr>
          <p:cNvPr id="11" name="text"/>
          <p:cNvSpPr txBox="1"/>
          <p:nvPr/>
        </p:nvSpPr>
        <p:spPr>
          <a:xfrm>
            <a:off x="7010400" y="420529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One loop from a 6 V cell through a lamp, with ammeter A₁ in the wire going into the lamp and ammeter A₂ in the wire coming out of it; neither meter's reading is printed on the drawing.</a:t>
            </a:r>
          </a:p>
        </p:txBody>
      </p:sp>
      <p:sp>
        <p:nvSpPr>
          <p:cNvPr id="12" name="text"/>
          <p:cNvSpPr txBox="1"/>
          <p:nvPr/>
        </p:nvSpPr>
        <p:spPr>
          <a:xfrm>
            <a:off x="7010400" y="504857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2.0 A</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Convert time first: I = ΔQ/Δt = 240 C ÷ 120 s = 2.0 A.</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120 A is 240 ÷ 2, with the 2.0 minutes left as minutes. An ampere is a coulomb per second, so the time has to be in seconds before the division: 2.0 minutes is 120 s.</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I = ΔQ/Δt = 240 C ÷ 120 s = 2.0 A.</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0.5 A is 120 ÷ 240 — the division done upside down. Current is charge per second, so the charge goes on top and the time underneath.</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CURRENT &amp; CHARGE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Current &amp; Charge.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car battery is rated 40 A·h. How much charge is that in coulombs, and for how long could it supply a steady 2.5 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car battery is rated 40 A·h. How much charge is that in coulombs, and for how long could it supply a steady 2.5 A?</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40 A·h = 40 × 3600 = 1.44 × 10⁵ 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Q/I = 1.44 × 10⁵ ÷ 2.5 = 5.76 × 10⁴ 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16 hours.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1.44 × 10⁵ C — 16 h at 2.5 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CURRENT &amp; CHARGE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Current &amp; Charge.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copper wire of cross-section 1.0 mm² carries 5.0 A. With 8.5 × 10²⁸ free electrons per m³, estimate the electron drift speed and reconcile it with a light switching on 'instantly'.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copper wire of cross-section 1.0 mm² carries 5.0 A. With 8.5 × 10²⁸ free electrons per m³, estimate the electron drift speed and reconcile it with a light switching on 'instantly'.</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nAve → v = I/(nAe) = 5.0 ÷ (8.5 × 10²⁸ × 10⁻⁶ × 1.6 × 10⁻¹⁹).</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3.7 × 10⁻⁴ m/s — about a third of a millimetre per second.</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electric field propagates near light speed, setting ALL the wire's electrons drifting at once — the marching column starts everywhere simultaneously.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0.4 mm/s; the field, not the electrons, travels fast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CIRCUITS  ·  ELECTRIC CURRENT &amp; CHARGE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Circuits — Electric Current &amp; Charge.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36 / 37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CIRCUITS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13.3 Voltage &amp; Potential Difference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https://giophysics.com/chapter-22/voltage-potential-difference/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https://giophysics.com/chapter-22/electric-current-charge/</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https://giophysics.com/chapter-22/presentation/?lesson=current</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Circuits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https://giophysics.com/chapter-22/</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https://giophysics.com/downloads/22-2-electric-current-charge.pdf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37 / 37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Electric current is the amount of charge passing a point in a circuit each second.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6 coulombs of charge pass through a lamp in 3 seconds, the current in the lamp is 2 amperes.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Counting charge as it flows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Current is the rate of flow of charge: how many coulombs pass a point each second. Electrons actually drift from the negative terminal to the positive terminal, but conventional current is drawn from + to −, and every circuit rule uses that convention.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Random drift alone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Without a supply, electrons move fast but at random — equal numbers pass each way, so no net charge is transferred.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Add a potential difference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supply superimposes a slow steady drift on the random motion. That net one-way drift of charge is the current.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Conventional current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Historically current was drawn from + to −, opposite to the electron drift. All circuit rules and diagrams use this conventional direction.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CIRCUITS  ·  ELECTRIC CURRENT &amp; CHARGE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Circuits — Electric Current &amp; Charge.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37</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37</Slides>
  <Notes>37</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Circuits — Electric Current &amp; Charge</dc:title>
  <dc:subject>Circuits</dc:subject>
  <dc:creator>GioPhysics</dc:creator>
  <cp:keywords>lesson, Circuits, chapter-22,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