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/>
  <p:notesSz cx="6858000" cy="9144000"/>
</p:presentation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5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257175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Notes Placeholder"/>
          <p:cNvSpPr>
            <a:spLocks noGrp="1"/>
          </p:cNvSpPr>
          <p:nvPr>
            <p:ph type="body" sz="quarter" idx="3"/>
          </p:nvPr>
        </p:nvSpPr>
        <p:spPr>
          <a:xfrm>
            <a:off x="685800" y="3429000"/>
            <a:ext cx="5486400" cy="4114800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4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[Lesson] Advanced Circuits — Circuit Calculus. Lesson 7 of 7.</a:t>
            </a:r>
          </a:p>
          <a:p>
            <a:pPr marL="0" indent="0">
              <a:buNone/>
            </a:pPr>
            <a:r>
              <a:rPr lang="en-GB" sz="1200" dirty="0"/>
              <a:t>[Intro] Current is a derivative and charge is an integral. Treat them that way and time-varying circuits open up — including the exponential charge and discharge of a capacitor through a resistor.</a:t>
            </a:r>
          </a:p>
          <a:p>
            <a:pPr marL="0" indent="0">
              <a:buNone/>
            </a:pPr>
            <a:r>
              <a:rPr lang="en-GB" sz="1200" dirty="0"/>
              <a:t>[Source] https://giophysics.com/chapter-23/circuit-calculus/</a:t>
            </a:r>
          </a:p>
          <a:p>
            <a:pPr marL="0" indent="0">
              <a:buNone/>
            </a:pPr>
            <a:r>
              <a:rPr lang="en-GB" sz="1200" dirty="0"/>
              <a:t>[Disclaimer] Built by GioPhysics from the lesson's own page. Every word on these slides is the lesson's; nothing here is re-authored. Teaching material, not an awarding body's document.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Current as a rate: I = dQ/dt</a:t>
            </a:r>
          </a:p>
          <a:p>
            <a:pPr marL="0" indent="0">
              <a:buNone/>
            </a:pPr>
            <a:r>
              <a:rPr lang="en-GB" sz="1200" dirty="0"/>
              <a:t>[In plain English] Current at an instant is how quickly charge is passing right then — the slope of the charge–time graph at that moment.</a:t>
            </a:r>
          </a:p>
          <a:p>
            <a:pPr marL="0" indent="0">
              <a:buNone/>
            </a:pPr>
            <a:r>
              <a:rPr lang="en-GB" sz="1200" dirty="0"/>
              <a:t>[Note] The gradient of the Q–t graph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Charge as an area: ΔQ = ∫ I dt</a:t>
            </a:r>
          </a:p>
          <a:p>
            <a:pPr marL="0" indent="0">
              <a:buNone/>
            </a:pPr>
            <a:r>
              <a:rPr lang="en-GB" sz="1200" dirty="0"/>
              <a:t>[In plain English] Add up current × tiny time-step over the whole interval and you get the total charge that flowed — the area under the current–time curve.</a:t>
            </a:r>
          </a:p>
          <a:p>
            <a:pPr marL="0" indent="0">
              <a:buNone/>
            </a:pPr>
            <a:r>
              <a:rPr lang="en-GB" sz="1200" dirty="0"/>
              <a:t>[Note] The area under the I–t graph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[Formula] RC discharge: Q = Q₀e^(−t/RC)</a:t>
            </a:r>
          </a:p>
          <a:p>
            <a:pPr marL="0" indent="0">
              <a:buNone/>
            </a:pPr>
            <a:r>
              <a:rPr lang="en-GB" sz="1200" dirty="0"/>
              <a:t>[In plain English] A capacitor emptying through a resistor loses a fixed fraction of its charge in each time constant τ — about 37% remains after one τ, and under 1% after five.</a:t>
            </a:r>
          </a:p>
          <a:p>
            <a:pPr marL="0" indent="0">
              <a:buNone/>
            </a:pPr>
            <a:r>
              <a:rPr lang="en-GB" sz="1200" dirty="0"/>
              <a:t>[Note] τ = RC; also I = I₀e^(−t/τ) and V = V₀e^(−t/τ)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[Topology] Nodes are the points where connections meet; branches are the components between them. The live version switches between series, parallel and bridge and can hide the values.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[Misconception] The discharge never finishes in the exponential model — the charge halves every 0.69τ but never reaches exactly zero. In practice, after 5τ less than 1% remains and the capacitor is treated as discharged.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capacitor discharge has τ = 2.0 s. What fraction of the initial charge remains after 2.0 s and after 4.0 s?</a:t>
            </a:r>
          </a:p>
          <a:p>
            <a:pPr marL="0" indent="0">
              <a:buNone/>
            </a:pPr>
            <a:r>
              <a:rPr lang="en-GB" sz="1200" dirty="0"/>
              <a:t>[Answer] ≈ 37% then ≈ 14%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After one τ: e⁻¹ ≈ 37%.</a:t>
            </a:r>
          </a:p>
          <a:p>
            <a:pPr marL="0" indent="0">
              <a:buNone/>
            </a:pPr>
            <a:r>
              <a:rPr lang="en-GB" sz="1200" dirty="0"/>
              <a:t>[Step 2] After 2τ: e⁻² ≈ 13.5%.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≈ 37% then ≈ 14%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1000 μF capacitor charged to 9.0 V discharges through a 4.7 kΩ resistor. Find τ, the initial current, and the voltage after 6.0 s.</a:t>
            </a:r>
          </a:p>
          <a:p>
            <a:pPr marL="0" indent="0">
              <a:buNone/>
            </a:pPr>
            <a:r>
              <a:rPr lang="en-GB" sz="1200" dirty="0"/>
              <a:t>[Answer] τ = 4.7 s, I₀ ≈ 1.9 mA, V(6 s) ≈ 2.5 V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τ = RC = 4700 × 1000 × 10⁻⁶ = 4.7 s.</a:t>
            </a:r>
          </a:p>
          <a:p>
            <a:pPr marL="0" indent="0">
              <a:buNone/>
            </a:pPr>
            <a:r>
              <a:rPr lang="en-GB" sz="1200" dirty="0"/>
              <a:t>[Step 2] I₀ = V₀/R = 9.0 ÷ 4700 ≈ 1.9 mA.</a:t>
            </a:r>
          </a:p>
          <a:p>
            <a:pPr marL="0" indent="0">
              <a:buNone/>
            </a:pPr>
            <a:r>
              <a:rPr lang="en-GB" sz="1200" dirty="0"/>
              <a:t>[Step 3] V = V₀e^(−t/τ) = 9.0 × e^(−6.0/4.7) ≈ 9.0 × 0.279 ≈ 2.5 V.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Starter: Recall what this lesson stands on (minutes 0–5 of 45)</a:t>
            </a:r>
          </a:p>
          <a:p>
            <a:pPr marL="0" indent="0">
              <a:buNone/>
            </a:pPr>
            <a:r>
              <a:rPr lang="en-GB" sz="1200" dirty="0"/>
              <a:t>[Starter] Recall: Capacitance; Current &amp; charge; Calculus methods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τ = 4.7 s, I₀ ≈ 1.9 mA, V(6 s) ≈ 2.5 V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[Spot the mistake] The working is complete and one line of it is wrong. Let the room hunt: one click names the line, a second shows it done correctly.</a:t>
            </a:r>
          </a:p>
          <a:p>
            <a:pPr marL="0" indent="0">
              <a:buNone/>
            </a:pPr>
            <a:r>
              <a:rPr lang="en-GB" sz="1200" dirty="0"/>
              <a:t>[Line 4 is wrong] The exponent is upside down: it should be t/τ, and τ/t has been substituted. The two numbers are close enough here that the answer stays believable, which is the trap — 4.1 V looks like a perfectly sensible reading part-way through a discharge. The check is that t/τ must be dimensionless and must grow with time, so more elapsed time has to mean a more negative exponent and a smaller voltage.</a:t>
            </a:r>
          </a:p>
          <a:p>
            <a:pPr marL="0" indent="0">
              <a:buNone/>
            </a:pPr>
            <a:r>
              <a:rPr lang="en-GB" sz="1200" dirty="0"/>
              <a:t>[It should say] V = 9.0 × e^(−6.0/4.7) = 9.0 × 0.279 = 2.5 V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[Predict] The dashed tangent drawn at t = 0 meets the axis at one time constant. How much charge is actually left at that moment?</a:t>
            </a:r>
          </a:p>
          <a:p>
            <a:pPr marL="0" indent="0">
              <a:buNone/>
            </a:pPr>
            <a:r>
              <a:rPr lang="en-GB" sz="1200" dirty="0"/>
              <a:t>[Options] A None — the tangent shows it reaching zero at τ   B About a third of what it started with   C About two thirds of what it started with</a:t>
            </a:r>
          </a:p>
          <a:p>
            <a:pPr marL="0" indent="0">
              <a:buNone/>
            </a:pPr>
            <a:r>
              <a:rPr lang="en-GB" sz="1200" dirty="0"/>
              <a:t>[Figure] Charge falling exponentially from Q₀ with time marked in multiples of τ, with the tangent to the curve at t = 0 drawn dashed and running straight down to meet the time axis at exactly one time constant while the curve itself is still well above it.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[Answer] B — About a third of what it started with. The tangent is the line the charge would follow if the current never slackened — τ is exactly how long the capacitor would take to empty at its initial rate. But the current is Q/RC, so as the charge falls the current falls with it, and the real curve bends away from the tangent from the first instant. At t = τ it is at Q₀/e, which is 37% — a little over a third. The gap between the dashed line and the curve on this drawing is the whole difference between a constant rate and a proportional one.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A 470 μF capacitor discharges through a 2.0 kΩ resistor. What is the time constant?</a:t>
            </a:r>
          </a:p>
          <a:p>
            <a:pPr marL="0" indent="0">
              <a:buNone/>
            </a:pPr>
            <a:r>
              <a:rPr lang="en-GB" sz="1200" dirty="0"/>
              <a:t>[Figure] A charged 470 μF capacitor and a 2.0 kΩ resistor form a loop closed by a switch marked as closing at t = 0; no time constant and no readings are printed anywhere on the drawing.</a:t>
            </a:r>
          </a:p>
          <a:p>
            <a:pPr marL="0" indent="0">
              <a:buNone/>
            </a:pPr>
            <a:r>
              <a:rPr lang="en-GB" sz="1200" dirty="0"/>
              <a:t>[Options] A 0.94 s   B 4.3 s   C 0.24 s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Check and misconception: The quick check and the trap (minutes 35–41 of 45)</a:t>
            </a:r>
          </a:p>
          <a:p>
            <a:pPr marL="0" indent="0">
              <a:buNone/>
            </a:pPr>
            <a:r>
              <a:rPr lang="en-GB" sz="1200" dirty="0"/>
              <a:t>[Question] A 470 μF capacitor discharges through a 2.0 kΩ resistor. What is the time constant?</a:t>
            </a:r>
          </a:p>
          <a:p>
            <a:pPr marL="0" indent="0">
              <a:buNone/>
            </a:pPr>
            <a:r>
              <a:rPr lang="en-GB" sz="1200" dirty="0"/>
              <a:t>[Option by option] A: Correct. τ = RC = 2000 × 470 × 10⁻⁶ = 0.94 s.  B: 4.3 s is 2000 ÷ 470 — R divided by C rather than multiplied by it, with the micro prefix dropped on the way. Only the product has units of seconds: ohms times farads is a second, and neither quotient is a time at all.  C: 0.24 s is 470 ÷ 2000, the same division the other way up and the same lost prefix. The unit test settles both: multiply, do not divide, and keep the 10⁻⁶.</a:t>
            </a:r>
          </a:p>
          <a:p>
            <a:pPr marL="0" indent="0">
              <a:buNone/>
            </a:pPr>
            <a:r>
              <a:rPr lang="en-GB" sz="1200" dirty="0"/>
              <a:t>[Answer] A — 0.94 s</a:t>
            </a:r>
          </a:p>
          <a:p>
            <a:pPr marL="0" indent="0">
              <a:buNone/>
            </a:pPr>
            <a:r>
              <a:rPr lang="en-GB" sz="1200" dirty="0"/>
              <a:t>[Why] τ = RC = 2000 × 470 × 10⁻⁶ = 0.94 s — after roughly a second, 37% of the charge remains.</a:t>
            </a:r>
          </a:p>
          <a:p>
            <a:pPr marL="0" indent="0">
              <a:buNone/>
            </a:pPr>
            <a:r>
              <a:rPr lang="en-GB" sz="1200" dirty="0"/>
              <a:t>[Reveal] One click for the answer, then one for the reason.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2200 μF capacitor charged to 6.0 V discharges through a 15 kΩ resistor. Find τ, and the time for the voltage to fall to 1.0 V.</a:t>
            </a:r>
          </a:p>
          <a:p>
            <a:pPr marL="0" indent="0">
              <a:buNone/>
            </a:pPr>
            <a:r>
              <a:rPr lang="en-GB" sz="1200" dirty="0"/>
              <a:t>[Answer] τ = 33 s; t ≈ 59 s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τ = RC = 15 000 × 2.2 × 10⁻³ = 33 s.</a:t>
            </a:r>
          </a:p>
          <a:p>
            <a:pPr marL="0" indent="0">
              <a:buNone/>
            </a:pPr>
            <a:r>
              <a:rPr lang="en-GB" sz="1200" dirty="0"/>
              <a:t>[Step 2] V = V₀e^(−t/τ) → t = τ ln(V₀/V) = 33 × ln6.</a:t>
            </a:r>
          </a:p>
          <a:p>
            <a:pPr marL="0" indent="0">
              <a:buNone/>
            </a:pPr>
            <a:r>
              <a:rPr lang="en-GB" sz="1200" dirty="0"/>
              <a:t>[Step 3] t ≈ 33 × 1.79 ≈ 59 s.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τ = 33 s; t ≈ 59 s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[Question] A heart pacemaker fires each time its capacitor charges to 63% of the supply through R = 2.0 MΩ. What C gives 72 beats per minute, and why is 63% a natural choice?</a:t>
            </a:r>
          </a:p>
          <a:p>
            <a:pPr marL="0" indent="0">
              <a:buNone/>
            </a:pPr>
            <a:r>
              <a:rPr lang="en-GB" sz="1200" dirty="0"/>
              <a:t>[Answer] C ≈ 0.42 μF; 63% is one time constant by definition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Starter: Recall what this lesson stands on (minutes 0–5 of 45)</a:t>
            </a:r>
          </a:p>
          <a:p>
            <a:pPr marL="0" indent="0">
              <a:buNone/>
            </a:pPr>
            <a:r>
              <a:rPr lang="en-GB" sz="1200" dirty="0"/>
              <a:t>[Hook] A capacitor discharges through a resistor. When is it empty? The current is largest at the start and visibly dies away. Watch a discharge on an oscilloscope and the trace flattens out along the axis.</a:t>
            </a:r>
          </a:p>
          <a:p>
            <a:pPr marL="0" indent="0">
              <a:buNone/>
            </a:pPr>
            <a:r>
              <a:rPr lang="en-GB" sz="1200" dirty="0"/>
              <a:t>[Answer] Never, in the model. The charge falls by the same fraction in every equal interval, so it halves every 0.69τ and halves again — approaching zero without ever arriving. In practice, after five time constants less than 1% is left and everyone calls the capacitor discharged, but that is a decision about what counts as empty, not an event in the physics.</a:t>
            </a:r>
          </a:p>
          <a:p>
            <a:pPr marL="0" indent="0">
              <a:buNone/>
            </a:pPr>
            <a:r>
              <a:rPr lang="en-GB" sz="1200" dirty="0"/>
              <a:t>[Figure] Charge falling exponentially from Q₀ with time marked in multiples of τ, with the tangent to the curve at t = 0 drawn dashed and running straight down to meet the time axis at exactly one time constant while the curve itself is still well above it.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[Reveal] One click per step. The class works each line before the next appears.</a:t>
            </a:r>
          </a:p>
          <a:p>
            <a:pPr marL="0" indent="0">
              <a:buNone/>
            </a:pPr>
            <a:r>
              <a:rPr lang="en-GB" sz="1200" dirty="0"/>
              <a:t>[Step 1] 72 bpm → one beat per 0.833 s; charging to 63% takes exactly one time constant τ.</a:t>
            </a:r>
          </a:p>
          <a:p>
            <a:pPr marL="0" indent="0">
              <a:buNone/>
            </a:pPr>
            <a:r>
              <a:rPr lang="en-GB" sz="1200" dirty="0"/>
              <a:t>[Step 2] C = τ/R = 0.833 ÷ 2.0 × 10⁶.</a:t>
            </a:r>
          </a:p>
          <a:p>
            <a:pPr marL="0" indent="0">
              <a:buNone/>
            </a:pPr>
            <a:r>
              <a:rPr lang="en-GB" sz="1200" dirty="0"/>
              <a:t>[Step 3] C ≈ 0.42 μF; 63% = 1 − e⁻¹ falls out of the exponential — the RC clock's built-in milestone.</a:t>
            </a: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Worked examples: I do, we do — one step revealed at a time (minutes 22–35 of 45)</a:t>
            </a:r>
          </a:p>
          <a:p>
            <a:pPr marL="0" indent="0">
              <a:buNone/>
            </a:pPr>
            <a:r>
              <a:rPr lang="en-GB" sz="1200" dirty="0"/>
              <a:t>[Answer] C ≈ 0.42 μF; 63% is one time constant by definition</a:t>
            </a: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Plenary: What to take away, what to practise next (minutes 41–45 of 45)</a:t>
            </a:r>
          </a:p>
          <a:p>
            <a:pPr marL="0" indent="0">
              <a:buNone/>
            </a:pPr>
            <a:r>
              <a:rPr lang="en-GB" sz="1200" dirty="0"/>
              <a:t>[Interactive] The graphs and the circuit topology on these slides are frozen. The live version at https://giophysics.com/chapter-23/presentation/?lesson=calculus moves them.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[Definition] Circuit calculus reads current as the rate of change of charge and charge as the accumulated area under a current–time graph.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[Worked illustration] If the charge on a capacitor falls twice as fast at one instant, the discharge current at that instant is exactly twice as large.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Introduce the idea: The big idea and the definition (minutes 5–13 of 45)</a:t>
            </a:r>
          </a:p>
          <a:p>
            <a:pPr marL="0" indent="0">
              <a:buNone/>
            </a:pPr>
            <a:r>
              <a:rPr lang="en-GB" sz="1200" dirty="0"/>
              <a:t>[Big idea] I = dQ/dt makes current the gradient of a charge–time graph, and ΔQ = ∫I dt makes charge the area under a current–time graph. Apply both to a capacitor discharging through a resistor and calculus predicts the exponential decay Q = Q₀e^(−t/RC), with the time constant τ = RC setting the pace.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During discharge the capacitor drives current I = V/R = Q/(RC) while I = −dQ/dt. Equating them gives dQ/dt = −Q/RC — the decay is proportional to what remains.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The only function whose rate of change is proportional to itself is the exponential: Q(t) = Q₀e^(−t/RC). Current and voltage inherit the same shape.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200" dirty="0"/>
              <a:t>[Phase] Build the model: The formulae, one at a time, in plain English (minutes 13–22 of 45)</a:t>
            </a:r>
          </a:p>
          <a:p>
            <a:pPr marL="0" indent="0">
              <a:buNone/>
            </a:pPr>
            <a:r>
              <a:rPr lang="en-GB" sz="1200" dirty="0"/>
              <a:t>[Section] τ = RC has units of seconds (ohms × farads). It is where the initial tangent hits zero, and the 37%-remaining mark — larger R or C means a slower decay.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buNone/>
        <a:defRPr sz="3200">
          <a:solidFill>
            <a:schemeClr val="tx1"/>
          </a:solidFill>
          <a:latin typeface="+mj-lt"/>
        </a:defRPr>
      </a:lvl1pPr>
    </p:titleStyle>
    <p:bodyStyle>
      <a:lvl1pPr marL="0" algn="l">
        <a:buNone/>
        <a:defRPr sz="1300">
          <a:solidFill>
            <a:schemeClr val="tx1"/>
          </a:solidFill>
          <a:latin typeface="+mn-lt"/>
        </a:defRPr>
      </a:lvl1pPr>
    </p:bodyStyle>
    <p:otherStyle>
      <a:lvl1pPr marL="0" algn="l">
        <a:buNone/>
        <a:defRPr sz="1300">
          <a:solidFill>
            <a:schemeClr val="tx1"/>
          </a:solidFill>
          <a:latin typeface="+mn-lt"/>
        </a:defRPr>
      </a:lvl1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png"/><Relationship Id="rId4" Type="http://schemas.openxmlformats.org/officeDocument/2006/relationships/hyperlink" Target="https://giophysics.com/chapter-23/presentation/?lesson=calculus" TargetMode="Externa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giophysics.com/chapter-21/parallel-plates-capacitors/" TargetMode="External"/><Relationship Id="rId4" Type="http://schemas.openxmlformats.org/officeDocument/2006/relationships/hyperlink" Target="https://giophysics.com/chapter-22/electric-current-charge/" TargetMode="External"/><Relationship Id="rId5" Type="http://schemas.openxmlformats.org/officeDocument/2006/relationships/hyperlink" Target="https://giophysics.com/chapter-1/kinematics-calculus/" TargetMode="External"/></Relationships>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.png"/><Relationship Id="rId4" Type="http://schemas.openxmlformats.org/officeDocument/2006/relationships/hyperlink" Target="https://giophysics.com/chapter-23/presentation/?lesson=calculus" TargetMode="External"/></Relationships>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.png"/><Relationship Id="rId4" Type="http://schemas.openxmlformats.org/officeDocument/2006/relationships/hyperlink" Target="https://giophysics.com/chapter-23/presentation/?lesson=calculus" TargetMode="External"/></Relationships>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hyperlink" Target="https://giophysics.com/chapter-23/presentation/?lesson=calculus" TargetMode="External"/></Relationships>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hyperlink" Target="https://giophysics.com/chapter-23/circuit-calculus/" TargetMode="External"/><Relationship Id="rId4" Type="http://schemas.openxmlformats.org/officeDocument/2006/relationships/hyperlink" Target="https://giophysics.com/chapter-23/presentation/?lesson=calculus" TargetMode="External"/><Relationship Id="rId5" Type="http://schemas.openxmlformats.org/officeDocument/2006/relationships/hyperlink" Target="https://giophysics.com/chapter-23/" TargetMode="External"/><Relationship Id="rId6" Type="http://schemas.openxmlformats.org/officeDocument/2006/relationships/hyperlink" Target="https://giophysics.com/downloads/23-7-circuit-calculus.pdf" TargetMode="Externa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nel"/>
          <p:cNvSpPr/>
          <p:nvPr/>
        </p:nvSpPr>
        <p:spPr>
          <a:xfrm>
            <a:off x="558800" y="812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3" name="text"/>
          <p:cNvSpPr txBox="1"/>
          <p:nvPr/>
        </p:nvSpPr>
        <p:spPr>
          <a:xfrm>
            <a:off x="558800" y="1016000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dirty="0">
                <a:solidFill>
                  <a:srgbClr val="4C5F59"/>
                </a:solidFill>
                <a:latin typeface="Arial"/>
                <a:cs typeface="Arial"/>
              </a:rPr>
              <a:t>14 · Advanced Circuits</a:t>
            </a:r>
          </a:p>
        </p:txBody>
      </p:sp>
      <p:sp>
        <p:nvSpPr>
          <p:cNvPr id="4" name="text"/>
          <p:cNvSpPr txBox="1"/>
          <p:nvPr/>
        </p:nvSpPr>
        <p:spPr>
          <a:xfrm>
            <a:off x="558800" y="1306830"/>
            <a:ext cx="110744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00" b="0" i="0" dirty="0">
                <a:solidFill>
                  <a:srgbClr val="4C5F59"/>
                </a:solidFill>
                <a:latin typeface="Arial"/>
                <a:cs typeface="Arial"/>
              </a:rPr>
              <a:t>Rates, areas, and exponential decay</a:t>
            </a:r>
          </a:p>
        </p:txBody>
      </p:sp>
      <p:sp>
        <p:nvSpPr>
          <p:cNvPr id="5" name="text"/>
          <p:cNvSpPr txBox="1"/>
          <p:nvPr/>
        </p:nvSpPr>
        <p:spPr>
          <a:xfrm>
            <a:off x="558800" y="155575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200" b="1" i="0" dirty="0">
                <a:solidFill>
                  <a:srgbClr val="102E29"/>
                </a:solidFill>
                <a:latin typeface="Arial"/>
                <a:cs typeface="Arial"/>
              </a:rPr>
              <a:t>Circuit Calculus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211070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0" dirty="0">
                <a:solidFill>
                  <a:srgbClr val="4C5F59"/>
                </a:solidFill>
                <a:latin typeface="Arial"/>
                <a:cs typeface="Arial"/>
              </a:rPr>
              <a:t>Current is a derivative and charge is an integral. Treat them that way and time-varying circuits open up — including the exponential charge and discharge of a capacitor through a resistor.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277622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fact-label"/>
          <p:cNvSpPr txBox="1"/>
          <p:nvPr/>
        </p:nvSpPr>
        <p:spPr>
          <a:xfrm>
            <a:off x="558800" y="2954020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POSITION</a:t>
            </a:r>
          </a:p>
        </p:txBody>
      </p:sp>
      <p:sp>
        <p:nvSpPr>
          <p:cNvPr id="9" name="fact-value"/>
          <p:cNvSpPr txBox="1"/>
          <p:nvPr/>
        </p:nvSpPr>
        <p:spPr>
          <a:xfrm>
            <a:off x="1778000" y="2954020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Lesson 7 of 7 in Advanced Circuits</a:t>
            </a:r>
          </a:p>
        </p:txBody>
      </p:sp>
      <p:sp>
        <p:nvSpPr>
          <p:cNvPr id="10" name="fact-label"/>
          <p:cNvSpPr txBox="1"/>
          <p:nvPr/>
        </p:nvSpPr>
        <p:spPr>
          <a:xfrm>
            <a:off x="558800" y="3232785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PLAN</a:t>
            </a:r>
          </a:p>
        </p:txBody>
      </p:sp>
      <p:sp>
        <p:nvSpPr>
          <p:cNvPr id="11" name="fact-value"/>
          <p:cNvSpPr txBox="1"/>
          <p:nvPr/>
        </p:nvSpPr>
        <p:spPr>
          <a:xfrm>
            <a:off x="1778000" y="3232785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16 slides in the 45-minute core run, about 44.5 minutes of it</a:t>
            </a:r>
          </a:p>
        </p:txBody>
      </p:sp>
      <p:sp>
        <p:nvSpPr>
          <p:cNvPr id="12" name="fact-label"/>
          <p:cNvSpPr txBox="1"/>
          <p:nvPr/>
        </p:nvSpPr>
        <p:spPr>
          <a:xfrm>
            <a:off x="558800" y="3511550"/>
            <a:ext cx="1219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 PAGE</a:t>
            </a:r>
          </a:p>
        </p:txBody>
      </p:sp>
      <p:sp>
        <p:nvSpPr>
          <p:cNvPr id="13" name="fact-value"/>
          <p:cNvSpPr txBox="1"/>
          <p:nvPr/>
        </p:nvSpPr>
        <p:spPr>
          <a:xfrm>
            <a:off x="1778000" y="3511550"/>
            <a:ext cx="9855200" cy="18986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150" b="0" i="0" dirty="0">
                <a:solidFill>
                  <a:srgbClr val="102E29"/>
                </a:solidFill>
                <a:latin typeface="Arial"/>
                <a:cs typeface="Arial"/>
              </a:rPr>
              <a:t>https://giophysics.com/chapter-23/circuit-calculus/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5947410"/>
            <a:ext cx="31750" cy="19939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787400" y="5972810"/>
            <a:ext cx="10845800" cy="1485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00" b="0" i="1" dirty="0">
                <a:solidFill>
                  <a:srgbClr val="4C5F59"/>
                </a:solidFill>
                <a:latin typeface="Arial"/>
                <a:cs typeface="Arial"/>
              </a:rPr>
              <a:t>Built by GioPhysics from the lesson's own page. Every word on these slides is the lesson's; nothing here is re-authored. Teaching material, not an awarding body's document.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CIRCUIT CALCULUS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9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0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Circuit Calculus. Built by GioPhysics from the lesson's own copy; nothing on these slides is re-authored.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 / 32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1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Current as a rate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I = dQ/dt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The gradient of the Q–t graph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Current at an instant is how quickly charge is passing right then — the slope of the charge–time graph at that moment.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CIRCUIT CALCULUS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Circuit Calculus.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10 / 32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2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Charge as an area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ΔQ = ∫ I dt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The area under the I–t graph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Add up current × tiny time-step over the whole interval and you get the total charge that flowed — the area under the current–time curve.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CIRCUIT CALCULUS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Circuit Calculus.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11 / 32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FORMULA 3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RC discharge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5943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600" b="1" i="0" dirty="0">
                <a:solidFill>
                  <a:srgbClr val="102E29"/>
                </a:solidFill>
                <a:latin typeface="Arial"/>
                <a:cs typeface="Arial"/>
              </a:rPr>
              <a:t>Q = Q₀e^(−t/RC)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626360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τ = RC; also I = I₀e^(−t/τ) and V = V₀e^(−t/τ)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98513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IN PLAIN ENGLISH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92780"/>
            <a:ext cx="11074400" cy="4457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 capacitor emptying through a resistor loses a fixed fraction of its charge in each time constant τ — about 37% remains after one τ, and under 1% after five.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CIRCUIT CALCULUS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Circuit Calculus.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12 / 32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CIRCUIT MODEL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Read the topology before the values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nodes are where connections meet, branches are what lies between them</a:t>
            </a:r>
          </a:p>
        </p:txBody>
      </p:sp>
      <p:sp>
        <p:nvSpPr>
          <p:cNvPr id="6" name="panel"/>
          <p:cNvSpPr/>
          <p:nvPr/>
        </p:nvSpPr>
        <p:spPr>
          <a:xfrm>
            <a:off x="1487133" y="1854200"/>
            <a:ext cx="9217733" cy="3798570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7" name="bridge circuit topology graph" descr="bridge circuit topology graph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1433" y="1968500"/>
            <a:ext cx="8989133" cy="3569970"/>
          </a:xfrm>
          <a:prstGeom prst="rect">
            <a:avLst/>
          </a:prstGeom>
        </p:spPr>
      </p:pic>
      <p:sp>
        <p:nvSpPr>
          <p:cNvPr id="8" name="text"/>
          <p:cNvSpPr txBox="1"/>
          <p:nvPr/>
        </p:nvSpPr>
        <p:spPr>
          <a:xfrm>
            <a:off x="558800" y="5716270"/>
            <a:ext cx="11074400" cy="1981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bridge network — components are branches between nodes.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5965190"/>
            <a:ext cx="110744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Switch topology and hide the values on the live version — click here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CIRCUIT CALCULUS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Circuit Calculus. Built by GioPhysics from the lesson's own copy; nothing on these slides is re-authored.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13 / 32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WATCH OUT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common trap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38500"/>
            <a:ext cx="11074400" cy="5283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The discharge never finishes in the exponential model — the charge halves every 0.69τ but never reaches exactly zero. In practice, after 5τ less than 1% remains and the capacitor is treated as discharged.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CIRCUIT CALCULUS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Circuit Calculus.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14 / 32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capacitor discharge has τ = 2.0 s. What fraction of the initial charge remains after 2.0 s and after 4.0 s?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CIRCUIT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Circuit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15 / 32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1 OF 2 · EASY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044825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capacitor discharge has τ = 2.0 s. What fraction of the initial charge remains after 2.0 s and after 4.0 s?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4544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4544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After one τ: e⁻¹ ≈ 37%.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8481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8481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After 2τ: e⁻² ≈ 13.5%.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CIRCUIT CALCULUS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Circuit Calculus.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16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1 OF 2 · EASY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39509" y="787400"/>
            <a:ext cx="593691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39509" y="787400"/>
            <a:ext cx="593691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Easy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≈ 37% then ≈ 14%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ADVANCED CIRCUITS  ·  CIRCUIT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Advanced Circuits — Circuit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17 / 32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1000 μF capacitor charged to 9.0 V discharges through a 4.7 kΩ resistor. Find τ, the initial current, and the voltage after 6.0 s.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CIRCUIT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Circuit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18 / 32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WORKED EXAMPLE 2 OF 2 · MEDIUM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93402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1000 μF capacitor charged to 9.0 V discharges through a 4.7 kΩ resistor. Find τ, the initial current, and the voltage after 6.0 s.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302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302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τ = RC = 4700 × 1000 × 10⁻⁶ = 4.7 s.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696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696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I₀ = V₀/R = 9.0 ÷ 4700 ≈ 1.9 mA.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090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090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V = V₀e^(−t/τ) = 9.0 × e^(−6.0/4.7) ≈ 9.0 × 0.279 ≈ 2.5 V.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CIRCUIT CALCULUS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Circuit Calculus.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19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WHAT THIS NEEDS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What you already know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Starter — Recall what this lesson stands on</a:t>
            </a:r>
          </a:p>
        </p:txBody>
      </p:sp>
      <p:sp>
        <p:nvSpPr>
          <p:cNvPr id="6" name="panel"/>
          <p:cNvSpPr/>
          <p:nvPr/>
        </p:nvSpPr>
        <p:spPr>
          <a:xfrm>
            <a:off x="558800" y="2894379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7" name="hint"/>
          <p:cNvSpPr txBox="1"/>
          <p:nvPr/>
        </p:nvSpPr>
        <p:spPr>
          <a:xfrm>
            <a:off x="558800" y="2894379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Recall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1549400" y="2881679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3"/>
                <a:latin typeface="Arial"/>
                <a:cs typeface="Arial"/>
              </a:rPr>
              <a:t>Capacitance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121709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https://giophysics.com/chapter-21/parallel-plates-capacitors/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3434764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1" name="hint"/>
          <p:cNvSpPr txBox="1"/>
          <p:nvPr/>
        </p:nvSpPr>
        <p:spPr>
          <a:xfrm>
            <a:off x="558800" y="3434764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Recall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549400" y="3422064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Current &amp; charge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3662094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https://giophysics.com/chapter-22/electric-current-charge/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3975149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5" name="hint"/>
          <p:cNvSpPr txBox="1"/>
          <p:nvPr/>
        </p:nvSpPr>
        <p:spPr>
          <a:xfrm>
            <a:off x="558800" y="3975149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Recall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1549400" y="3962449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5"/>
                <a:latin typeface="Arial"/>
                <a:cs typeface="Arial"/>
              </a:rPr>
              <a:t>Calculus methods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558800" y="4202479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https://giophysics.com/chapter-1/kinematics-calculus/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CIRCUIT CALCULUS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Circuit Calculus. Built by GioPhysics from the lesson's own copy; nothing on these slides is re-authored.</a:t>
            </a:r>
          </a:p>
        </p:txBody>
      </p:sp>
      <p:sp>
        <p:nvSpPr>
          <p:cNvPr id="2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 / 32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WORKED EXAMPLE 2 OF 2 · MEDIUM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812583" y="787400"/>
            <a:ext cx="820617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812583" y="787400"/>
            <a:ext cx="820617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Medium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τ = 4.7 s, I₀ ≈ 1.9 mA, V(6 s) ≈ 2.5 V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ADVANCED CIRCUITS  ·  CIRCUIT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Advanced Circuits — Circuit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20 / 32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SPOT THE MISTAKE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One line here is wrong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The whole working is up — find the bad line before you click</a:t>
            </a:r>
          </a:p>
        </p:txBody>
      </p:sp>
      <p:sp>
        <p:nvSpPr>
          <p:cNvPr id="6" name="step-number"/>
          <p:cNvSpPr txBox="1"/>
          <p:nvPr/>
        </p:nvSpPr>
        <p:spPr>
          <a:xfrm>
            <a:off x="558800" y="18542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7" name="step"/>
          <p:cNvSpPr txBox="1"/>
          <p:nvPr/>
        </p:nvSpPr>
        <p:spPr>
          <a:xfrm>
            <a:off x="939800" y="18542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A 1000 μF capacitor charged to 9.0 V discharges through a 4.7 kΩ resistor. Find the voltage after 6.0 s.</a:t>
            </a:r>
          </a:p>
        </p:txBody>
      </p:sp>
      <p:sp>
        <p:nvSpPr>
          <p:cNvPr id="8" name="step-number"/>
          <p:cNvSpPr txBox="1"/>
          <p:nvPr/>
        </p:nvSpPr>
        <p:spPr>
          <a:xfrm>
            <a:off x="558800" y="22479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9" name="step"/>
          <p:cNvSpPr txBox="1"/>
          <p:nvPr/>
        </p:nvSpPr>
        <p:spPr>
          <a:xfrm>
            <a:off x="939800" y="22479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τ = RC = 4700 × 1000 × 10⁻⁶ = 4.7 s</a:t>
            </a:r>
          </a:p>
        </p:txBody>
      </p:sp>
      <p:sp>
        <p:nvSpPr>
          <p:cNvPr id="10" name="step-number"/>
          <p:cNvSpPr txBox="1"/>
          <p:nvPr/>
        </p:nvSpPr>
        <p:spPr>
          <a:xfrm>
            <a:off x="558800" y="26416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1" name="step"/>
          <p:cNvSpPr txBox="1"/>
          <p:nvPr/>
        </p:nvSpPr>
        <p:spPr>
          <a:xfrm>
            <a:off x="939800" y="26416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V = V₀e^(−t/τ)</a:t>
            </a:r>
          </a:p>
        </p:txBody>
      </p:sp>
      <p:sp>
        <p:nvSpPr>
          <p:cNvPr id="12" name="step-number"/>
          <p:cNvSpPr txBox="1"/>
          <p:nvPr/>
        </p:nvSpPr>
        <p:spPr>
          <a:xfrm>
            <a:off x="558800" y="30353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4.</a:t>
            </a:r>
          </a:p>
        </p:txBody>
      </p:sp>
      <p:sp>
        <p:nvSpPr>
          <p:cNvPr id="13" name="step"/>
          <p:cNvSpPr txBox="1"/>
          <p:nvPr/>
        </p:nvSpPr>
        <p:spPr>
          <a:xfrm>
            <a:off x="939800" y="30353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V = 9.0 × e^(−4.7/6.0)</a:t>
            </a:r>
          </a:p>
        </p:txBody>
      </p:sp>
      <p:sp>
        <p:nvSpPr>
          <p:cNvPr id="14" name="step-number"/>
          <p:cNvSpPr txBox="1"/>
          <p:nvPr/>
        </p:nvSpPr>
        <p:spPr>
          <a:xfrm>
            <a:off x="558800" y="3429000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5.</a:t>
            </a:r>
          </a:p>
        </p:txBody>
      </p:sp>
      <p:sp>
        <p:nvSpPr>
          <p:cNvPr id="15" name="step"/>
          <p:cNvSpPr txBox="1"/>
          <p:nvPr/>
        </p:nvSpPr>
        <p:spPr>
          <a:xfrm>
            <a:off x="939800" y="3429000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V = 9.0 × 0.457 = 4.1 V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558800" y="38227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LINE 4 IS WRONG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558800" y="4030345"/>
            <a:ext cx="11074400" cy="9245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The exponent is upside down: it should be t/τ, and τ/t has been substituted. The two numbers are close enough here that the answer stays believable, which is the trap — 4.1 V looks like a perfectly sensible reading part-way through a discharge. The check is that t/τ must be dimensionless and must grow with time, so more elapsed time has to mean a more negative exponent and a smaller voltage.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558800" y="508190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IT SHOULD SAY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558800" y="5289550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V = 9.0 × e^(−6.0/4.7) = 9.0 × 0.279 = 2.5 V</a:t>
            </a:r>
          </a:p>
        </p:txBody>
      </p:sp>
      <p:sp>
        <p:nvSpPr>
          <p:cNvPr id="20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1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CIRCUIT CALCULUS</a:t>
            </a:r>
          </a:p>
        </p:txBody>
      </p:sp>
      <p:sp>
        <p:nvSpPr>
          <p:cNvPr id="22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3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4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Circuit Calculus. Built by GioPhysics from the lesson's own copy; nothing on these slides is re-authored.</a:t>
            </a:r>
          </a:p>
        </p:txBody>
      </p:sp>
      <p:sp>
        <p:nvSpPr>
          <p:cNvPr id="25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21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PREDICT · TAKE THE VOTE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Commit before you are told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Hands up for each option, then click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6146800" cy="94107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The dashed tangent drawn at t = 0 meets the axis at one time constant. How much charge is actually left at that moment?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94767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A   None — the tangent shows it reaching zero at τ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4612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B   About a third of what it started with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544570"/>
            <a:ext cx="6146800" cy="2476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102E29"/>
                </a:solidFill>
                <a:latin typeface="Arial"/>
                <a:cs typeface="Arial"/>
              </a:rPr>
              <a:t>C   About two thirds of what it started with</a:t>
            </a:r>
          </a:p>
        </p:txBody>
      </p:sp>
      <p:sp>
        <p:nvSpPr>
          <p:cNvPr id="10" name="panel"/>
          <p:cNvSpPr/>
          <p:nvPr/>
        </p:nvSpPr>
        <p:spPr>
          <a:xfrm>
            <a:off x="7010400" y="1854200"/>
            <a:ext cx="4622800" cy="2563803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1" name="Charge falling exponentially from Q₀ with time marked in multiples of τ, with the tangent to the curve at t = 0 drawn dashed and running straight down to meet the time axis at exactly one time constant while the curve itself is still well above it." descr="Charge falling exponentially from Q₀ with time marked in multiples of τ, with the tangent to the curve at t = 0 drawn dashed and running straight down to meet the time axis at exactly one time constant while the curve itself is still well above it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4700" y="1968500"/>
            <a:ext cx="4394200" cy="2335203"/>
          </a:xfrm>
          <a:prstGeom prst="rect">
            <a:avLst/>
          </a:prstGeom>
        </p:spPr>
      </p:pic>
      <p:sp>
        <p:nvSpPr>
          <p:cNvPr id="12" name="text"/>
          <p:cNvSpPr txBox="1"/>
          <p:nvPr/>
        </p:nvSpPr>
        <p:spPr>
          <a:xfrm>
            <a:off x="7010400" y="4481503"/>
            <a:ext cx="4622800" cy="990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Charge falling exponentially from Q₀ with time marked in multiples of τ, with the tangent to the curve at t = 0 drawn dashed and running straight down to meet the time axis at exactly one time constant while the curve itself is still well above it.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7010400" y="5522903"/>
            <a:ext cx="4622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5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CIRCUIT CALCULUS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Circuit Calculus. Built by GioPhysics from the lesson's own copy; nothing on these slides is re-authored.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22 / 32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PREDICT · THE OUTCOME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What actually happens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Ask the room who changed their mind, and why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766890"/>
            <a:ext cx="11074400" cy="3467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100" b="1" i="0" dirty="0">
                <a:solidFill>
                  <a:srgbClr val="E0A93F"/>
                </a:solidFill>
                <a:latin typeface="Arial"/>
                <a:cs typeface="Arial"/>
              </a:rPr>
              <a:t>B  About a third of what it started with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1136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321245"/>
            <a:ext cx="11074400" cy="12382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500" b="0" i="0" dirty="0">
                <a:solidFill>
                  <a:srgbClr val="F3EFDF"/>
                </a:solidFill>
                <a:latin typeface="Arial"/>
                <a:cs typeface="Arial"/>
              </a:rPr>
              <a:t>The tangent is the line the charge would follow if the current never slackened — τ is exactly how long the capacitor would take to empty at its initial rate. But the current is Q/RC, so as the charge falls the current falls with it, and the real curve bends away from the tangent from the first instant. At t = τ it is at Q₀/e, which is 37% — a little over a third. The gap between the dashed line and the curve on this drawing is the whole difference between a constant rate and a proportional one.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ADVANCED CIRCUITS  ·  CIRCUIT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Advanced Circuits — Circuit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23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QUICK CHECK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Decide before the answer goes up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6146800" cy="5613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A 470 μF capacitor discharges through a 2.0 kΩ resistor. What is the time constant?</a:t>
            </a:r>
          </a:p>
        </p:txBody>
      </p:sp>
      <p:sp>
        <p:nvSpPr>
          <p:cNvPr id="7" name="option-letter"/>
          <p:cNvSpPr txBox="1"/>
          <p:nvPr/>
        </p:nvSpPr>
        <p:spPr>
          <a:xfrm>
            <a:off x="558800" y="2618740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A</a:t>
            </a:r>
          </a:p>
        </p:txBody>
      </p:sp>
      <p:sp>
        <p:nvSpPr>
          <p:cNvPr id="8" name="option"/>
          <p:cNvSpPr txBox="1"/>
          <p:nvPr/>
        </p:nvSpPr>
        <p:spPr>
          <a:xfrm>
            <a:off x="914400" y="2618740"/>
            <a:ext cx="57912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0.94 s</a:t>
            </a:r>
          </a:p>
        </p:txBody>
      </p:sp>
      <p:sp>
        <p:nvSpPr>
          <p:cNvPr id="9" name="option-letter"/>
          <p:cNvSpPr txBox="1"/>
          <p:nvPr/>
        </p:nvSpPr>
        <p:spPr>
          <a:xfrm>
            <a:off x="558800" y="2999740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B</a:t>
            </a:r>
          </a:p>
        </p:txBody>
      </p:sp>
      <p:sp>
        <p:nvSpPr>
          <p:cNvPr id="10" name="option"/>
          <p:cNvSpPr txBox="1"/>
          <p:nvPr/>
        </p:nvSpPr>
        <p:spPr>
          <a:xfrm>
            <a:off x="914400" y="2999740"/>
            <a:ext cx="57912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4.3 s</a:t>
            </a:r>
          </a:p>
        </p:txBody>
      </p:sp>
      <p:sp>
        <p:nvSpPr>
          <p:cNvPr id="11" name="option-letter"/>
          <p:cNvSpPr txBox="1"/>
          <p:nvPr/>
        </p:nvSpPr>
        <p:spPr>
          <a:xfrm>
            <a:off x="558800" y="3380740"/>
            <a:ext cx="3556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1" i="0" dirty="0">
                <a:solidFill>
                  <a:srgbClr val="102E29"/>
                </a:solidFill>
                <a:latin typeface="Arial"/>
                <a:cs typeface="Arial"/>
              </a:rPr>
              <a:t>C</a:t>
            </a:r>
          </a:p>
        </p:txBody>
      </p:sp>
      <p:sp>
        <p:nvSpPr>
          <p:cNvPr id="12" name="option"/>
          <p:cNvSpPr txBox="1"/>
          <p:nvPr/>
        </p:nvSpPr>
        <p:spPr>
          <a:xfrm>
            <a:off x="914400" y="3380740"/>
            <a:ext cx="5791200" cy="2540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0.24 s</a:t>
            </a:r>
          </a:p>
        </p:txBody>
      </p:sp>
      <p:sp>
        <p:nvSpPr>
          <p:cNvPr id="13" name="panel"/>
          <p:cNvSpPr/>
          <p:nvPr/>
        </p:nvSpPr>
        <p:spPr>
          <a:xfrm>
            <a:off x="7010400" y="1854200"/>
            <a:ext cx="4622800" cy="2287597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4" name="A charged 470 μF capacitor and a 2.0 kΩ resistor form a loop closed by a switch marked as closing at t = 0; no time constant and no readings are printed anywhere on the drawing." descr="A charged 470 μF capacitor and a 2.0 kΩ resistor form a loop closed by a switch marked as closing at t = 0; no time constant and no readings are printed anywhere on the drawing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4700" y="1968500"/>
            <a:ext cx="4394200" cy="2058997"/>
          </a:xfrm>
          <a:prstGeom prst="rect">
            <a:avLst/>
          </a:prstGeom>
        </p:spPr>
      </p:pic>
      <p:sp>
        <p:nvSpPr>
          <p:cNvPr id="15" name="text"/>
          <p:cNvSpPr txBox="1"/>
          <p:nvPr/>
        </p:nvSpPr>
        <p:spPr>
          <a:xfrm>
            <a:off x="7010400" y="4205297"/>
            <a:ext cx="4622800" cy="7924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A charged 470 μF capacitor and a 2.0 kΩ resistor form a loop closed by a switch marked as closing at t = 0; no time constant and no readings are printed anywhere on the drawing.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7010400" y="5048577"/>
            <a:ext cx="4622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CIRCUIT CALCULUS</a:t>
            </a:r>
          </a:p>
        </p:txBody>
      </p:sp>
      <p:sp>
        <p:nvSpPr>
          <p:cNvPr id="1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Circuit Calculus. Built by GioPhysics from the lesson's own copy; nothing on these slides is re-authored.</a:t>
            </a:r>
          </a:p>
        </p:txBody>
      </p:sp>
      <p:sp>
        <p:nvSpPr>
          <p:cNvPr id="2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24 / 32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QUICK CHECK · THE ANSWER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The answer, and why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Check and misconception — The quick check and the trap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11074400" cy="36322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E0A93F"/>
                </a:solidFill>
                <a:latin typeface="Arial"/>
                <a:cs typeface="Arial"/>
              </a:rPr>
              <a:t>A  0.94 s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47142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HOW TO GET THERE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679065"/>
            <a:ext cx="11074400" cy="2311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F3EFDF"/>
                </a:solidFill>
                <a:latin typeface="Arial"/>
                <a:cs typeface="Arial"/>
              </a:rPr>
              <a:t>τ = RC = 2000 × 470 × 10⁻⁶ = 0.94 s — after roughly a second, 37% of the charge remains.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3062605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WHY THE OTHERS TEMPT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558800" y="3270250"/>
            <a:ext cx="110744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E0A93F"/>
                </a:solidFill>
                <a:latin typeface="Arial"/>
                <a:cs typeface="Arial"/>
              </a:rPr>
              <a:t>A   Correct. τ = RC = 2000 × 470 × 10⁻⁶ = 0.94 s.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558800" y="366268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B   4.3 s is 2000 ÷ 470 — R divided by C rather than multiplied by it, with the micro prefix dropped on the way. Only the product has units of seconds: ohms times farads is a second, and neither quotient is a time at all.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558800" y="4155440"/>
            <a:ext cx="11074400" cy="42926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0" i="0" dirty="0">
                <a:solidFill>
                  <a:srgbClr val="F3EFDF"/>
                </a:solidFill>
                <a:latin typeface="Arial"/>
                <a:cs typeface="Arial"/>
              </a:rPr>
              <a:t>C   0.24 s is 470 ÷ 2000, the same division the other way up and the same lost prefix. The unit test settles both: multiply, do not divide, and keep the 10⁻⁶.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ADVANCED CIRCUITS  ·  CIRCUIT CALCULUS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Advanced Circuits — Circuit Calculus.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25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6" fill="hold">
                      <p:stCondLst>
                        <p:cond delay="indefinite"/>
                      </p:stCondLst>
                      <p:childTnLst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2200 μF capacitor charged to 6.0 V discharges through a 15 kΩ resistor. Find τ, and the time for the voltage to fall to 1.0 V.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CIRCUIT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Circuit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26 / 32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1 OF 2 · HARD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93402"/>
            <a:ext cx="11074400" cy="20637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2200 μF capacitor charged to 6.0 V discharges through a 15 kΩ resistor. Find τ, and the time for the voltage to fall to 1.0 V.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302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302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τ = RC = 15 000 × 2.2 × 10⁻³ = 33 s.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696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696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V = V₀e^(−t/τ) → t = τ ln(V₀/V) = 33 × ln6.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090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090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t ≈ 33 × 1.79 ≈ 59 s.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CIRCUIT CALCULUS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Circuit Calculus.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27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1 OF 2 · HARD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1025547" y="787400"/>
            <a:ext cx="607653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1025547" y="787400"/>
            <a:ext cx="607653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Hard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τ = 33 s; t ≈ 59 s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ADVANCED CIRCUITS  ·  CIRCUIT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Advanced Circuits — Circuit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28 / 32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The question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05285"/>
            <a:ext cx="11074400" cy="6273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900" b="0" i="0" dirty="0">
                <a:solidFill>
                  <a:srgbClr val="102E29"/>
                </a:solidFill>
                <a:latin typeface="Arial"/>
                <a:cs typeface="Arial"/>
              </a:rPr>
              <a:t>A heart pacemaker fires each time its capacitor charges to 63% of the supply through R = 2.0 MΩ. What C gives 72 beats per minute, and why is 63% a natural choice?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CIRCUIT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Circuit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29 / 32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THINK FIRST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A capacitor discharges through a resistor. When is it empty?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Take answers before you click — the point is the commitment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1854200"/>
            <a:ext cx="6146800" cy="8420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The current is largest at the start and visibly dies away. Watch a discharge on an oscilloscope and the trace flattens out along the axis.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2874010"/>
            <a:ext cx="61468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ANSWER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081655"/>
            <a:ext cx="6146800" cy="196469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E0A93F"/>
                </a:solidFill>
                <a:latin typeface="Arial"/>
                <a:cs typeface="Arial"/>
              </a:rPr>
              <a:t>Never, in the model. The charge falls by the same fraction in every equal interval, so it halves every 0.69τ and halves again — approaching zero without ever arriving. In practice, after five time constants less than 1% is left and everyone calls the capacitor discharged, but that is a decision about what counts as empty, not an event in the physics.</a:t>
            </a:r>
          </a:p>
        </p:txBody>
      </p:sp>
      <p:sp>
        <p:nvSpPr>
          <p:cNvPr id="9" name="panel"/>
          <p:cNvSpPr/>
          <p:nvPr/>
        </p:nvSpPr>
        <p:spPr>
          <a:xfrm>
            <a:off x="7010400" y="1854200"/>
            <a:ext cx="4622800" cy="2563803"/>
          </a:xfrm>
          <a:prstGeom prst="rect">
            <a:avLst/>
          </a:prstGeom>
          <a:solidFill>
            <a:srgbClr val="FFFFFF"/>
          </a:solidFill>
          <a:ln w="9525">
            <a:solidFill>
              <a:srgbClr val="C6C8BB"/>
            </a:solidFill>
          </a:ln>
        </p:spPr>
      </p:sp>
      <p:pic>
        <p:nvPicPr>
          <p:cNvPr id="10" name="Charge falling exponentially from Q₀ with time marked in multiples of τ, with the tangent to the curve at t = 0 drawn dashed and running straight down to meet the time axis at exactly one time constant while the curve itself is still well above it." descr="Charge falling exponentially from Q₀ with time marked in multiples of τ, with the tangent to the curve at t = 0 drawn dashed and running straight down to meet the time axis at exactly one time constant while the curve itself is still well above it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4700" y="1968500"/>
            <a:ext cx="4394200" cy="2335203"/>
          </a:xfrm>
          <a:prstGeom prst="rect">
            <a:avLst/>
          </a:prstGeom>
        </p:spPr>
      </p:pic>
      <p:sp>
        <p:nvSpPr>
          <p:cNvPr id="11" name="text"/>
          <p:cNvSpPr txBox="1"/>
          <p:nvPr/>
        </p:nvSpPr>
        <p:spPr>
          <a:xfrm>
            <a:off x="7010400" y="4481503"/>
            <a:ext cx="4622800" cy="9906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200" b="0" i="1" dirty="0">
                <a:solidFill>
                  <a:srgbClr val="4C5F59"/>
                </a:solidFill>
                <a:latin typeface="Arial"/>
                <a:cs typeface="Arial"/>
              </a:rPr>
              <a:t>Charge falling exponentially from Q₀ with time marked in multiples of τ, with the tangent to the curve at t = 0 drawn dashed and running straight down to meet the time axis at exactly one time constant while the curve itself is still well above it.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7010400" y="5522903"/>
            <a:ext cx="4622800" cy="18161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11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 version of this figure — click here</a:t>
            </a:r>
          </a:p>
        </p:txBody>
      </p:sp>
      <p:sp>
        <p:nvSpPr>
          <p:cNvPr id="13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4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CIRCUIT CALCULUS</a:t>
            </a:r>
          </a:p>
        </p:txBody>
      </p:sp>
      <p:sp>
        <p:nvSpPr>
          <p:cNvPr id="15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6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7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Circuit Calculus. Built by GioPhysics from the lesson's own copy; nothing on these slides is re-authored.</a:t>
            </a:r>
          </a:p>
        </p:txBody>
      </p:sp>
      <p:sp>
        <p:nvSpPr>
          <p:cNvPr id="18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EXTENSION 2 OF 2 · CHALLENGING · THE WORKING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How to 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2814027"/>
            <a:ext cx="11074400" cy="41275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250" b="0" i="1" dirty="0">
                <a:solidFill>
                  <a:srgbClr val="4C5F59"/>
                </a:solidFill>
                <a:latin typeface="Arial"/>
                <a:cs typeface="Arial"/>
              </a:rPr>
              <a:t>A heart pacemaker fires each time its capacitor charges to 63% of the supply through R = 2.0 MΩ. What C gives 72 beats per minute, and why is 63% a natural choice?</a:t>
            </a:r>
          </a:p>
        </p:txBody>
      </p:sp>
      <p:sp>
        <p:nvSpPr>
          <p:cNvPr id="9" name="step-number"/>
          <p:cNvSpPr txBox="1"/>
          <p:nvPr/>
        </p:nvSpPr>
        <p:spPr>
          <a:xfrm>
            <a:off x="558800" y="34299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1.</a:t>
            </a:r>
          </a:p>
        </p:txBody>
      </p:sp>
      <p:sp>
        <p:nvSpPr>
          <p:cNvPr id="10" name="step"/>
          <p:cNvSpPr txBox="1"/>
          <p:nvPr/>
        </p:nvSpPr>
        <p:spPr>
          <a:xfrm>
            <a:off x="939800" y="34299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72 bpm → one beat per 0.833 s; charging to 63% takes exactly one time constant τ.</a:t>
            </a:r>
          </a:p>
        </p:txBody>
      </p:sp>
      <p:sp>
        <p:nvSpPr>
          <p:cNvPr id="11" name="step-number"/>
          <p:cNvSpPr txBox="1"/>
          <p:nvPr/>
        </p:nvSpPr>
        <p:spPr>
          <a:xfrm>
            <a:off x="558800" y="38236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2.</a:t>
            </a:r>
          </a:p>
        </p:txBody>
      </p:sp>
      <p:sp>
        <p:nvSpPr>
          <p:cNvPr id="12" name="step"/>
          <p:cNvSpPr txBox="1"/>
          <p:nvPr/>
        </p:nvSpPr>
        <p:spPr>
          <a:xfrm>
            <a:off x="939800" y="38236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C = τ/R = 0.833 ÷ 2.0 × 10⁶.</a:t>
            </a:r>
          </a:p>
        </p:txBody>
      </p:sp>
      <p:sp>
        <p:nvSpPr>
          <p:cNvPr id="13" name="step-number"/>
          <p:cNvSpPr txBox="1"/>
          <p:nvPr/>
        </p:nvSpPr>
        <p:spPr>
          <a:xfrm>
            <a:off x="558800" y="4217377"/>
            <a:ext cx="3810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1" i="0" dirty="0">
                <a:solidFill>
                  <a:srgbClr val="EF5C3E"/>
                </a:solidFill>
                <a:latin typeface="Arial"/>
                <a:cs typeface="Arial"/>
              </a:rPr>
              <a:t>3.</a:t>
            </a:r>
          </a:p>
        </p:txBody>
      </p:sp>
      <p:sp>
        <p:nvSpPr>
          <p:cNvPr id="14" name="step"/>
          <p:cNvSpPr txBox="1"/>
          <p:nvPr/>
        </p:nvSpPr>
        <p:spPr>
          <a:xfrm>
            <a:off x="939800" y="4217377"/>
            <a:ext cx="10693400" cy="22288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50" b="0" i="0" dirty="0">
                <a:solidFill>
                  <a:srgbClr val="102E29"/>
                </a:solidFill>
                <a:latin typeface="Arial"/>
                <a:cs typeface="Arial"/>
              </a:rPr>
              <a:t>C ≈ 0.42 μF; 63% = 1 − e⁻¹ falls out of the exponential — the RC clock's built-in milestone.</a:t>
            </a:r>
          </a:p>
        </p:txBody>
      </p:sp>
      <p:sp>
        <p:nvSpPr>
          <p:cNvPr id="15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6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CIRCUIT CALCULUS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9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Circuit Calculus. Built by GioPhysics from the lesson's own copy; nothing on these slides is re-authored.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30 /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02E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A9BDB6"/>
                </a:solidFill>
                <a:latin typeface="Arial"/>
                <a:cs typeface="Arial"/>
              </a:rPr>
              <a:t>EXTENSION 2 OF 2 · CHALLENGING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77470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F3EFDF"/>
                </a:solidFill>
                <a:latin typeface="Arial"/>
                <a:cs typeface="Arial"/>
              </a:rPr>
              <a:t>Answer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0A93F"/>
          </a:solidFill>
          <a:ln>
            <a:noFill/>
          </a:ln>
        </p:spPr>
      </p:sp>
      <p:sp>
        <p:nvSpPr>
          <p:cNvPr id="5" name="panel"/>
          <p:cNvSpPr/>
          <p:nvPr/>
        </p:nvSpPr>
        <p:spPr>
          <a:xfrm>
            <a:off x="10547542" y="787400"/>
            <a:ext cx="1085658" cy="266700"/>
          </a:xfrm>
          <a:prstGeom prst="roundRect">
            <a:avLst>
              <a:gd name="adj" fmla="val 30000"/>
            </a:avLst>
          </a:prstGeom>
          <a:solidFill>
            <a:srgbClr val="E0A93F"/>
          </a:solidFill>
          <a:ln>
            <a:noFill/>
          </a:ln>
        </p:spPr>
      </p:sp>
      <p:sp>
        <p:nvSpPr>
          <p:cNvPr id="6" name="chip"/>
          <p:cNvSpPr txBox="1"/>
          <p:nvPr/>
        </p:nvSpPr>
        <p:spPr>
          <a:xfrm>
            <a:off x="10547542" y="787400"/>
            <a:ext cx="1085658" cy="2667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102E29"/>
                </a:solidFill>
                <a:latin typeface="Arial"/>
                <a:cs typeface="Arial"/>
              </a:rPr>
              <a:t>Challenging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A9BDB6"/>
                </a:solidFill>
                <a:latin typeface="Arial"/>
                <a:cs typeface="Arial"/>
              </a:rPr>
              <a:t>Worked examples — I do, we do — one step revealed at a time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558800" y="3278554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800" b="1" i="0" dirty="0">
                <a:solidFill>
                  <a:srgbClr val="E0A93F"/>
                </a:solidFill>
                <a:latin typeface="Arial"/>
                <a:cs typeface="Arial"/>
              </a:rPr>
              <a:t>C ≈ 0.42 μF; 63% is one time constant by definition</a:t>
            </a:r>
          </a:p>
        </p:txBody>
      </p:sp>
      <p:sp>
        <p:nvSpPr>
          <p:cNvPr id="9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0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F3EFDF"/>
                </a:solidFill>
                <a:latin typeface="Arial"/>
                <a:cs typeface="Arial"/>
              </a:rPr>
              <a:t>ADVANCED CIRCUITS  ·  CIRCUIT CALCULUS</a:t>
            </a:r>
          </a:p>
        </p:txBody>
      </p:sp>
      <p:sp>
        <p:nvSpPr>
          <p:cNvPr id="11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A9BDB6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2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2F4B45"/>
          </a:solidFill>
          <a:ln>
            <a:noFill/>
          </a:ln>
        </p:spPr>
      </p:sp>
      <p:sp>
        <p:nvSpPr>
          <p:cNvPr id="13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A9BDB6"/>
                </a:solidFill>
                <a:latin typeface="Arial"/>
                <a:cs typeface="Arial"/>
              </a:rPr>
              <a:t>Advanced Circuits — Circuit Calculus. Built by GioPhysics from the lesson's own copy; nothing on these slides is re-authored.</a:t>
            </a:r>
          </a:p>
        </p:txBody>
      </p:sp>
      <p:sp>
        <p:nvSpPr>
          <p:cNvPr id="14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A9BDB6"/>
                </a:solidFill>
                <a:latin typeface="Arial"/>
                <a:cs typeface="Arial"/>
              </a:rPr>
              <a:t>31 / 32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ADVANCED CIRCUITS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Where to go next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Plenary — What to take away, what to practise next</a:t>
            </a:r>
          </a:p>
        </p:txBody>
      </p:sp>
      <p:sp>
        <p:nvSpPr>
          <p:cNvPr id="6" name="panel"/>
          <p:cNvSpPr/>
          <p:nvPr/>
        </p:nvSpPr>
        <p:spPr>
          <a:xfrm>
            <a:off x="558800" y="2686538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7" name="hint"/>
          <p:cNvSpPr txBox="1"/>
          <p:nvPr/>
        </p:nvSpPr>
        <p:spPr>
          <a:xfrm>
            <a:off x="558800" y="2686538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Lesson</a:t>
            </a:r>
          </a:p>
        </p:txBody>
      </p:sp>
      <p:sp>
        <p:nvSpPr>
          <p:cNvPr id="8" name="text"/>
          <p:cNvSpPr txBox="1"/>
          <p:nvPr/>
        </p:nvSpPr>
        <p:spPr>
          <a:xfrm>
            <a:off x="1549400" y="2673838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3"/>
                <a:latin typeface="Arial"/>
                <a:cs typeface="Arial"/>
              </a:rPr>
              <a:t>This lesson on giophysics.com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558800" y="2913868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https://giophysics.com/chapter-23/circuit-calculus/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3226923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1" name="hint"/>
          <p:cNvSpPr txBox="1"/>
          <p:nvPr/>
        </p:nvSpPr>
        <p:spPr>
          <a:xfrm>
            <a:off x="558800" y="3226923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Live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549400" y="3214223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4"/>
                <a:latin typeface="Arial"/>
                <a:cs typeface="Arial"/>
              </a:rPr>
              <a:t>The live, interactive version of these slides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558800" y="3454253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https://giophysics.com/chapter-23/presentation/?lesson=calculus</a:t>
            </a:r>
          </a:p>
        </p:txBody>
      </p:sp>
      <p:sp>
        <p:nvSpPr>
          <p:cNvPr id="14" name="panel"/>
          <p:cNvSpPr/>
          <p:nvPr/>
        </p:nvSpPr>
        <p:spPr>
          <a:xfrm>
            <a:off x="558800" y="3767308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5" name="hint"/>
          <p:cNvSpPr txBox="1"/>
          <p:nvPr/>
        </p:nvSpPr>
        <p:spPr>
          <a:xfrm>
            <a:off x="558800" y="3767308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Chapter</a:t>
            </a:r>
          </a:p>
        </p:txBody>
      </p:sp>
      <p:sp>
        <p:nvSpPr>
          <p:cNvPr id="16" name="text"/>
          <p:cNvSpPr txBox="1"/>
          <p:nvPr/>
        </p:nvSpPr>
        <p:spPr>
          <a:xfrm>
            <a:off x="1549400" y="3754608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5"/>
                <a:latin typeface="Arial"/>
                <a:cs typeface="Arial"/>
              </a:rPr>
              <a:t>All Advanced Circuits lessons</a:t>
            </a:r>
          </a:p>
        </p:txBody>
      </p:sp>
      <p:sp>
        <p:nvSpPr>
          <p:cNvPr id="17" name="text"/>
          <p:cNvSpPr txBox="1"/>
          <p:nvPr/>
        </p:nvSpPr>
        <p:spPr>
          <a:xfrm>
            <a:off x="558800" y="3994638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https://giophysics.com/chapter-23/</a:t>
            </a:r>
          </a:p>
        </p:txBody>
      </p:sp>
      <p:sp>
        <p:nvSpPr>
          <p:cNvPr id="18" name="panel"/>
          <p:cNvSpPr/>
          <p:nvPr/>
        </p:nvSpPr>
        <p:spPr>
          <a:xfrm>
            <a:off x="558800" y="4307693"/>
            <a:ext cx="838200" cy="190500"/>
          </a:xfrm>
          <a:prstGeom prst="roundRect">
            <a:avLst>
              <a:gd name="adj" fmla="val 30000"/>
            </a:avLst>
          </a:prstGeom>
          <a:noFill/>
          <a:ln w="9525">
            <a:solidFill>
              <a:srgbClr val="C6C8BB"/>
            </a:solidFill>
          </a:ln>
        </p:spPr>
      </p:sp>
      <p:sp>
        <p:nvSpPr>
          <p:cNvPr id="19" name="hint"/>
          <p:cNvSpPr txBox="1"/>
          <p:nvPr/>
        </p:nvSpPr>
        <p:spPr>
          <a:xfrm>
            <a:off x="558800" y="4307693"/>
            <a:ext cx="838200" cy="190500"/>
          </a:xfrm>
          <a:prstGeom prst="rect">
            <a:avLst/>
          </a:prstGeom>
          <a:noFill/>
        </p:spPr>
        <p:txBody>
          <a:bodyPr wrap="square" lIns="0" tIns="0" rIns="0" bIns="0" anchor="ctr">
            <a:no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PDF</a:t>
            </a:r>
          </a:p>
        </p:txBody>
      </p:sp>
      <p:sp>
        <p:nvSpPr>
          <p:cNvPr id="20" name="text"/>
          <p:cNvSpPr txBox="1"/>
          <p:nvPr/>
        </p:nvSpPr>
        <p:spPr>
          <a:xfrm>
            <a:off x="1549400" y="4294993"/>
            <a:ext cx="10083800" cy="2146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300" b="1" i="0" u="sng" dirty="0">
                <a:solidFill>
                  <a:srgbClr val="102E29"/>
                </a:solidFill>
                <a:hlinkClick r:id="rId6"/>
                <a:latin typeface="Arial"/>
                <a:cs typeface="Arial"/>
              </a:rPr>
              <a:t>Download the lesson PDF</a:t>
            </a:r>
          </a:p>
        </p:txBody>
      </p:sp>
      <p:sp>
        <p:nvSpPr>
          <p:cNvPr id="21" name="text"/>
          <p:cNvSpPr txBox="1"/>
          <p:nvPr/>
        </p:nvSpPr>
        <p:spPr>
          <a:xfrm>
            <a:off x="558800" y="4535023"/>
            <a:ext cx="11074400" cy="17335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050" b="0" i="0" dirty="0">
                <a:solidFill>
                  <a:srgbClr val="4C5F59"/>
                </a:solidFill>
                <a:latin typeface="Arial"/>
                <a:cs typeface="Arial"/>
              </a:rPr>
              <a:t>https://giophysics.com/downloads/23-7-circuit-calculus.pdf</a:t>
            </a:r>
          </a:p>
        </p:txBody>
      </p:sp>
      <p:sp>
        <p:nvSpPr>
          <p:cNvPr id="22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3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CIRCUIT CALCULUS</a:t>
            </a:r>
          </a:p>
        </p:txBody>
      </p:sp>
      <p:sp>
        <p:nvSpPr>
          <p:cNvPr id="24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25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26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Circuit Calculus. Built by GioPhysics from the lesson's own copy; nothing on these slides is re-authored.</a:t>
            </a:r>
          </a:p>
        </p:txBody>
      </p:sp>
      <p:sp>
        <p:nvSpPr>
          <p:cNvPr id="27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32 / 32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In one sentence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2855546"/>
            <a:ext cx="11074400" cy="148590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3000" b="0" i="0" dirty="0">
                <a:solidFill>
                  <a:srgbClr val="102E29"/>
                </a:solidFill>
                <a:latin typeface="Arial"/>
                <a:cs typeface="Arial"/>
              </a:rPr>
              <a:t>Circuit calculus reads current as the rate of change of charge and charge as the accumulated area under a current–time graph.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CIRCUIT CALCULUS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Circuit Calculus.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4 / 32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EXPLAINED SIMPLY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What that looks like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141052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FOR EXAMPLE</a:t>
            </a:r>
          </a:p>
        </p:txBody>
      </p:sp>
      <p:sp>
        <p:nvSpPr>
          <p:cNvPr id="7" name="text"/>
          <p:cNvSpPr txBox="1"/>
          <p:nvPr/>
        </p:nvSpPr>
        <p:spPr>
          <a:xfrm>
            <a:off x="558800" y="3348697"/>
            <a:ext cx="11074400" cy="56134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700" b="0" i="0" dirty="0">
                <a:solidFill>
                  <a:srgbClr val="102E29"/>
                </a:solidFill>
                <a:latin typeface="Arial"/>
                <a:cs typeface="Arial"/>
              </a:rPr>
              <a:t>If the charge on a capacitor falls twice as fast at one instant, the discharge current at that instant is exactly twice as large.</a:t>
            </a:r>
          </a:p>
        </p:txBody>
      </p:sp>
      <p:sp>
        <p:nvSpPr>
          <p:cNvPr id="8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9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CIRCUIT CALCULUS</a:t>
            </a:r>
          </a:p>
        </p:txBody>
      </p:sp>
      <p:sp>
        <p:nvSpPr>
          <p:cNvPr id="10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1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2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Circuit Calculus. Built by GioPhysics from the lesson's own copy; nothing on these slides is re-authored.</a:t>
            </a:r>
          </a:p>
        </p:txBody>
      </p:sp>
      <p:sp>
        <p:nvSpPr>
          <p:cNvPr id="13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5 / 32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BIG IDEA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Rates, areas, and exponential decay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Introduce the idea — The big idea and the definition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136900"/>
            <a:ext cx="11074400" cy="7924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600" b="0" i="0" dirty="0">
                <a:solidFill>
                  <a:srgbClr val="102E29"/>
                </a:solidFill>
                <a:latin typeface="Arial"/>
                <a:cs typeface="Arial"/>
              </a:rPr>
              <a:t>I = dQ/dt makes current the gradient of a charge–time graph, and ΔQ = ∫I dt makes charge the area under a current–time graph. Apply both to a capacitor discharging through a resistor and calculus predicts the exponential decay Q = Q₀e^(−t/RC), with the time constant τ = RC setting the pace.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CIRCUIT CALCULUS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Circuit Calculus.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6 / 32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1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Set up the equation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68785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During discharge the capacitor drives current I = V/R = Q/(RC) while I = −dQ/dt. Equating them gives dQ/dt = −Q/RC — the decay is proportional to what remains.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CIRCUIT CALCULUS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Circuit Calculus.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7 / 32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2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Solve it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68785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The only function whose rate of change is proportional to itself is the exponential: Q(t) = Q₀e^(−t/RC). Current and voltage inherit the same shape.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CIRCUIT CALCULUS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Circuit Calculus.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8 / 32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FD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"/>
          <p:cNvSpPr txBox="1"/>
          <p:nvPr/>
        </p:nvSpPr>
        <p:spPr>
          <a:xfrm>
            <a:off x="558800" y="584200"/>
            <a:ext cx="110744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1" i="0" dirty="0">
                <a:solidFill>
                  <a:srgbClr val="4C5F59"/>
                </a:solidFill>
                <a:latin typeface="Arial"/>
                <a:cs typeface="Arial"/>
              </a:rPr>
              <a:t>THE PHYSICS · 3 OF 3</a:t>
            </a:r>
          </a:p>
        </p:txBody>
      </p:sp>
      <p:sp>
        <p:nvSpPr>
          <p:cNvPr id="3" name="heading"/>
          <p:cNvSpPr txBox="1"/>
          <p:nvPr/>
        </p:nvSpPr>
        <p:spPr>
          <a:xfrm>
            <a:off x="558800" y="762000"/>
            <a:ext cx="11074400" cy="736600"/>
          </a:xfrm>
          <a:prstGeom prst="rect">
            <a:avLst/>
          </a:prstGeom>
          <a:noFill/>
        </p:spPr>
        <p:txBody>
          <a:bodyPr wrap="square" lIns="0" tIns="0" rIns="0" bIns="0" anchor="b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2200" b="1" i="0" dirty="0">
                <a:solidFill>
                  <a:srgbClr val="102E29"/>
                </a:solidFill>
                <a:latin typeface="Arial"/>
                <a:cs typeface="Arial"/>
              </a:rPr>
              <a:t>Read the time constant</a:t>
            </a:r>
          </a:p>
        </p:txBody>
      </p:sp>
      <p:sp>
        <p:nvSpPr>
          <p:cNvPr id="4" name="panel"/>
          <p:cNvSpPr/>
          <p:nvPr/>
        </p:nvSpPr>
        <p:spPr>
          <a:xfrm>
            <a:off x="558800" y="1574800"/>
            <a:ext cx="508000" cy="31750"/>
          </a:xfrm>
          <a:prstGeom prst="rect">
            <a:avLst/>
          </a:prstGeom>
          <a:solidFill>
            <a:srgbClr val="EF5C3E"/>
          </a:solidFill>
          <a:ln>
            <a:noFill/>
          </a:ln>
        </p:spPr>
      </p:sp>
      <p:sp>
        <p:nvSpPr>
          <p:cNvPr id="5" name="text"/>
          <p:cNvSpPr txBox="1"/>
          <p:nvPr/>
        </p:nvSpPr>
        <p:spPr>
          <a:xfrm>
            <a:off x="1219200" y="1549400"/>
            <a:ext cx="10414000" cy="15684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950" b="0" i="0" dirty="0">
                <a:solidFill>
                  <a:srgbClr val="4C5F59"/>
                </a:solidFill>
                <a:latin typeface="Arial"/>
                <a:cs typeface="Arial"/>
              </a:rPr>
              <a:t>Build the model — The formulae, one at a time, in plain English</a:t>
            </a:r>
          </a:p>
        </p:txBody>
      </p:sp>
      <p:sp>
        <p:nvSpPr>
          <p:cNvPr id="6" name="text"/>
          <p:cNvSpPr txBox="1"/>
          <p:nvPr/>
        </p:nvSpPr>
        <p:spPr>
          <a:xfrm>
            <a:off x="558800" y="3268785"/>
            <a:ext cx="11074400" cy="46228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1400" b="0" i="0" dirty="0">
                <a:solidFill>
                  <a:srgbClr val="102E29"/>
                </a:solidFill>
                <a:latin typeface="Arial"/>
                <a:cs typeface="Arial"/>
              </a:rPr>
              <a:t>τ = RC has units of seconds (ohms × farads). It is where the initial tangent hits zero, and the 37%-remaining mark — larger R or C means a slower decay.</a:t>
            </a:r>
          </a:p>
        </p:txBody>
      </p:sp>
      <p:sp>
        <p:nvSpPr>
          <p:cNvPr id="7" name="panel"/>
          <p:cNvSpPr/>
          <p:nvPr/>
        </p:nvSpPr>
        <p:spPr>
          <a:xfrm>
            <a:off x="558800" y="4318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8" name="text"/>
          <p:cNvSpPr txBox="1"/>
          <p:nvPr/>
        </p:nvSpPr>
        <p:spPr>
          <a:xfrm>
            <a:off x="558800" y="228600"/>
            <a:ext cx="7874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102E29"/>
                </a:solidFill>
                <a:latin typeface="Arial"/>
                <a:cs typeface="Arial"/>
              </a:rPr>
              <a:t>ADVANCED CIRCUITS  ·  CIRCUIT CALCULUS</a:t>
            </a:r>
          </a:p>
        </p:txBody>
      </p:sp>
      <p:sp>
        <p:nvSpPr>
          <p:cNvPr id="9" name="text"/>
          <p:cNvSpPr txBox="1"/>
          <p:nvPr/>
        </p:nvSpPr>
        <p:spPr>
          <a:xfrm>
            <a:off x="8458200" y="228600"/>
            <a:ext cx="3175000" cy="14033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850" b="1" i="0" dirty="0">
                <a:solidFill>
                  <a:srgbClr val="4C5F59"/>
                </a:solidFill>
                <a:latin typeface="Arial"/>
                <a:cs typeface="Arial"/>
              </a:rPr>
              <a:t>GIOPHYSICS LESSON</a:t>
            </a:r>
          </a:p>
        </p:txBody>
      </p:sp>
      <p:sp>
        <p:nvSpPr>
          <p:cNvPr id="10" name="panel"/>
          <p:cNvSpPr/>
          <p:nvPr/>
        </p:nvSpPr>
        <p:spPr>
          <a:xfrm>
            <a:off x="558800" y="6299200"/>
            <a:ext cx="11074400" cy="12700"/>
          </a:xfrm>
          <a:prstGeom prst="rect">
            <a:avLst/>
          </a:prstGeom>
          <a:solidFill>
            <a:srgbClr val="C6C8BB"/>
          </a:solidFill>
          <a:ln>
            <a:noFill/>
          </a:ln>
        </p:spPr>
      </p:sp>
      <p:sp>
        <p:nvSpPr>
          <p:cNvPr id="11" name="text"/>
          <p:cNvSpPr txBox="1"/>
          <p:nvPr/>
        </p:nvSpPr>
        <p:spPr>
          <a:xfrm>
            <a:off x="558800" y="6400800"/>
            <a:ext cx="95504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GB" sz="750" b="0" i="0" dirty="0">
                <a:solidFill>
                  <a:srgbClr val="4C5F59"/>
                </a:solidFill>
                <a:latin typeface="Arial"/>
                <a:cs typeface="Arial"/>
              </a:rPr>
              <a:t>Advanced Circuits — Circuit Calculus. Built by GioPhysics from the lesson's own copy; nothing on these slides is re-authored.</a:t>
            </a:r>
          </a:p>
        </p:txBody>
      </p:sp>
      <p:sp>
        <p:nvSpPr>
          <p:cNvPr id="12" name="text"/>
          <p:cNvSpPr txBox="1"/>
          <p:nvPr/>
        </p:nvSpPr>
        <p:spPr>
          <a:xfrm>
            <a:off x="10236200" y="6400800"/>
            <a:ext cx="1397000" cy="123825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marL="0" indent="0" algn="r">
              <a:lnSpc>
                <a:spcPct val="100000"/>
              </a:lnSpc>
              <a:buNone/>
            </a:pPr>
            <a:r>
              <a:rPr lang="en-GB" sz="750" b="1" i="0" dirty="0">
                <a:solidFill>
                  <a:srgbClr val="4C5F59"/>
                </a:solidFill>
                <a:latin typeface="Arial"/>
                <a:cs typeface="Arial"/>
              </a:rPr>
              <a:t>9 / 32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ioPhysic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GioPhysics Notes">
  <a:themeElements>
    <a:clrScheme name="GioPhysics">
      <a:dk1>
        <a:srgbClr val="102E29"/>
      </a:dk1>
      <a:lt1>
        <a:srgbClr val="F3EFDF"/>
      </a:lt1>
      <a:dk2>
        <a:srgbClr val="4C5F59"/>
      </a:dk2>
      <a:lt2>
        <a:srgbClr val="C6C8BB"/>
      </a:lt2>
      <a:accent1>
        <a:srgbClr val="EF5C3E"/>
      </a:accent1>
      <a:accent2>
        <a:srgbClr val="E0A93F"/>
      </a:accent2>
      <a:accent3>
        <a:srgbClr val="102E29"/>
      </a:accent3>
      <a:accent4>
        <a:srgbClr val="4C5F59"/>
      </a:accent4>
      <a:accent5>
        <a:srgbClr val="C6C8BB"/>
      </a:accent5>
      <a:accent6>
        <a:srgbClr val="F3EFDF"/>
      </a:accent6>
      <a:hlink>
        <a:srgbClr val="102E29"/>
      </a:hlink>
      <a:folHlink>
        <a:srgbClr val="4C5F59"/>
      </a:folHlink>
    </a:clrScheme>
    <a:fontScheme name="GioPhysic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GioPhysic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Application>GioPhysics gen-lesson-pptx</Application>
  <DocSecurity>0</DocSecurity>
  <PresentationFormat>Widescreen</PresentationFormat>
  <Slides>32</Slides>
  <Notes>32</Notes>
  <HiddenSlides>0</HiddenSlides>
  <MMClips>0</MMClips>
  <ScaleCrop>false</ScaleCrop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Advanced Circuits — Circuit Calculus</dc:title>
  <dc:subject>Advanced Circuits</dc:subject>
  <dc:creator>GioPhysics</dc:creator>
  <cp:keywords>lesson, Advanced Circuits, chapter-23, classroom slides</cp:keywords>
  <dc:description>Built by GioPhysics from the lesson's own page. Every word on these slides is the lesson's; nothing here is re-authored. Teaching material, not an awarding body's document.</dc:description>
  <cp:lastModifiedBy>GioPhysics</cp:lastModifiedBy>
  <dcterms:created xsi:type="dcterms:W3CDTF">2026-01-01T00:00:00Z</dcterms:created>
  <dcterms:modified xsi:type="dcterms:W3CDTF">2026-01-01T00:00:00Z</dcterms:modified>
</cp:coreProperties>
</file>