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Waves Calculus. Lesson 10 of 10.</a:t>
            </a:r>
          </a:p>
          <a:p>
            <a:pPr marL="0" indent="0">
              <a:buNone/>
            </a:pPr>
            <a:r>
              <a:rPr lang="en-GB" sz="1200" dirty="0"/>
              <a:t>[Intro] Write SHM as x = A sin ωt and calculus does the rest: one derivative gives the velocity, a second gives the acceleration, and an integral over the restoring force gives the energy of the whole oscillation.</a:t>
            </a:r>
          </a:p>
          <a:p>
            <a:pPr marL="0" indent="0">
              <a:buNone/>
            </a:pPr>
            <a:r>
              <a:rPr lang="en-GB" sz="1200" dirty="0"/>
              <a:t>[Source] https://giophysics.com/chapter-24/waves-calculus/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Differentiate once: v = dx/dt = Aω cos ωt</a:t>
            </a:r>
          </a:p>
          <a:p>
            <a:pPr marL="0" indent="0">
              <a:buNone/>
            </a:pPr>
            <a:r>
              <a:rPr lang="en-GB" sz="1200" dirty="0"/>
              <a:t>[In plain English] Velocity is the slope of the displacement–time graph — a cosine, a quarter cycle ahead of the sine it came from.</a:t>
            </a:r>
          </a:p>
          <a:p>
            <a:pPr marL="0" indent="0">
              <a:buNone/>
            </a:pPr>
            <a:r>
              <a:rPr lang="en-GB" sz="1200" dirty="0"/>
              <a:t>[Note] From x = A sin ωt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Differentiate twice: a = dv/dt = −Aω² sin ωt = −ω²x</a:t>
            </a:r>
          </a:p>
          <a:p>
            <a:pPr marL="0" indent="0">
              <a:buNone/>
            </a:pPr>
            <a:r>
              <a:rPr lang="en-GB" sz="1200" dirty="0"/>
              <a:t>[In plain English] Two derivatives turn sine back into minus itself — acceleration is always −ω² times the displacement, which is exactly the defining condition of SHM.</a:t>
            </a:r>
          </a:p>
          <a:p>
            <a:pPr marL="0" indent="0">
              <a:buNone/>
            </a:pPr>
            <a:r>
              <a:rPr lang="en-GB" sz="1200" dirty="0"/>
              <a:t>[Note] The SHM condition, derived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Maximum values: v(max) = Aω, a(max) = Aω²</a:t>
            </a:r>
          </a:p>
          <a:p>
            <a:pPr marL="0" indent="0">
              <a:buNone/>
            </a:pPr>
            <a:r>
              <a:rPr lang="en-GB" sz="1200" dirty="0"/>
              <a:t>[In plain English] Sine and cosine each peak at 1, so the biggest speed is Aω through the centre and the biggest acceleration is Aω² at the turning points.</a:t>
            </a:r>
          </a:p>
          <a:p>
            <a:pPr marL="0" indent="0">
              <a:buNone/>
            </a:pPr>
            <a:r>
              <a:rPr lang="en-GB" sz="1200" dirty="0"/>
              <a:t>[Note] Speed peaks at x = 0; acceleration at x = ±A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from an integral: E = ∫₀^A mω²x dx = ½mω²A²</a:t>
            </a:r>
          </a:p>
          <a:p>
            <a:pPr marL="0" indent="0">
              <a:buNone/>
            </a:pPr>
            <a:r>
              <a:rPr lang="en-GB" sz="1200" dirty="0"/>
              <a:t>[In plain English] Add up the work done against the restoring force out to full amplitude and you get the total energy — doubling the amplitude quadruples it.</a:t>
            </a:r>
          </a:p>
          <a:p>
            <a:pPr marL="0" indent="0">
              <a:buNone/>
            </a:pPr>
            <a:r>
              <a:rPr lang="en-GB" sz="1200" dirty="0"/>
              <a:t>[Note] Total energy of the oscillation; E ∝ A²</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Maximum speed and maximum acceleration never happen together. Speed peaks at the centre, where acceleration is zero; acceleration peaks at the extremes, where the mass is momentarily at rest — the derivatives sit a quarter cycle out of step.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mass oscillates with x = 0.050 sin(4.0t) in SI units. Find its maximum speed and maximum acceleration.</a:t>
            </a:r>
          </a:p>
          <a:p>
            <a:pPr marL="0" indent="0">
              <a:buNone/>
            </a:pPr>
            <a:r>
              <a:rPr lang="en-GB" sz="1200" dirty="0"/>
              <a:t>[Answer] v(max) = 0.20 m/s; a(max) = 0.80 m/s²</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dx/dt = Aω cos ωt → v(max) = Aω = 0.050 × 4.0 = 0.20 m/s.</a:t>
            </a:r>
          </a:p>
          <a:p>
            <a:pPr marL="0" indent="0">
              <a:buNone/>
            </a:pPr>
            <a:r>
              <a:rPr lang="en-GB" sz="1200" dirty="0"/>
              <a:t>[Step 2] a = −ω²x → a(max) = Aω² = 0.050 × 4.0² = 0.80 m/s².</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v(max) = 0.20 m/s; a(max) = 0.80 m/s²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mass follows x = 0.080 sin(10t) in SI units. Differentiate to find its velocity and acceleration at t = 0.30 s (angles in radians).</a:t>
            </a:r>
          </a:p>
          <a:p>
            <a:pPr marL="0" indent="0">
              <a:buNone/>
            </a:pPr>
            <a:r>
              <a:rPr lang="en-GB" sz="1200" dirty="0"/>
              <a:t>[Answer] v ≈ −0.79 m/s; a ≈ −1.1 m/s²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Aω cos ωt = 0.080 × 10 × cos 3.0 = 0.80 × (−0.990) ≈ −0.79 m/s.</a:t>
            </a:r>
          </a:p>
          <a:p>
            <a:pPr marL="0" indent="0">
              <a:buNone/>
            </a:pPr>
            <a:r>
              <a:rPr lang="en-GB" sz="1200" dirty="0"/>
              <a:t>[Step 2] x(0.30) = 0.080 × sin 3.0 = 0.080 × 0.141 ≈ 0.0113 m.</a:t>
            </a:r>
          </a:p>
          <a:p>
            <a:pPr marL="0" indent="0">
              <a:buNone/>
            </a:pPr>
            <a:r>
              <a:rPr lang="en-GB" sz="1200" dirty="0"/>
              <a:t>[Step 3] a = −ω²x = −10² × 0.0113 ≈ −1.1 m/s² — opposite in sign to x, as SHM demands.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Simple harmonic motion; Describing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−0.79 m/s; a ≈ −1.1 m/s²</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angle has been taken as degrees. In SHM ωt is in radians, always — ω is quoted in radians per second, so 10 × 0.30 is 3.0 rad, most of the way round a half cycle, and cos 3.0 rad = −0.99. Degrees give an angle so small that the cosine is essentially 1 and the answer comes out at the maximum speed, which is the tell: a randomly chosen instant almost never lands on a peak.</a:t>
            </a:r>
          </a:p>
          <a:p>
            <a:pPr marL="0" indent="0">
              <a:buNone/>
            </a:pPr>
            <a:r>
              <a:rPr lang="en-GB" sz="1200" dirty="0"/>
              <a:t>[It should say] v = 0.80 × cos(3.0 rad) = 0.80 × (−0.990) = −0.79 m/s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Follow the dashed line at the instant marked x = ±A. What are the speed and the acceleration there?</a:t>
            </a:r>
          </a:p>
          <a:p>
            <a:pPr marL="0" indent="0">
              <a:buNone/>
            </a:pPr>
            <a:r>
              <a:rPr lang="en-GB" sz="1200" dirty="0"/>
              <a:t>[Options] A Both at their maximum — it is the extreme of the motion   B Speed maximum, acceleration zero   C Speed zero, acceleration maximum</a:t>
            </a:r>
          </a:p>
          <a:p>
            <a:pPr marL="0" indent="0">
              <a:buNone/>
            </a:pPr>
            <a:r>
              <a:rPr lang="en-GB" sz="1200" dirty="0"/>
              <a:t>[Figure] Displacement, velocity and acceleration for one oscillation drawn on three stacked time axes, each curve a quarter cycle ahead of the one above it, with dashed vertical lines through the instant where x = ±A and through the instant where x = 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Speed zero, acceleration maximum. Read the dashed line up through all three graphs. The displacement curve is at a peak, the velocity curve is crossing zero, and the acceleration curve is at its own extreme — because each differentiation shifts the picture a quarter cycle, so a maximum on one graph lands on a zero of the next. That is the whole content of v = Aω cos ωt against a = −Aω² sin ωt: the fastest point and the hardest-pushed point are a quarter of a cycle apart, and can never be the same instant.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oscillates with x = 0.040 sin(5.0t) in SI units. What is its maximum speed?</a:t>
            </a:r>
          </a:p>
          <a:p>
            <a:pPr marL="0" indent="0">
              <a:buNone/>
            </a:pPr>
            <a:r>
              <a:rPr lang="en-GB" sz="1200" dirty="0"/>
              <a:t>[Options] A 0.20 m/s   B 1.0 m/s   C 0.040 m/s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oscillates with x = 0.040 sin(5.0t) in SI units. What is its maximum speed?</a:t>
            </a:r>
          </a:p>
          <a:p>
            <a:pPr marL="0" indent="0">
              <a:buNone/>
            </a:pPr>
            <a:r>
              <a:rPr lang="en-GB" sz="1200" dirty="0"/>
              <a:t>[Option by option] A: Correct. v = dx/dt = Aω cos ωt, so v(max) = Aω = 0.040 × 5.0 = 0.20 m/s, reached as the mass passes through x = 0.  B: 1.0 is Aω² = 0.040 × 25 — the maximum acceleration, not the maximum speed, and the units give it away: that number is in m/s². It is what you get by using ω twice, which is exactly one differentiation too many.  C: 0.040 m is the amplitude, the furthest the mass ever gets from the centre, read straight off as a speed. Speed says how quickly that distance is covered, so the ω has to multiply it: v(max) = Aω.</a:t>
            </a:r>
          </a:p>
          <a:p>
            <a:pPr marL="0" indent="0">
              <a:buNone/>
            </a:pPr>
            <a:r>
              <a:rPr lang="en-GB" sz="1200" dirty="0"/>
              <a:t>[Answer] A — 0.20 m/s</a:t>
            </a:r>
          </a:p>
          <a:p>
            <a:pPr marL="0" indent="0">
              <a:buNone/>
            </a:pPr>
            <a:r>
              <a:rPr lang="en-GB" sz="1200" dirty="0"/>
              <a:t>[Why] v = dx/dt = Aω cos ωt, so v(max) = Aω = 0.040 × 5.0 = 0.20 m/s — reached as the mass passes through x = 0.</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0.30 kg mass oscillates with amplitude 6.0 cm at frequency 2.5 Hz. Find the total energy, and the speed at x = 3.0 cm.</a:t>
            </a:r>
          </a:p>
          <a:p>
            <a:pPr marL="0" indent="0">
              <a:buNone/>
            </a:pPr>
            <a:r>
              <a:rPr lang="en-GB" sz="1200" dirty="0"/>
              <a:t>[Answer] E ≈ 0.13 J; v ≈ 0.82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2πf = 15.7 rad/s; E = ½mω²A² = 0.5 × 0.30 × 15.7² × 0.060² ≈ 0.13 J.</a:t>
            </a:r>
          </a:p>
          <a:p>
            <a:pPr marL="0" indent="0">
              <a:buNone/>
            </a:pPr>
            <a:r>
              <a:rPr lang="en-GB" sz="1200" dirty="0"/>
              <a:t>[Step 2] Energy conservation at x: ½mv² = E − ½mω²x² → v = ω√(A² − x²).</a:t>
            </a:r>
          </a:p>
          <a:p>
            <a:pPr marL="0" indent="0">
              <a:buNone/>
            </a:pPr>
            <a:r>
              <a:rPr lang="en-GB" sz="1200" dirty="0"/>
              <a:t>[Step 3] v = 15.7 × √(0.060² − 0.030²) = 15.7 × 0.052 ≈ 0.82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0.13 J; v ≈ 0.82 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0.50 kg car-engine piston approximates SHM with a 90 mm stroke (A = 45 mm) at 3000 rpm. Derive E = ½mω²A² from ∫F dx, then find v(max), a(max), and E.</a:t>
            </a:r>
          </a:p>
          <a:p>
            <a:pPr marL="0" indent="0">
              <a:buNone/>
            </a:pPr>
            <a:r>
              <a:rPr lang="en-GB" sz="1200" dirty="0"/>
              <a:t>[Answer] v(max) ≈ 14 m/s; a(max) ≈ 4.4 × 10³ m/s²; E ≈ 50 J</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At the moment a pendulum bob is moving fastest, what force is pushing it along? It is at the bottom of its swing, moving at its greatest speed of the whole cycle.</a:t>
            </a:r>
          </a:p>
          <a:p>
            <a:pPr marL="0" indent="0">
              <a:buNone/>
            </a:pPr>
            <a:r>
              <a:rPr lang="en-GB" sz="1200" dirty="0"/>
              <a:t>[Answer] None along its path. At the centre the restoring force is zero, because the displacement is zero — the bob is fastest at exactly the place where nothing is accelerating it. And it is accelerated hardest at the two extremes, where it is momentarily at rest. Speed and acceleration are a quarter of a cycle out of step, and they never peak together.</a:t>
            </a:r>
          </a:p>
          <a:p>
            <a:pPr marL="0" indent="0">
              <a:buNone/>
            </a:pPr>
            <a:r>
              <a:rPr lang="en-GB" sz="1200" dirty="0"/>
              <a:t>[Figure] Displacement, velocity and acceleration for one oscillation drawn on three stacked time axes, each curve a quarter cycle ahead of the one above it, with dashed vertical lines through the instant where x = ±A and through the instant where x = 0.</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restoring force has magnitude F = mω²x; the work stored out to amplitude is E = ∫₀^A mω²x dx = ½mω²A².</a:t>
            </a:r>
          </a:p>
          <a:p>
            <a:pPr marL="0" indent="0">
              <a:buNone/>
            </a:pPr>
            <a:r>
              <a:rPr lang="en-GB" sz="1200" dirty="0"/>
              <a:t>[Step 2] 3000 rpm → f = 50 Hz → ω = 2πf ≈ 314 rad/s; v(max) = Aω = 0.045 × 314 ≈ 14 m/s.</a:t>
            </a:r>
          </a:p>
          <a:p>
            <a:pPr marL="0" indent="0">
              <a:buNone/>
            </a:pPr>
            <a:r>
              <a:rPr lang="en-GB" sz="1200" dirty="0"/>
              <a:t>[Step 3] a(max) = Aω² = 0.045 × 98 700 ≈ 4.4 × 10³ m/s² (about 450g); E = 0.5 × 0.50 × 98 700 × 0.045² ≈ 50 J.</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v(max) ≈ 14 m/s; a(max) ≈ 4.4 × 10³ m/s²; E ≈ 50 J</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Waves calculus differentiates the SHM displacement to get velocity and acceleration, and integrates the restoring force to get the oscillation's total energy.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every instant the velocity is the slope of the x–t curve: steepest as the mass whips through the centre, zero for a heartbeat at each extreme.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Differentiating x = A sin ωt gives v = Aω cos ωt; differentiating again gives a = −Aω² sin ωt = −ω²x — the defining property of SHM falls straight out of the calculus. The maxima read off directly: v(max) = Aω through the centre, a(max) = Aω² at the extremes. Integrating the restoring force out to full amplitude gives the total energy, E = ½mω²A².</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v(t) is the gradient of x(t). Where x crosses zero the curve is steepest — maximum speed; at the extremes the tangent is horizontal and the mass is momentarily at rest.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derivative shifts the curve a quarter cycle: x is a sine, v a cosine, a a negative sine. Velocity leads displacement by 90°; acceleration is the exact mirror of displacement.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 −ω²x demands a function whose second derivative is proportional to minus itself. Sines and cosines are the only ones — which is why SHM traces a sinusoid and ω appears squared.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imple-harmonic-motion/" TargetMode="External"/><Relationship Id="rId4" Type="http://schemas.openxmlformats.org/officeDocument/2006/relationships/hyperlink" Target="https://giophysics.com/chapter-24/describing-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4/presentation/?lesson=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4/waves-calculus/" TargetMode="External"/><Relationship Id="rId4" Type="http://schemas.openxmlformats.org/officeDocument/2006/relationships/hyperlink" Target="https://giophysics.com/chapter-24/presentation/?lesson=calculus" TargetMode="External"/><Relationship Id="rId5" Type="http://schemas.openxmlformats.org/officeDocument/2006/relationships/hyperlink" Target="https://giophysics.com/chapter-24/" TargetMode="External"/><Relationship Id="rId6" Type="http://schemas.openxmlformats.org/officeDocument/2006/relationships/hyperlink" Target="https://giophysics.com/downloads/24-10-waves-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Differentiate the oscillation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Waves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Write SHM as x = A sin ωt and calculus does the rest: one derivative gives the velocity, a second gives the acceleration, and an integral over the restoring force gives the energy of the whole oscillation.</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10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https://giophysics.com/chapter-24/waves-calculus/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once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dx/dt = Aω cos ωt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x = A sin ωt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Velocity is the slope of the displacement–time graph — a cosine, a quarter cycle ahead of the sine it came from.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a = dv/dt = −Aω² sin ωt = −ω²x</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SHM condition, derived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derivatives turn sine back into minus itself — acceleration is always −ω² times the displacement, which is exactly the defining condition of SHM.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Maximum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v(max) = Aω, a(max) = Aω²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Speed peaks at x = 0; acceleration at x = ±A</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Sine and cosine each peak at 1, so the biggest speed is Aω through the centre and the biggest acceleration is Aω² at the turning points.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from an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 = ∫₀^A mω²x dx = ½mω²A²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Total energy of the oscillation; E ∝ A²</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 up the work done against the restoring force out to full amplitude and you get the total energy — doubling the amplitude quadruples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Maximum speed and maximum acceleration never happen together. Speed peaks at the centre, where acceleration is zero; acceleration peaks at the extremes, where the mass is momentarily at rest — the derivatives sit a quarter cycle out of step.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mass oscillates with x = 0.050 sin(4.0t) in SI units. Find its maximum speed and maximum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mass oscillates with x = 0.050 sin(4.0t) in SI units. Find its maximum speed and maximum acceleration.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dx/dt = Aω cos ωt → v(max) = Aω = 0.050 × 4.0 = 0.20 m/s.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−ω²x → a(max) = Aω² = 0.050 × 4.0² = 0.80 m/s².</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v(max) = 0.20 m/s; a(max) = 0.80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mass follows x = 0.080 sin(10t) in SI units. Differentiate to find its velocity and acceleration at t = 0.30 s (angles in radians).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mass follows x = 0.080 sin(10t) in SI units. Differentiate to find its velocity and acceleration at t = 0.30 s (angles in radians).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Aω cos ωt = 0.080 × 10 × cos 3.0 = 0.80 × (−0.990) ≈ −0.79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x(0.30) = 0.080 × sin 3.0 = 0.080 × 0.141 ≈ 0.0113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−ω²x = −10² × 0.0113 ≈ −1.1 m/s² — opposite in sign to x, as SHM demands.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Simple harmonic motion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https://giophysics.com/chapter-24/simple-harmonic-motion/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Describing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−0.79 m/s; a ≈ −1.1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mass follows x = 0.080 sin(10t) in SI units. Find its velocity at t = 0.30 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dx/dt = 0.080 × 10 × cos(10t) = 0.80 cos(10t)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0.30 s: 10t = 3.0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0.80 × cos 3.0° = 0.80 × 0.999</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0.80 m/s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angle has been taken as degrees. In SHM ωt is in radians, always — ω is quoted in radians per second, so 10 × 0.30 is 3.0 rad, most of the way round a half cycle, and cos 3.0 rad = −0.99. Degrees give an angle so small that the cosine is essentially 1 and the answer comes out at the maximum speed, which is the tell: a randomly chosen instant almost never lands on a peak.</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v = 0.80 × cos(3.0 rad) = 0.80 × (−0.990) = −0.79 m/s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Follow the dashed line at the instant marked x = ±A. What are the speed and the acceleration there?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at their maximum — it is the extreme of the motion</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Speed maximum, acceleration zero</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Speed zero, acceleration maximum</a:t>
            </a:r>
          </a:p>
        </p:txBody>
      </p:sp>
      <p:sp>
        <p:nvSpPr>
          <p:cNvPr id="10" name="panel"/>
          <p:cNvSpPr/>
          <p:nvPr/>
        </p:nvSpPr>
        <p:spPr>
          <a:xfrm>
            <a:off x="7010400" y="1854200"/>
            <a:ext cx="4622800" cy="2905923"/>
          </a:xfrm>
          <a:prstGeom prst="rect">
            <a:avLst/>
          </a:prstGeom>
          <a:solidFill>
            <a:srgbClr val="FFFFFF"/>
          </a:solidFill>
          <a:ln w="9525">
            <a:solidFill>
              <a:srgbClr val="C6C8BB"/>
            </a:solidFill>
          </a:ln>
        </p:spPr>
      </p:sp>
      <p:pic>
        <p:nvPicPr>
          <p:cNvPr id="11" name="Displacement, velocity and acceleration for one oscillation drawn on three stacked time axes, each curve a quarter cycle ahead of the one above it, with dashed vertical lines through the instant where x = ±A and through the instant where x = 0." descr="Displacement, velocity and acceleration for one oscillation drawn on three stacked time axes, each curve a quarter cycle ahead of the one above it, with dashed vertical lines through the instant where x = ±A and through the instant where x = 0."/>
          <p:cNvPicPr>
            <a:picLocks noChangeAspect="1"/>
          </p:cNvPicPr>
          <p:nvPr/>
        </p:nvPicPr>
        <p:blipFill>
          <a:blip r:embed="rId3"/>
          <a:stretch>
            <a:fillRect/>
          </a:stretch>
        </p:blipFill>
        <p:spPr>
          <a:xfrm>
            <a:off x="7124700" y="1968500"/>
            <a:ext cx="4394200" cy="2677323"/>
          </a:xfrm>
          <a:prstGeom prst="rect">
            <a:avLst/>
          </a:prstGeom>
        </p:spPr>
      </p:pic>
      <p:sp>
        <p:nvSpPr>
          <p:cNvPr id="12" name="text"/>
          <p:cNvSpPr txBox="1"/>
          <p:nvPr/>
        </p:nvSpPr>
        <p:spPr>
          <a:xfrm>
            <a:off x="7010400" y="482362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Displacement, velocity and acceleration for one oscillation drawn on three stacked time axes, each curve a quarter cycle ahead of the one above it, with dashed vertical lines through the instant where x = ±A and through the instant where x = 0.</a:t>
            </a:r>
          </a:p>
        </p:txBody>
      </p:sp>
      <p:sp>
        <p:nvSpPr>
          <p:cNvPr id="13" name="text"/>
          <p:cNvSpPr txBox="1"/>
          <p:nvPr/>
        </p:nvSpPr>
        <p:spPr>
          <a:xfrm>
            <a:off x="7010400" y="5865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Speed zero, acceleration maximum</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dashed line up through all three graphs. The displacement curve is at a peak, the velocity curve is crossing zero, and the acceleration curve is at its own extreme — because each differentiation shifts the picture a quarter cycle, so a maximum on one graph lands on a zero of the next. That is the whole content of v = Aω cos ωt against a = −Aω² sin ωt: the fastest point and the hardest-pushed point are a quarter of a cycle apart, and can never be the same instant.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mass oscillates with x = 0.040 sin(5.0t) in SI units. What is its maximum speed?</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0.20 m/s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1.0 m/s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0.040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0.20 m/s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v = dx/dt = Aω cos ωt, so v(max) = Aω = 0.040 × 5.0 = 0.20 m/s — reached as the mass passes through x = 0.</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v = dx/dt = Aω cos ωt, so v(max) = Aω = 0.040 × 5.0 = 0.20 m/s, reached as the mass passes through x = 0.</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1.0 is Aω² = 0.040 × 25 — the maximum acceleration, not the maximum speed, and the units give it away: that number is in m/s². It is what you get by using ω twice, which is exactly one differentiation too many.</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0.040 m is the amplitude, the furthest the mass ever gets from the centre, read straight off as a speed. Speed says how quickly that distance is covered, so the ω has to multiply it: v(max) = Aω.</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0.30 kg mass oscillates with amplitude 6.0 cm at frequency 2.5 Hz. Find the total energy, and the speed at x = 3.0 cm.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0.30 kg mass oscillates with amplitude 6.0 cm at frequency 2.5 Hz. Find the total energy, and the speed at x = 3.0 cm.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2πf = 15.7 rad/s; E = ½mω²A² = 0.5 × 0.30 × 15.7² × 0.060² ≈ 0.13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conservation at x: ½mv² = E − ½mω²x² → v = ω√(A² − x²).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15.7 × √(0.060² − 0.030²) = 15.7 × 0.052 ≈ 0.82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0.13 J; v ≈ 0.82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0.50 kg car-engine piston approximates SHM with a 90 mm stroke (A = 45 mm) at 3000 rpm. Derive E = ½mω²A² from ∫F dx, then find v(max), a(max), and 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At the moment a pendulum bob is moving fastest, what force is pushing it along?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at the bottom of its swing, moving at its greatest speed of the whole cycle.</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None along its path. At the centre the restoring force is zero, because the displacement is zero — the bob is fastest at exactly the place where nothing is accelerating it. And it is accelerated hardest at the two extremes, where it is momentarily at rest. Speed and acceleration are a quarter of a cycle out of step, and they never peak together.</a:t>
            </a:r>
          </a:p>
        </p:txBody>
      </p:sp>
      <p:sp>
        <p:nvSpPr>
          <p:cNvPr id="9" name="panel"/>
          <p:cNvSpPr/>
          <p:nvPr/>
        </p:nvSpPr>
        <p:spPr>
          <a:xfrm>
            <a:off x="7010400" y="1854200"/>
            <a:ext cx="4622800" cy="2905923"/>
          </a:xfrm>
          <a:prstGeom prst="rect">
            <a:avLst/>
          </a:prstGeom>
          <a:solidFill>
            <a:srgbClr val="FFFFFF"/>
          </a:solidFill>
          <a:ln w="9525">
            <a:solidFill>
              <a:srgbClr val="C6C8BB"/>
            </a:solidFill>
          </a:ln>
        </p:spPr>
      </p:sp>
      <p:pic>
        <p:nvPicPr>
          <p:cNvPr id="10" name="Displacement, velocity and acceleration for one oscillation drawn on three stacked time axes, each curve a quarter cycle ahead of the one above it, with dashed vertical lines through the instant where x = ±A and through the instant where x = 0." descr="Displacement, velocity and acceleration for one oscillation drawn on three stacked time axes, each curve a quarter cycle ahead of the one above it, with dashed vertical lines through the instant where x = ±A and through the instant where x = 0."/>
          <p:cNvPicPr>
            <a:picLocks noChangeAspect="1"/>
          </p:cNvPicPr>
          <p:nvPr/>
        </p:nvPicPr>
        <p:blipFill>
          <a:blip r:embed="rId3"/>
          <a:stretch>
            <a:fillRect/>
          </a:stretch>
        </p:blipFill>
        <p:spPr>
          <a:xfrm>
            <a:off x="7124700" y="1968500"/>
            <a:ext cx="4394200" cy="2677323"/>
          </a:xfrm>
          <a:prstGeom prst="rect">
            <a:avLst/>
          </a:prstGeom>
        </p:spPr>
      </p:pic>
      <p:sp>
        <p:nvSpPr>
          <p:cNvPr id="11" name="text"/>
          <p:cNvSpPr txBox="1"/>
          <p:nvPr/>
        </p:nvSpPr>
        <p:spPr>
          <a:xfrm>
            <a:off x="7010400" y="482362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Displacement, velocity and acceleration for one oscillation drawn on three stacked time axes, each curve a quarter cycle ahead of the one above it, with dashed vertical lines through the instant where x = ±A and through the instant where x = 0.</a:t>
            </a:r>
          </a:p>
        </p:txBody>
      </p:sp>
      <p:sp>
        <p:nvSpPr>
          <p:cNvPr id="12" name="text"/>
          <p:cNvSpPr txBox="1"/>
          <p:nvPr/>
        </p:nvSpPr>
        <p:spPr>
          <a:xfrm>
            <a:off x="7010400" y="5865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0.50 kg car-engine piston approximates SHM with a 90 mm stroke (A = 45 mm) at 3000 rpm. Derive E = ½mω²A² from ∫F dx, then find v(max), a(max), and 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restoring force has magnitude F = mω²x; the work stored out to amplitude is E = ∫₀^A mω²x dx = ½mω²A².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3000 rpm → f = 50 Hz → ω = 2πf ≈ 314 rad/s; v(max) = Aω = 0.045 × 314 ≈ 14 m/s.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a(max) = Aω² = 0.045 × 98 700 ≈ 4.4 × 10³ m/s² (about 450g); E = 0.5 × 0.50 × 98 700 × 0.045² ≈ 50 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v(max) ≈ 14 m/s; a(max) ≈ 4.4 × 10³ m/s²; E ≈ 50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WAVES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Waves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https://giophysics.com/chapter-24/waves-calculus/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Waves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https://giophysics.com/downloads/24-10-waves-calculus.pdf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Waves calculus differentiates the SHM displacement to get velocity and acceleration, and integrates the restoring force to get the oscillation's total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every instant the velocity is the slope of the x–t curve: steepest as the mass whips through the centre, zero for a heartbeat at each extreme.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the oscillation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Differentiating x = A sin ωt gives v = Aω cos ωt; differentiating again gives a = −Aω² sin ωt = −ω²x — the defining property of SHM falls straight out of the calculus. The maxima read off directly: v(max) = Aω through the centre, a(max) = Aω² at the extremes. Integrating the restoring force out to full amplitude gives the total energy, E = ½mω²A².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v as a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v(t) is the gradient of x(t). Where x crosses zero the curve is steepest — maximum speed; at the extremes the tangent is horizontal and the mass is momentarily at rest.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quarter cycle each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derivative shifts the curve a quarter cycle: x is a sine, v a cosine, a a negative sine. Velocity leads displacement by 90°; acceleration is the exact mirror of displacement.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SHM is sinusoidal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 −ω²x demands a function whose second derivative is proportional to minus itself. Sines and cosines are the only ones — which is why SHM traces a sinusoid and ω appears squared.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WAVES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Waves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Waves Calculus</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